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7"/>
  </p:notesMasterIdLst>
  <p:sldIdLst>
    <p:sldId id="256" r:id="rId2"/>
    <p:sldId id="278" r:id="rId3"/>
    <p:sldId id="439" r:id="rId4"/>
    <p:sldId id="412" r:id="rId5"/>
    <p:sldId id="411" r:id="rId6"/>
    <p:sldId id="257" r:id="rId7"/>
    <p:sldId id="418" r:id="rId8"/>
    <p:sldId id="544" r:id="rId9"/>
    <p:sldId id="542" r:id="rId10"/>
    <p:sldId id="262" r:id="rId11"/>
    <p:sldId id="324" r:id="rId12"/>
    <p:sldId id="263" r:id="rId13"/>
    <p:sldId id="384" r:id="rId14"/>
    <p:sldId id="266" r:id="rId15"/>
    <p:sldId id="268" r:id="rId16"/>
    <p:sldId id="269" r:id="rId17"/>
    <p:sldId id="270" r:id="rId18"/>
    <p:sldId id="271" r:id="rId19"/>
    <p:sldId id="344" r:id="rId20"/>
    <p:sldId id="572" r:id="rId21"/>
    <p:sldId id="273" r:id="rId22"/>
    <p:sldId id="426" r:id="rId23"/>
    <p:sldId id="575" r:id="rId24"/>
    <p:sldId id="576" r:id="rId25"/>
    <p:sldId id="506" r:id="rId26"/>
    <p:sldId id="274" r:id="rId27"/>
    <p:sldId id="276" r:id="rId28"/>
    <p:sldId id="578" r:id="rId29"/>
    <p:sldId id="579" r:id="rId30"/>
    <p:sldId id="331" r:id="rId31"/>
    <p:sldId id="499" r:id="rId32"/>
    <p:sldId id="277" r:id="rId33"/>
    <p:sldId id="500" r:id="rId34"/>
    <p:sldId id="513" r:id="rId35"/>
    <p:sldId id="511" r:id="rId36"/>
    <p:sldId id="509" r:id="rId37"/>
    <p:sldId id="508" r:id="rId38"/>
    <p:sldId id="577" r:id="rId39"/>
    <p:sldId id="503" r:id="rId40"/>
    <p:sldId id="451" r:id="rId41"/>
    <p:sldId id="279" r:id="rId42"/>
    <p:sldId id="430" r:id="rId43"/>
    <p:sldId id="280" r:id="rId44"/>
    <p:sldId id="281" r:id="rId45"/>
    <p:sldId id="282" r:id="rId46"/>
    <p:sldId id="507" r:id="rId47"/>
    <p:sldId id="283" r:id="rId48"/>
    <p:sldId id="285" r:id="rId49"/>
    <p:sldId id="432" r:id="rId50"/>
    <p:sldId id="286" r:id="rId51"/>
    <p:sldId id="288" r:id="rId52"/>
    <p:sldId id="289" r:id="rId53"/>
    <p:sldId id="545" r:id="rId54"/>
    <p:sldId id="290" r:id="rId55"/>
    <p:sldId id="546" r:id="rId56"/>
    <p:sldId id="581" r:id="rId57"/>
    <p:sldId id="437" r:id="rId58"/>
    <p:sldId id="438" r:id="rId59"/>
    <p:sldId id="452" r:id="rId60"/>
    <p:sldId id="415" r:id="rId61"/>
    <p:sldId id="318" r:id="rId62"/>
    <p:sldId id="523" r:id="rId63"/>
    <p:sldId id="524" r:id="rId64"/>
    <p:sldId id="525" r:id="rId65"/>
    <p:sldId id="526" r:id="rId6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72CE02-31B3-4F16-ABA2-FE9F85C0C206}" v="2" dt="2023-12-07T18:54:28.6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0231" autoAdjust="0"/>
    <p:restoredTop sz="94629" autoAdjust="0"/>
  </p:normalViewPr>
  <p:slideViewPr>
    <p:cSldViewPr>
      <p:cViewPr varScale="1">
        <p:scale>
          <a:sx n="105" d="100"/>
          <a:sy n="105" d="100"/>
        </p:scale>
        <p:origin x="570"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C90075F-A50F-4946-96C1-74BD039514E5}" type="datetimeFigureOut">
              <a:rPr lang="en-US" smtClean="0"/>
              <a:t>2/24/2026</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16CF693-4021-4D1A-A8FF-7912D704F20E}" type="slidenum">
              <a:rPr lang="en-US" smtClean="0"/>
              <a:t>‹#›</a:t>
            </a:fld>
            <a:endParaRPr lang="en-US" dirty="0"/>
          </a:p>
        </p:txBody>
      </p:sp>
    </p:spTree>
    <p:extLst>
      <p:ext uri="{BB962C8B-B14F-4D97-AF65-F5344CB8AC3E}">
        <p14:creationId xmlns:p14="http://schemas.microsoft.com/office/powerpoint/2010/main" val="2448284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a:t>
            </a:fld>
            <a:endParaRPr lang="en-US" dirty="0"/>
          </a:p>
        </p:txBody>
      </p:sp>
    </p:spTree>
    <p:extLst>
      <p:ext uri="{BB962C8B-B14F-4D97-AF65-F5344CB8AC3E}">
        <p14:creationId xmlns:p14="http://schemas.microsoft.com/office/powerpoint/2010/main" val="2998777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11</a:t>
            </a:fld>
            <a:endParaRPr lang="en-US" dirty="0"/>
          </a:p>
        </p:txBody>
      </p:sp>
    </p:spTree>
    <p:extLst>
      <p:ext uri="{BB962C8B-B14F-4D97-AF65-F5344CB8AC3E}">
        <p14:creationId xmlns:p14="http://schemas.microsoft.com/office/powerpoint/2010/main" val="2540039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12</a:t>
            </a:fld>
            <a:endParaRPr lang="en-US" dirty="0"/>
          </a:p>
        </p:txBody>
      </p:sp>
    </p:spTree>
    <p:extLst>
      <p:ext uri="{BB962C8B-B14F-4D97-AF65-F5344CB8AC3E}">
        <p14:creationId xmlns:p14="http://schemas.microsoft.com/office/powerpoint/2010/main" val="1365761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13</a:t>
            </a:fld>
            <a:endParaRPr lang="en-US" dirty="0"/>
          </a:p>
        </p:txBody>
      </p:sp>
    </p:spTree>
    <p:extLst>
      <p:ext uri="{BB962C8B-B14F-4D97-AF65-F5344CB8AC3E}">
        <p14:creationId xmlns:p14="http://schemas.microsoft.com/office/powerpoint/2010/main" val="2728189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14</a:t>
            </a:fld>
            <a:endParaRPr lang="en-US" dirty="0"/>
          </a:p>
        </p:txBody>
      </p:sp>
    </p:spTree>
    <p:extLst>
      <p:ext uri="{BB962C8B-B14F-4D97-AF65-F5344CB8AC3E}">
        <p14:creationId xmlns:p14="http://schemas.microsoft.com/office/powerpoint/2010/main" val="3251437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15</a:t>
            </a:fld>
            <a:endParaRPr lang="en-US" dirty="0"/>
          </a:p>
        </p:txBody>
      </p:sp>
    </p:spTree>
    <p:extLst>
      <p:ext uri="{BB962C8B-B14F-4D97-AF65-F5344CB8AC3E}">
        <p14:creationId xmlns:p14="http://schemas.microsoft.com/office/powerpoint/2010/main" val="758738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16</a:t>
            </a:fld>
            <a:endParaRPr lang="en-US" dirty="0"/>
          </a:p>
        </p:txBody>
      </p:sp>
    </p:spTree>
    <p:extLst>
      <p:ext uri="{BB962C8B-B14F-4D97-AF65-F5344CB8AC3E}">
        <p14:creationId xmlns:p14="http://schemas.microsoft.com/office/powerpoint/2010/main" val="2401112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17</a:t>
            </a:fld>
            <a:endParaRPr lang="en-US" dirty="0"/>
          </a:p>
        </p:txBody>
      </p:sp>
    </p:spTree>
    <p:extLst>
      <p:ext uri="{BB962C8B-B14F-4D97-AF65-F5344CB8AC3E}">
        <p14:creationId xmlns:p14="http://schemas.microsoft.com/office/powerpoint/2010/main" val="2440608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18</a:t>
            </a:fld>
            <a:endParaRPr lang="en-US" dirty="0"/>
          </a:p>
        </p:txBody>
      </p:sp>
    </p:spTree>
    <p:extLst>
      <p:ext uri="{BB962C8B-B14F-4D97-AF65-F5344CB8AC3E}">
        <p14:creationId xmlns:p14="http://schemas.microsoft.com/office/powerpoint/2010/main" val="3976526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21</a:t>
            </a:fld>
            <a:endParaRPr lang="en-US" dirty="0"/>
          </a:p>
        </p:txBody>
      </p:sp>
    </p:spTree>
    <p:extLst>
      <p:ext uri="{BB962C8B-B14F-4D97-AF65-F5344CB8AC3E}">
        <p14:creationId xmlns:p14="http://schemas.microsoft.com/office/powerpoint/2010/main" val="1892994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24</a:t>
            </a:fld>
            <a:endParaRPr lang="en-US" dirty="0"/>
          </a:p>
        </p:txBody>
      </p:sp>
    </p:spTree>
    <p:extLst>
      <p:ext uri="{BB962C8B-B14F-4D97-AF65-F5344CB8AC3E}">
        <p14:creationId xmlns:p14="http://schemas.microsoft.com/office/powerpoint/2010/main" val="1950627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a:t>
            </a:fld>
            <a:endParaRPr lang="en-US" dirty="0"/>
          </a:p>
        </p:txBody>
      </p:sp>
    </p:spTree>
    <p:extLst>
      <p:ext uri="{BB962C8B-B14F-4D97-AF65-F5344CB8AC3E}">
        <p14:creationId xmlns:p14="http://schemas.microsoft.com/office/powerpoint/2010/main" val="9815627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25</a:t>
            </a:fld>
            <a:endParaRPr lang="en-US" dirty="0"/>
          </a:p>
        </p:txBody>
      </p:sp>
    </p:spTree>
    <p:extLst>
      <p:ext uri="{BB962C8B-B14F-4D97-AF65-F5344CB8AC3E}">
        <p14:creationId xmlns:p14="http://schemas.microsoft.com/office/powerpoint/2010/main" val="3649001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26</a:t>
            </a:fld>
            <a:endParaRPr lang="en-US" dirty="0"/>
          </a:p>
        </p:txBody>
      </p:sp>
    </p:spTree>
    <p:extLst>
      <p:ext uri="{BB962C8B-B14F-4D97-AF65-F5344CB8AC3E}">
        <p14:creationId xmlns:p14="http://schemas.microsoft.com/office/powerpoint/2010/main" val="2409901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27</a:t>
            </a:fld>
            <a:endParaRPr lang="en-US" dirty="0"/>
          </a:p>
        </p:txBody>
      </p:sp>
    </p:spTree>
    <p:extLst>
      <p:ext uri="{BB962C8B-B14F-4D97-AF65-F5344CB8AC3E}">
        <p14:creationId xmlns:p14="http://schemas.microsoft.com/office/powerpoint/2010/main" val="15462585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31</a:t>
            </a:fld>
            <a:endParaRPr lang="en-US" dirty="0"/>
          </a:p>
        </p:txBody>
      </p:sp>
    </p:spTree>
    <p:extLst>
      <p:ext uri="{BB962C8B-B14F-4D97-AF65-F5344CB8AC3E}">
        <p14:creationId xmlns:p14="http://schemas.microsoft.com/office/powerpoint/2010/main" val="448050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32</a:t>
            </a:fld>
            <a:endParaRPr lang="en-US" dirty="0"/>
          </a:p>
        </p:txBody>
      </p:sp>
    </p:spTree>
    <p:extLst>
      <p:ext uri="{BB962C8B-B14F-4D97-AF65-F5344CB8AC3E}">
        <p14:creationId xmlns:p14="http://schemas.microsoft.com/office/powerpoint/2010/main" val="3993576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33</a:t>
            </a:fld>
            <a:endParaRPr lang="en-US" dirty="0"/>
          </a:p>
        </p:txBody>
      </p:sp>
    </p:spTree>
    <p:extLst>
      <p:ext uri="{BB962C8B-B14F-4D97-AF65-F5344CB8AC3E}">
        <p14:creationId xmlns:p14="http://schemas.microsoft.com/office/powerpoint/2010/main" val="1900892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34</a:t>
            </a:fld>
            <a:endParaRPr lang="en-US" dirty="0"/>
          </a:p>
        </p:txBody>
      </p:sp>
    </p:spTree>
    <p:extLst>
      <p:ext uri="{BB962C8B-B14F-4D97-AF65-F5344CB8AC3E}">
        <p14:creationId xmlns:p14="http://schemas.microsoft.com/office/powerpoint/2010/main" val="1895385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35</a:t>
            </a:fld>
            <a:endParaRPr lang="en-US" dirty="0"/>
          </a:p>
        </p:txBody>
      </p:sp>
    </p:spTree>
    <p:extLst>
      <p:ext uri="{BB962C8B-B14F-4D97-AF65-F5344CB8AC3E}">
        <p14:creationId xmlns:p14="http://schemas.microsoft.com/office/powerpoint/2010/main" val="1182925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36</a:t>
            </a:fld>
            <a:endParaRPr lang="en-US" dirty="0"/>
          </a:p>
        </p:txBody>
      </p:sp>
    </p:spTree>
    <p:extLst>
      <p:ext uri="{BB962C8B-B14F-4D97-AF65-F5344CB8AC3E}">
        <p14:creationId xmlns:p14="http://schemas.microsoft.com/office/powerpoint/2010/main" val="22139039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37</a:t>
            </a:fld>
            <a:endParaRPr lang="en-US" dirty="0"/>
          </a:p>
        </p:txBody>
      </p:sp>
    </p:spTree>
    <p:extLst>
      <p:ext uri="{BB962C8B-B14F-4D97-AF65-F5344CB8AC3E}">
        <p14:creationId xmlns:p14="http://schemas.microsoft.com/office/powerpoint/2010/main" val="167661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a:t>
            </a:fld>
            <a:endParaRPr lang="en-US" dirty="0"/>
          </a:p>
        </p:txBody>
      </p:sp>
    </p:spTree>
    <p:extLst>
      <p:ext uri="{BB962C8B-B14F-4D97-AF65-F5344CB8AC3E}">
        <p14:creationId xmlns:p14="http://schemas.microsoft.com/office/powerpoint/2010/main" val="37357729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38</a:t>
            </a:fld>
            <a:endParaRPr lang="en-US" dirty="0"/>
          </a:p>
        </p:txBody>
      </p:sp>
    </p:spTree>
    <p:extLst>
      <p:ext uri="{BB962C8B-B14F-4D97-AF65-F5344CB8AC3E}">
        <p14:creationId xmlns:p14="http://schemas.microsoft.com/office/powerpoint/2010/main" val="39333450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39</a:t>
            </a:fld>
            <a:endParaRPr lang="en-US" dirty="0"/>
          </a:p>
        </p:txBody>
      </p:sp>
    </p:spTree>
    <p:extLst>
      <p:ext uri="{BB962C8B-B14F-4D97-AF65-F5344CB8AC3E}">
        <p14:creationId xmlns:p14="http://schemas.microsoft.com/office/powerpoint/2010/main" val="42867847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40</a:t>
            </a:fld>
            <a:endParaRPr lang="en-US" dirty="0"/>
          </a:p>
        </p:txBody>
      </p:sp>
    </p:spTree>
    <p:extLst>
      <p:ext uri="{BB962C8B-B14F-4D97-AF65-F5344CB8AC3E}">
        <p14:creationId xmlns:p14="http://schemas.microsoft.com/office/powerpoint/2010/main" val="654821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41</a:t>
            </a:fld>
            <a:endParaRPr lang="en-US" dirty="0"/>
          </a:p>
        </p:txBody>
      </p:sp>
    </p:spTree>
    <p:extLst>
      <p:ext uri="{BB962C8B-B14F-4D97-AF65-F5344CB8AC3E}">
        <p14:creationId xmlns:p14="http://schemas.microsoft.com/office/powerpoint/2010/main" val="6797258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42</a:t>
            </a:fld>
            <a:endParaRPr lang="en-US" dirty="0"/>
          </a:p>
        </p:txBody>
      </p:sp>
    </p:spTree>
    <p:extLst>
      <p:ext uri="{BB962C8B-B14F-4D97-AF65-F5344CB8AC3E}">
        <p14:creationId xmlns:p14="http://schemas.microsoft.com/office/powerpoint/2010/main" val="18506301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43</a:t>
            </a:fld>
            <a:endParaRPr lang="en-US" dirty="0"/>
          </a:p>
        </p:txBody>
      </p:sp>
    </p:spTree>
    <p:extLst>
      <p:ext uri="{BB962C8B-B14F-4D97-AF65-F5344CB8AC3E}">
        <p14:creationId xmlns:p14="http://schemas.microsoft.com/office/powerpoint/2010/main" val="32234302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44</a:t>
            </a:fld>
            <a:endParaRPr lang="en-US" dirty="0"/>
          </a:p>
        </p:txBody>
      </p:sp>
    </p:spTree>
    <p:extLst>
      <p:ext uri="{BB962C8B-B14F-4D97-AF65-F5344CB8AC3E}">
        <p14:creationId xmlns:p14="http://schemas.microsoft.com/office/powerpoint/2010/main" val="17181490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45</a:t>
            </a:fld>
            <a:endParaRPr lang="en-US" dirty="0"/>
          </a:p>
        </p:txBody>
      </p:sp>
    </p:spTree>
    <p:extLst>
      <p:ext uri="{BB962C8B-B14F-4D97-AF65-F5344CB8AC3E}">
        <p14:creationId xmlns:p14="http://schemas.microsoft.com/office/powerpoint/2010/main" val="18236987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46</a:t>
            </a:fld>
            <a:endParaRPr lang="en-US" dirty="0"/>
          </a:p>
        </p:txBody>
      </p:sp>
    </p:spTree>
    <p:extLst>
      <p:ext uri="{BB962C8B-B14F-4D97-AF65-F5344CB8AC3E}">
        <p14:creationId xmlns:p14="http://schemas.microsoft.com/office/powerpoint/2010/main" val="8237879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47</a:t>
            </a:fld>
            <a:endParaRPr lang="en-US" dirty="0"/>
          </a:p>
        </p:txBody>
      </p:sp>
    </p:spTree>
    <p:extLst>
      <p:ext uri="{BB962C8B-B14F-4D97-AF65-F5344CB8AC3E}">
        <p14:creationId xmlns:p14="http://schemas.microsoft.com/office/powerpoint/2010/main" val="299939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a:t>
            </a:fld>
            <a:endParaRPr lang="en-US" dirty="0"/>
          </a:p>
        </p:txBody>
      </p:sp>
    </p:spTree>
    <p:extLst>
      <p:ext uri="{BB962C8B-B14F-4D97-AF65-F5344CB8AC3E}">
        <p14:creationId xmlns:p14="http://schemas.microsoft.com/office/powerpoint/2010/main" val="1512493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48</a:t>
            </a:fld>
            <a:endParaRPr lang="en-US" dirty="0"/>
          </a:p>
        </p:txBody>
      </p:sp>
    </p:spTree>
    <p:extLst>
      <p:ext uri="{BB962C8B-B14F-4D97-AF65-F5344CB8AC3E}">
        <p14:creationId xmlns:p14="http://schemas.microsoft.com/office/powerpoint/2010/main" val="12216748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49</a:t>
            </a:fld>
            <a:endParaRPr lang="en-US" dirty="0"/>
          </a:p>
        </p:txBody>
      </p:sp>
    </p:spTree>
    <p:extLst>
      <p:ext uri="{BB962C8B-B14F-4D97-AF65-F5344CB8AC3E}">
        <p14:creationId xmlns:p14="http://schemas.microsoft.com/office/powerpoint/2010/main" val="39857553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50</a:t>
            </a:fld>
            <a:endParaRPr lang="en-US" dirty="0"/>
          </a:p>
        </p:txBody>
      </p:sp>
    </p:spTree>
    <p:extLst>
      <p:ext uri="{BB962C8B-B14F-4D97-AF65-F5344CB8AC3E}">
        <p14:creationId xmlns:p14="http://schemas.microsoft.com/office/powerpoint/2010/main" val="2421590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51</a:t>
            </a:fld>
            <a:endParaRPr lang="en-US" dirty="0"/>
          </a:p>
        </p:txBody>
      </p:sp>
    </p:spTree>
    <p:extLst>
      <p:ext uri="{BB962C8B-B14F-4D97-AF65-F5344CB8AC3E}">
        <p14:creationId xmlns:p14="http://schemas.microsoft.com/office/powerpoint/2010/main" val="25484368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52</a:t>
            </a:fld>
            <a:endParaRPr lang="en-US" dirty="0"/>
          </a:p>
        </p:txBody>
      </p:sp>
    </p:spTree>
    <p:extLst>
      <p:ext uri="{BB962C8B-B14F-4D97-AF65-F5344CB8AC3E}">
        <p14:creationId xmlns:p14="http://schemas.microsoft.com/office/powerpoint/2010/main" val="37320364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54</a:t>
            </a:fld>
            <a:endParaRPr lang="en-US" dirty="0"/>
          </a:p>
        </p:txBody>
      </p:sp>
    </p:spTree>
    <p:extLst>
      <p:ext uri="{BB962C8B-B14F-4D97-AF65-F5344CB8AC3E}">
        <p14:creationId xmlns:p14="http://schemas.microsoft.com/office/powerpoint/2010/main" val="31401093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57</a:t>
            </a:fld>
            <a:endParaRPr lang="en-US" dirty="0"/>
          </a:p>
        </p:txBody>
      </p:sp>
    </p:spTree>
    <p:extLst>
      <p:ext uri="{BB962C8B-B14F-4D97-AF65-F5344CB8AC3E}">
        <p14:creationId xmlns:p14="http://schemas.microsoft.com/office/powerpoint/2010/main" val="17325757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58</a:t>
            </a:fld>
            <a:endParaRPr lang="en-US" dirty="0"/>
          </a:p>
        </p:txBody>
      </p:sp>
    </p:spTree>
    <p:extLst>
      <p:ext uri="{BB962C8B-B14F-4D97-AF65-F5344CB8AC3E}">
        <p14:creationId xmlns:p14="http://schemas.microsoft.com/office/powerpoint/2010/main" val="425017114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59</a:t>
            </a:fld>
            <a:endParaRPr lang="en-US" dirty="0"/>
          </a:p>
        </p:txBody>
      </p:sp>
    </p:spTree>
    <p:extLst>
      <p:ext uri="{BB962C8B-B14F-4D97-AF65-F5344CB8AC3E}">
        <p14:creationId xmlns:p14="http://schemas.microsoft.com/office/powerpoint/2010/main" val="14879359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60</a:t>
            </a:fld>
            <a:endParaRPr lang="en-US" dirty="0"/>
          </a:p>
        </p:txBody>
      </p:sp>
    </p:spTree>
    <p:extLst>
      <p:ext uri="{BB962C8B-B14F-4D97-AF65-F5344CB8AC3E}">
        <p14:creationId xmlns:p14="http://schemas.microsoft.com/office/powerpoint/2010/main" val="1449619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a:t>
            </a:fld>
            <a:endParaRPr lang="en-US" dirty="0"/>
          </a:p>
        </p:txBody>
      </p:sp>
    </p:spTree>
    <p:extLst>
      <p:ext uri="{BB962C8B-B14F-4D97-AF65-F5344CB8AC3E}">
        <p14:creationId xmlns:p14="http://schemas.microsoft.com/office/powerpoint/2010/main" val="11317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61</a:t>
            </a:fld>
            <a:endParaRPr lang="en-US" dirty="0"/>
          </a:p>
        </p:txBody>
      </p:sp>
    </p:spTree>
    <p:extLst>
      <p:ext uri="{BB962C8B-B14F-4D97-AF65-F5344CB8AC3E}">
        <p14:creationId xmlns:p14="http://schemas.microsoft.com/office/powerpoint/2010/main" val="4056523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62</a:t>
            </a:fld>
            <a:endParaRPr lang="en-US" dirty="0"/>
          </a:p>
        </p:txBody>
      </p:sp>
    </p:spTree>
    <p:extLst>
      <p:ext uri="{BB962C8B-B14F-4D97-AF65-F5344CB8AC3E}">
        <p14:creationId xmlns:p14="http://schemas.microsoft.com/office/powerpoint/2010/main" val="128201268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63</a:t>
            </a:fld>
            <a:endParaRPr lang="en-US" dirty="0"/>
          </a:p>
        </p:txBody>
      </p:sp>
    </p:spTree>
    <p:extLst>
      <p:ext uri="{BB962C8B-B14F-4D97-AF65-F5344CB8AC3E}">
        <p14:creationId xmlns:p14="http://schemas.microsoft.com/office/powerpoint/2010/main" val="419180820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64</a:t>
            </a:fld>
            <a:endParaRPr lang="en-US" dirty="0"/>
          </a:p>
        </p:txBody>
      </p:sp>
    </p:spTree>
    <p:extLst>
      <p:ext uri="{BB962C8B-B14F-4D97-AF65-F5344CB8AC3E}">
        <p14:creationId xmlns:p14="http://schemas.microsoft.com/office/powerpoint/2010/main" val="8261556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65</a:t>
            </a:fld>
            <a:endParaRPr lang="en-US" dirty="0"/>
          </a:p>
        </p:txBody>
      </p:sp>
    </p:spTree>
    <p:extLst>
      <p:ext uri="{BB962C8B-B14F-4D97-AF65-F5344CB8AC3E}">
        <p14:creationId xmlns:p14="http://schemas.microsoft.com/office/powerpoint/2010/main" val="4232372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7</a:t>
            </a:fld>
            <a:endParaRPr lang="en-US" dirty="0"/>
          </a:p>
        </p:txBody>
      </p:sp>
    </p:spTree>
    <p:extLst>
      <p:ext uri="{BB962C8B-B14F-4D97-AF65-F5344CB8AC3E}">
        <p14:creationId xmlns:p14="http://schemas.microsoft.com/office/powerpoint/2010/main" val="222329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8</a:t>
            </a:fld>
            <a:endParaRPr lang="en-US" dirty="0"/>
          </a:p>
        </p:txBody>
      </p:sp>
    </p:spTree>
    <p:extLst>
      <p:ext uri="{BB962C8B-B14F-4D97-AF65-F5344CB8AC3E}">
        <p14:creationId xmlns:p14="http://schemas.microsoft.com/office/powerpoint/2010/main" val="1608728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9</a:t>
            </a:fld>
            <a:endParaRPr lang="en-US" dirty="0"/>
          </a:p>
        </p:txBody>
      </p:sp>
    </p:spTree>
    <p:extLst>
      <p:ext uri="{BB962C8B-B14F-4D97-AF65-F5344CB8AC3E}">
        <p14:creationId xmlns:p14="http://schemas.microsoft.com/office/powerpoint/2010/main" val="480473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6CF693-4021-4D1A-A8FF-7912D704F20E}" type="slidenum">
              <a:rPr lang="en-US" smtClean="0"/>
              <a:t>10</a:t>
            </a:fld>
            <a:endParaRPr lang="en-US" dirty="0"/>
          </a:p>
        </p:txBody>
      </p:sp>
    </p:spTree>
    <p:extLst>
      <p:ext uri="{BB962C8B-B14F-4D97-AF65-F5344CB8AC3E}">
        <p14:creationId xmlns:p14="http://schemas.microsoft.com/office/powerpoint/2010/main" val="3613382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5F56126B-F3A0-403E-9615-76FEED9558DE}" type="datetimeFigureOut">
              <a:rPr lang="en-US" smtClean="0"/>
              <a:t>2/24/2026</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7961E3A-AFEA-4300-BCF0-9CBD58C6D81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56126B-F3A0-403E-9615-76FEED9558DE}"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56126B-F3A0-403E-9615-76FEED9558DE}"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bout DPBH">
    <p:spTree>
      <p:nvGrpSpPr>
        <p:cNvPr id="1" name=""/>
        <p:cNvGrpSpPr/>
        <p:nvPr/>
      </p:nvGrpSpPr>
      <p:grpSpPr>
        <a:xfrm>
          <a:off x="0" y="0"/>
          <a:ext cx="0" cy="0"/>
          <a:chOff x="0" y="0"/>
          <a:chExt cx="0" cy="0"/>
        </a:xfrm>
      </p:grpSpPr>
      <p:pic>
        <p:nvPicPr>
          <p:cNvPr id="9" name="Picture 8" descr="Nevada Division of Public and Behavioral Health Logo">
            <a:extLst>
              <a:ext uri="{FF2B5EF4-FFF2-40B4-BE49-F238E27FC236}">
                <a16:creationId xmlns:a16="http://schemas.microsoft.com/office/drawing/2014/main" id="{792A3ECF-6E63-41B7-977F-58C4F0C8EDC2}"/>
              </a:ext>
            </a:extLst>
          </p:cNvPr>
          <p:cNvPicPr>
            <a:picLocks noChangeAspect="1"/>
          </p:cNvPicPr>
          <p:nvPr userDrawn="1"/>
        </p:nvPicPr>
        <p:blipFill>
          <a:blip r:embed="rId2"/>
          <a:stretch>
            <a:fillRect/>
          </a:stretch>
        </p:blipFill>
        <p:spPr>
          <a:xfrm>
            <a:off x="0" y="-6626"/>
            <a:ext cx="9144000" cy="6864626"/>
          </a:xfrm>
          <a:prstGeom prst="rect">
            <a:avLst/>
          </a:prstGeom>
        </p:spPr>
      </p:pic>
      <p:sp>
        <p:nvSpPr>
          <p:cNvPr id="6" name="Slide Number Placeholder 5">
            <a:extLst>
              <a:ext uri="{FF2B5EF4-FFF2-40B4-BE49-F238E27FC236}">
                <a16:creationId xmlns:a16="http://schemas.microsoft.com/office/drawing/2014/main" id="{8D56F63E-73BE-4BEE-BDC1-4749AE46071D}"/>
              </a:ext>
            </a:extLst>
          </p:cNvPr>
          <p:cNvSpPr>
            <a:spLocks noGrp="1"/>
          </p:cNvSpPr>
          <p:nvPr>
            <p:ph type="sldNum" sz="quarter" idx="12"/>
          </p:nvPr>
        </p:nvSpPr>
        <p:spPr>
          <a:xfrm>
            <a:off x="6596676" y="6377289"/>
            <a:ext cx="2057400" cy="365125"/>
          </a:xfrm>
        </p:spPr>
        <p:txBody>
          <a:bodyPr/>
          <a:lstStyle>
            <a:lvl1pPr algn="r">
              <a:defRPr/>
            </a:lvl1pPr>
          </a:lstStyle>
          <a:p>
            <a:fld id="{7A3285ED-5E85-4370-8300-20A91DEF3646}" type="slidenum">
              <a:rPr lang="en-US" smtClean="0"/>
              <a:pPr/>
              <a:t>‹#›</a:t>
            </a:fld>
            <a:endParaRPr lang="en-US" dirty="0"/>
          </a:p>
        </p:txBody>
      </p:sp>
      <p:sp>
        <p:nvSpPr>
          <p:cNvPr id="10" name="Rectangle 9">
            <a:extLst>
              <a:ext uri="{FF2B5EF4-FFF2-40B4-BE49-F238E27FC236}">
                <a16:creationId xmlns:a16="http://schemas.microsoft.com/office/drawing/2014/main" id="{A0D07F87-321E-494A-A566-E7B51EFA7E93}"/>
              </a:ext>
            </a:extLst>
          </p:cNvPr>
          <p:cNvSpPr/>
          <p:nvPr userDrawn="1"/>
        </p:nvSpPr>
        <p:spPr>
          <a:xfrm>
            <a:off x="701563" y="1429478"/>
            <a:ext cx="2837796" cy="98587"/>
          </a:xfrm>
          <a:prstGeom prst="rect">
            <a:avLst/>
          </a:prstGeom>
          <a:solidFill>
            <a:srgbClr val="9395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7" name="Picture 6">
            <a:extLst>
              <a:ext uri="{FF2B5EF4-FFF2-40B4-BE49-F238E27FC236}">
                <a16:creationId xmlns:a16="http://schemas.microsoft.com/office/drawing/2014/main" id="{2AEF8E4E-9E4C-4B52-932A-6F29436FE609}"/>
              </a:ext>
            </a:extLst>
          </p:cNvPr>
          <p:cNvPicPr>
            <a:picLocks noChangeAspect="1"/>
          </p:cNvPicPr>
          <p:nvPr userDrawn="1"/>
        </p:nvPicPr>
        <p:blipFill>
          <a:blip r:embed="rId3"/>
          <a:stretch>
            <a:fillRect/>
          </a:stretch>
        </p:blipFill>
        <p:spPr>
          <a:xfrm>
            <a:off x="6782797" y="6159133"/>
            <a:ext cx="1571625" cy="447675"/>
          </a:xfrm>
          <a:prstGeom prst="rect">
            <a:avLst/>
          </a:prstGeom>
        </p:spPr>
      </p:pic>
      <p:sp>
        <p:nvSpPr>
          <p:cNvPr id="18" name="TextBox 17">
            <a:extLst>
              <a:ext uri="{FF2B5EF4-FFF2-40B4-BE49-F238E27FC236}">
                <a16:creationId xmlns:a16="http://schemas.microsoft.com/office/drawing/2014/main" id="{E510A36A-170F-4CCA-988B-2BD70A494EFB}"/>
              </a:ext>
            </a:extLst>
          </p:cNvPr>
          <p:cNvSpPr txBox="1"/>
          <p:nvPr userDrawn="1"/>
        </p:nvSpPr>
        <p:spPr>
          <a:xfrm>
            <a:off x="644046" y="2827498"/>
            <a:ext cx="1491811" cy="669414"/>
          </a:xfrm>
          <a:prstGeom prst="rect">
            <a:avLst/>
          </a:prstGeom>
          <a:noFill/>
        </p:spPr>
        <p:txBody>
          <a:bodyPr wrap="square" rtlCol="0">
            <a:spAutoFit/>
          </a:bodyPr>
          <a:lstStyle/>
          <a:p>
            <a:pPr lvl="0"/>
            <a:r>
              <a:rPr lang="en-US" sz="3750" kern="1200" dirty="0">
                <a:solidFill>
                  <a:schemeClr val="accent1"/>
                </a:solidFill>
                <a:latin typeface="+mj-lt"/>
                <a:ea typeface="+mn-ea"/>
                <a:cs typeface="+mn-cs"/>
              </a:rPr>
              <a:t>MISSION</a:t>
            </a:r>
            <a:endParaRPr lang="en-US" sz="3750" dirty="0">
              <a:solidFill>
                <a:schemeClr val="accent1"/>
              </a:solidFill>
              <a:latin typeface="+mj-lt"/>
            </a:endParaRPr>
          </a:p>
        </p:txBody>
      </p:sp>
      <p:sp>
        <p:nvSpPr>
          <p:cNvPr id="19" name="TextBox 18">
            <a:extLst>
              <a:ext uri="{FF2B5EF4-FFF2-40B4-BE49-F238E27FC236}">
                <a16:creationId xmlns:a16="http://schemas.microsoft.com/office/drawing/2014/main" id="{93D853C6-344D-4656-ADA2-ECB37FCF8EB5}"/>
              </a:ext>
            </a:extLst>
          </p:cNvPr>
          <p:cNvSpPr txBox="1"/>
          <p:nvPr userDrawn="1"/>
        </p:nvSpPr>
        <p:spPr>
          <a:xfrm>
            <a:off x="2274687" y="2903852"/>
            <a:ext cx="6151924" cy="577081"/>
          </a:xfrm>
          <a:prstGeom prst="rect">
            <a:avLst/>
          </a:prstGeom>
          <a:noFill/>
        </p:spPr>
        <p:txBody>
          <a:bodyPr wrap="square" rtlCol="0">
            <a:spAutoFit/>
          </a:bodyPr>
          <a:lstStyle/>
          <a:p>
            <a:pPr lvl="0"/>
            <a:r>
              <a:rPr lang="en-US" sz="1050" dirty="0">
                <a:solidFill>
                  <a:schemeClr val="tx1"/>
                </a:solidFill>
                <a:latin typeface="Montserrat Medium" pitchFamily="2" charset="0"/>
              </a:rPr>
              <a:t>To protect, promote, and improve the physical and behavioral health and safety of all people in Nevada, equitably and regardless of circumstances, so they can live their safest, longest, healthiest, and happiest life. </a:t>
            </a:r>
          </a:p>
        </p:txBody>
      </p:sp>
      <p:sp>
        <p:nvSpPr>
          <p:cNvPr id="20" name="TextBox 19">
            <a:extLst>
              <a:ext uri="{FF2B5EF4-FFF2-40B4-BE49-F238E27FC236}">
                <a16:creationId xmlns:a16="http://schemas.microsoft.com/office/drawing/2014/main" id="{9FE61A21-F09F-4A27-87D0-F96BAE248A1F}"/>
              </a:ext>
            </a:extLst>
          </p:cNvPr>
          <p:cNvSpPr txBox="1"/>
          <p:nvPr userDrawn="1"/>
        </p:nvSpPr>
        <p:spPr>
          <a:xfrm>
            <a:off x="644046" y="3804116"/>
            <a:ext cx="1571625" cy="669414"/>
          </a:xfrm>
          <a:prstGeom prst="rect">
            <a:avLst/>
          </a:prstGeom>
          <a:noFill/>
        </p:spPr>
        <p:txBody>
          <a:bodyPr wrap="square" rtlCol="0">
            <a:spAutoFit/>
          </a:bodyPr>
          <a:lstStyle/>
          <a:p>
            <a:pPr lvl="0"/>
            <a:r>
              <a:rPr lang="en-US" sz="3750" kern="1200" dirty="0">
                <a:solidFill>
                  <a:schemeClr val="accent1"/>
                </a:solidFill>
                <a:latin typeface="+mj-lt"/>
                <a:ea typeface="+mn-ea"/>
                <a:cs typeface="+mn-cs"/>
              </a:rPr>
              <a:t>VISION</a:t>
            </a:r>
            <a:endParaRPr lang="en-US" sz="3750" dirty="0">
              <a:solidFill>
                <a:schemeClr val="accent1"/>
              </a:solidFill>
              <a:latin typeface="+mj-lt"/>
            </a:endParaRPr>
          </a:p>
        </p:txBody>
      </p:sp>
      <p:sp>
        <p:nvSpPr>
          <p:cNvPr id="21" name="TextBox 20">
            <a:extLst>
              <a:ext uri="{FF2B5EF4-FFF2-40B4-BE49-F238E27FC236}">
                <a16:creationId xmlns:a16="http://schemas.microsoft.com/office/drawing/2014/main" id="{03C8C3F8-02AA-4DCE-8447-A7F1BFC43FE7}"/>
              </a:ext>
            </a:extLst>
          </p:cNvPr>
          <p:cNvSpPr txBox="1"/>
          <p:nvPr userDrawn="1"/>
        </p:nvSpPr>
        <p:spPr>
          <a:xfrm>
            <a:off x="636164" y="4780734"/>
            <a:ext cx="1571625" cy="669414"/>
          </a:xfrm>
          <a:prstGeom prst="rect">
            <a:avLst/>
          </a:prstGeom>
          <a:noFill/>
        </p:spPr>
        <p:txBody>
          <a:bodyPr wrap="square" rtlCol="0">
            <a:spAutoFit/>
          </a:bodyPr>
          <a:lstStyle/>
          <a:p>
            <a:pPr lvl="0"/>
            <a:r>
              <a:rPr lang="en-US" sz="3750" kern="1200" dirty="0">
                <a:solidFill>
                  <a:schemeClr val="accent1"/>
                </a:solidFill>
                <a:latin typeface="+mj-lt"/>
                <a:ea typeface="+mn-ea"/>
                <a:cs typeface="+mn-cs"/>
              </a:rPr>
              <a:t>PURPOSE</a:t>
            </a:r>
            <a:endParaRPr lang="en-US" sz="3750" dirty="0">
              <a:solidFill>
                <a:schemeClr val="accent1"/>
              </a:solidFill>
              <a:latin typeface="+mj-lt"/>
            </a:endParaRPr>
          </a:p>
        </p:txBody>
      </p:sp>
      <p:sp>
        <p:nvSpPr>
          <p:cNvPr id="25" name="TextBox 24">
            <a:extLst>
              <a:ext uri="{FF2B5EF4-FFF2-40B4-BE49-F238E27FC236}">
                <a16:creationId xmlns:a16="http://schemas.microsoft.com/office/drawing/2014/main" id="{DD49A56E-94B7-4D48-AB4D-939B7F318D1C}"/>
              </a:ext>
            </a:extLst>
          </p:cNvPr>
          <p:cNvSpPr txBox="1"/>
          <p:nvPr userDrawn="1"/>
        </p:nvSpPr>
        <p:spPr>
          <a:xfrm>
            <a:off x="628650" y="1386649"/>
            <a:ext cx="5417425" cy="923330"/>
          </a:xfrm>
          <a:prstGeom prst="rect">
            <a:avLst/>
          </a:prstGeom>
          <a:noFill/>
        </p:spPr>
        <p:txBody>
          <a:bodyPr wrap="square" rtlCol="0">
            <a:spAutoFit/>
          </a:bodyPr>
          <a:lstStyle/>
          <a:p>
            <a:r>
              <a:rPr lang="en-US" sz="5400" spc="150" baseline="0" dirty="0">
                <a:solidFill>
                  <a:schemeClr val="accent1"/>
                </a:solidFill>
                <a:latin typeface="+mj-lt"/>
              </a:rPr>
              <a:t>ABOUT DPBH</a:t>
            </a:r>
          </a:p>
        </p:txBody>
      </p:sp>
      <p:sp>
        <p:nvSpPr>
          <p:cNvPr id="22" name="TextBox 21">
            <a:extLst>
              <a:ext uri="{FF2B5EF4-FFF2-40B4-BE49-F238E27FC236}">
                <a16:creationId xmlns:a16="http://schemas.microsoft.com/office/drawing/2014/main" id="{048ECB31-EBF2-4DC0-B1E2-5F634EDD16E7}"/>
              </a:ext>
            </a:extLst>
          </p:cNvPr>
          <p:cNvSpPr txBox="1"/>
          <p:nvPr userDrawn="1"/>
        </p:nvSpPr>
        <p:spPr>
          <a:xfrm>
            <a:off x="2274687" y="3960548"/>
            <a:ext cx="6079735" cy="415498"/>
          </a:xfrm>
          <a:prstGeom prst="rect">
            <a:avLst/>
          </a:prstGeom>
          <a:noFill/>
        </p:spPr>
        <p:txBody>
          <a:bodyPr wrap="square" rtlCol="0">
            <a:spAutoFit/>
          </a:bodyPr>
          <a:lstStyle/>
          <a:p>
            <a:pPr lvl="0"/>
            <a:r>
              <a:rPr lang="en-US" sz="1050" dirty="0">
                <a:solidFill>
                  <a:schemeClr val="tx1"/>
                </a:solidFill>
                <a:latin typeface="Montserrat Medium" pitchFamily="2" charset="0"/>
              </a:rPr>
              <a:t>A Nevada where preventable health and safety issues no longer impact the opportunity for all people to live life in the best possible health.</a:t>
            </a:r>
          </a:p>
        </p:txBody>
      </p:sp>
      <p:sp>
        <p:nvSpPr>
          <p:cNvPr id="23" name="TextBox 22">
            <a:extLst>
              <a:ext uri="{FF2B5EF4-FFF2-40B4-BE49-F238E27FC236}">
                <a16:creationId xmlns:a16="http://schemas.microsoft.com/office/drawing/2014/main" id="{BC54397D-C3E2-4DFE-B2DF-1C30E6460CEC}"/>
              </a:ext>
            </a:extLst>
          </p:cNvPr>
          <p:cNvSpPr txBox="1"/>
          <p:nvPr userDrawn="1"/>
        </p:nvSpPr>
        <p:spPr>
          <a:xfrm>
            <a:off x="2274687" y="5045348"/>
            <a:ext cx="6386903" cy="253916"/>
          </a:xfrm>
          <a:prstGeom prst="rect">
            <a:avLst/>
          </a:prstGeom>
          <a:noFill/>
        </p:spPr>
        <p:txBody>
          <a:bodyPr wrap="square" rtlCol="0">
            <a:spAutoFit/>
          </a:bodyPr>
          <a:lstStyle/>
          <a:p>
            <a:pPr lvl="0"/>
            <a:r>
              <a:rPr lang="en-US" sz="1050" dirty="0">
                <a:solidFill>
                  <a:schemeClr val="tx1"/>
                </a:solidFill>
                <a:latin typeface="Montserrat Medium" pitchFamily="2" charset="0"/>
              </a:rPr>
              <a:t>To make everyone’s life healthier, happier, longer, and safer. </a:t>
            </a:r>
          </a:p>
        </p:txBody>
      </p:sp>
      <p:pic>
        <p:nvPicPr>
          <p:cNvPr id="14" name="Picture 13">
            <a:extLst>
              <a:ext uri="{FF2B5EF4-FFF2-40B4-BE49-F238E27FC236}">
                <a16:creationId xmlns:a16="http://schemas.microsoft.com/office/drawing/2014/main" id="{CC6A60EA-9B99-447D-A738-743B4DEE4F69}"/>
              </a:ext>
            </a:extLst>
          </p:cNvPr>
          <p:cNvPicPr>
            <a:picLocks noChangeAspect="1"/>
          </p:cNvPicPr>
          <p:nvPr userDrawn="1"/>
        </p:nvPicPr>
        <p:blipFill rotWithShape="1">
          <a:blip r:embed="rId4"/>
          <a:srcRect r="78854"/>
          <a:stretch/>
        </p:blipFill>
        <p:spPr>
          <a:xfrm>
            <a:off x="7207731" y="4647777"/>
            <a:ext cx="835290" cy="1408800"/>
          </a:xfrm>
          <a:prstGeom prst="rect">
            <a:avLst/>
          </a:prstGeom>
        </p:spPr>
      </p:pic>
    </p:spTree>
    <p:extLst>
      <p:ext uri="{BB962C8B-B14F-4D97-AF65-F5344CB8AC3E}">
        <p14:creationId xmlns:p14="http://schemas.microsoft.com/office/powerpoint/2010/main" val="3921322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F56126B-F3A0-403E-9615-76FEED9558DE}"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F56126B-F3A0-403E-9615-76FEED9558DE}" type="datetimeFigureOut">
              <a:rPr lang="en-US" smtClean="0"/>
              <a:t>2/24/2026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7961E3A-AFEA-4300-BCF0-9CBD58C6D817}"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F56126B-F3A0-403E-9615-76FEED9558DE}" type="datetimeFigureOut">
              <a:rPr lang="en-US" smtClean="0"/>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5F56126B-F3A0-403E-9615-76FEED9558DE}" type="datetimeFigureOut">
              <a:rPr lang="en-US" smtClean="0"/>
              <a:t>2/24/2026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5F56126B-F3A0-403E-9615-76FEED9558DE}" type="datetimeFigureOut">
              <a:rPr lang="en-US" smtClean="0"/>
              <a:t>2/24/2026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6126B-F3A0-403E-9615-76FEED9558DE}" type="datetimeFigureOut">
              <a:rPr lang="en-US" smtClean="0"/>
              <a:t>2/24/2026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5F56126B-F3A0-403E-9615-76FEED9558DE}" type="datetimeFigureOut">
              <a:rPr lang="en-US" smtClean="0"/>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961E3A-AFEA-4300-BCF0-9CBD58C6D817}"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F56126B-F3A0-403E-9615-76FEED9558DE}" type="datetimeFigureOut">
              <a:rPr lang="en-US" smtClean="0"/>
              <a:t>2/24/2026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97961E3A-AFEA-4300-BCF0-9CBD58C6D817}" type="slidenum">
              <a:rPr lang="en-US" smtClean="0"/>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F56126B-F3A0-403E-9615-76FEED9558DE}" type="datetimeFigureOut">
              <a:rPr lang="en-US" smtClean="0"/>
              <a:t>2/24/2026</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7961E3A-AFEA-4300-BCF0-9CBD58C6D817}" type="slidenum">
              <a:rPr lang="en-US" smtClean="0"/>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hyperlink" Target="mailto:jose.alcazar@clarkcountynv.gov"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 Id="rId5" Type="http://schemas.openxmlformats.org/officeDocument/2006/relationships/hyperlink" Target="mailto:m.Colbaugh@health.nv.gov" TargetMode="External"/><Relationship Id="rId4" Type="http://schemas.openxmlformats.org/officeDocument/2006/relationships/hyperlink" Target="mailto:Juan.Garcia@clarkcountynv.gov"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mailto:NVHOPWA@health.nv.gov" TargetMode="External"/><Relationship Id="rId3" Type="http://schemas.openxmlformats.org/officeDocument/2006/relationships/hyperlink" Target="mailto:CAREWareHelp@helath.nv.gov" TargetMode="External"/><Relationship Id="rId7" Type="http://schemas.openxmlformats.org/officeDocument/2006/relationships/hyperlink" Target="mailto:NVCQM@health.nv.gov" TargetMode="External"/><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hyperlink" Target="mailto:NVRWFiscal@health.nv.gov" TargetMode="External"/><Relationship Id="rId5" Type="http://schemas.openxmlformats.org/officeDocument/2006/relationships/hyperlink" Target="mailto:NVRWPB@health.nv.gov" TargetMode="External"/><Relationship Id="rId4" Type="http://schemas.openxmlformats.org/officeDocument/2006/relationships/hyperlink" Target="mailto:NVDental@health.nv.gov" TargetMode="External"/></Relationships>
</file>

<file path=ppt/slides/_rels/slide64.xml.rels><?xml version="1.0" encoding="UTF-8" standalone="yes"?>
<Relationships xmlns="http://schemas.openxmlformats.org/package/2006/relationships"><Relationship Id="rId8" Type="http://schemas.openxmlformats.org/officeDocument/2006/relationships/hyperlink" Target="https://aspe.hhs.gov/topics/poverty-economic-mobility/poverty-guidelines" TargetMode="External"/><Relationship Id="rId3" Type="http://schemas.openxmlformats.org/officeDocument/2006/relationships/hyperlink" Target="https://lasvegastga.com/" TargetMode="External"/><Relationship Id="rId7" Type="http://schemas.openxmlformats.org/officeDocument/2006/relationships/hyperlink" Target="https://endhivnevada.org/policies/documents-universal-eligibility-enrollment/"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hyperlink" Target="https://endhivnevada.org/wp-content/uploads/2021/12/Nevada_RyanWhite_Universal-EligibilityManual_2021.pdf" TargetMode="External"/><Relationship Id="rId5" Type="http://schemas.openxmlformats.org/officeDocument/2006/relationships/hyperlink" Target="https://www.hrsa.gov/" TargetMode="External"/><Relationship Id="rId4" Type="http://schemas.openxmlformats.org/officeDocument/2006/relationships/hyperlink" Target="https://endhivnevada.org/" TargetMode="Externa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543" y="450221"/>
            <a:ext cx="6745768" cy="4343400"/>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1"/>
          <p:cNvSpPr>
            <a:spLocks noGrp="1"/>
          </p:cNvSpPr>
          <p:nvPr>
            <p:ph type="ctrTitle"/>
          </p:nvPr>
        </p:nvSpPr>
        <p:spPr>
          <a:xfrm>
            <a:off x="825501" y="1031353"/>
            <a:ext cx="5802192" cy="3181135"/>
          </a:xfrm>
        </p:spPr>
        <p:txBody>
          <a:bodyPr anchor="ctr">
            <a:normAutofit/>
          </a:bodyPr>
          <a:lstStyle/>
          <a:p>
            <a:r>
              <a:rPr lang="en-US" sz="5700" dirty="0">
                <a:solidFill>
                  <a:srgbClr val="FFFFFF"/>
                </a:solidFill>
              </a:rPr>
              <a:t>Nevada </a:t>
            </a:r>
            <a:br>
              <a:rPr lang="en-US" sz="5700" dirty="0">
                <a:solidFill>
                  <a:srgbClr val="FFFFFF"/>
                </a:solidFill>
              </a:rPr>
            </a:br>
            <a:r>
              <a:rPr lang="en-US" sz="5700" dirty="0">
                <a:solidFill>
                  <a:srgbClr val="FFFFFF"/>
                </a:solidFill>
              </a:rPr>
              <a:t>Ryan White Eligibility 101 </a:t>
            </a:r>
          </a:p>
        </p:txBody>
      </p:sp>
      <p:sp>
        <p:nvSpPr>
          <p:cNvPr id="17" name="Rectangle 16">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450221"/>
            <a:ext cx="1586592" cy="2102827"/>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a:extLst>
              <a:ext uri="{FF2B5EF4-FFF2-40B4-BE49-F238E27FC236}">
                <a16:creationId xmlns:a16="http://schemas.microsoft.com/office/drawing/2014/main" id="{42280AB2-77A5-4CB7-AF7D-1795CA8DC7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4508" y="2728167"/>
            <a:ext cx="1586592" cy="206545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TextBox 4"/>
          <p:cNvSpPr txBox="1"/>
          <p:nvPr/>
        </p:nvSpPr>
        <p:spPr>
          <a:xfrm>
            <a:off x="1371600" y="5257800"/>
            <a:ext cx="6248400" cy="1015663"/>
          </a:xfrm>
          <a:prstGeom prst="rect">
            <a:avLst/>
          </a:prstGeom>
          <a:noFill/>
        </p:spPr>
        <p:txBody>
          <a:bodyPr wrap="square" rtlCol="0">
            <a:spAutoFit/>
          </a:bodyPr>
          <a:lstStyle/>
          <a:p>
            <a:pPr algn="ctr"/>
            <a:r>
              <a:rPr lang="en-US" sz="2000" dirty="0"/>
              <a:t>PRESENTERS: </a:t>
            </a:r>
          </a:p>
          <a:p>
            <a:pPr algn="ctr"/>
            <a:r>
              <a:rPr lang="en-US" sz="2000" dirty="0"/>
              <a:t>Part A:  Jose Alcazar, Tony Garcia </a:t>
            </a:r>
          </a:p>
          <a:p>
            <a:pPr algn="ctr"/>
            <a:r>
              <a:rPr lang="en-US" sz="2000" dirty="0"/>
              <a:t>Part B:  Gabriel Colbaugh</a:t>
            </a:r>
          </a:p>
        </p:txBody>
      </p:sp>
    </p:spTree>
    <p:extLst>
      <p:ext uri="{BB962C8B-B14F-4D97-AF65-F5344CB8AC3E}">
        <p14:creationId xmlns:p14="http://schemas.microsoft.com/office/powerpoint/2010/main" val="3731000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7">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9">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9143999"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11">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642"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13">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
            <a:ext cx="9144001"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749D2334-4C10-4930-A670-EEB7D0B7AB29}"/>
              </a:ext>
            </a:extLst>
          </p:cNvPr>
          <p:cNvSpPr txBox="1"/>
          <p:nvPr/>
        </p:nvSpPr>
        <p:spPr>
          <a:xfrm>
            <a:off x="524784" y="248038"/>
            <a:ext cx="5297791" cy="11592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500" b="1" kern="1200" dirty="0">
                <a:solidFill>
                  <a:srgbClr val="FFFFFF"/>
                </a:solidFill>
                <a:latin typeface="+mj-lt"/>
                <a:ea typeface="+mj-ea"/>
                <a:cs typeface="+mj-cs"/>
              </a:rPr>
              <a:t>CONTACT INFORMATION</a:t>
            </a:r>
          </a:p>
        </p:txBody>
      </p:sp>
      <p:sp>
        <p:nvSpPr>
          <p:cNvPr id="6" name="TextBox 5">
            <a:extLst>
              <a:ext uri="{FF2B5EF4-FFF2-40B4-BE49-F238E27FC236}">
                <a16:creationId xmlns:a16="http://schemas.microsoft.com/office/drawing/2014/main" id="{37158F81-DE57-4F25-B80F-4D713738EEE7}"/>
              </a:ext>
            </a:extLst>
          </p:cNvPr>
          <p:cNvSpPr txBox="1"/>
          <p:nvPr/>
        </p:nvSpPr>
        <p:spPr>
          <a:xfrm>
            <a:off x="381000" y="5693876"/>
            <a:ext cx="822960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If client has any special instructions for being contacted, please make note on the application and in their case notes in CAREWare.  </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SSN or TIN:  are optional not required. </a:t>
            </a:r>
          </a:p>
        </p:txBody>
      </p:sp>
      <p:pic>
        <p:nvPicPr>
          <p:cNvPr id="8" name="Picture 7" descr="Table&#10;&#10;Description automatically generated">
            <a:extLst>
              <a:ext uri="{FF2B5EF4-FFF2-40B4-BE49-F238E27FC236}">
                <a16:creationId xmlns:a16="http://schemas.microsoft.com/office/drawing/2014/main" id="{E4D5F8D5-A7C1-4434-9C14-E6C5CEC7B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87" y="2129214"/>
            <a:ext cx="8292421" cy="3395944"/>
          </a:xfrm>
          <a:prstGeom prst="rect">
            <a:avLst/>
          </a:prstGeom>
        </p:spPr>
      </p:pic>
    </p:spTree>
    <p:extLst>
      <p:ext uri="{BB962C8B-B14F-4D97-AF65-F5344CB8AC3E}">
        <p14:creationId xmlns:p14="http://schemas.microsoft.com/office/powerpoint/2010/main" val="187475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377010-BBD1-4FC4-B215-45B436E3DB33}"/>
              </a:ext>
            </a:extLst>
          </p:cNvPr>
          <p:cNvSpPr>
            <a:spLocks noGrp="1"/>
          </p:cNvSpPr>
          <p:nvPr>
            <p:ph type="ctrTitle"/>
          </p:nvPr>
        </p:nvSpPr>
        <p:spPr>
          <a:xfrm>
            <a:off x="515125" y="1153572"/>
            <a:ext cx="2400300" cy="4461163"/>
          </a:xfrm>
        </p:spPr>
        <p:txBody>
          <a:bodyPr vert="horz" lIns="91440" tIns="45720" rIns="91440" bIns="45720" rtlCol="0" anchor="ctr">
            <a:normAutofit/>
          </a:bodyPr>
          <a:lstStyle/>
          <a:p>
            <a:pPr algn="l">
              <a:lnSpc>
                <a:spcPct val="90000"/>
              </a:lnSpc>
            </a:pPr>
            <a:r>
              <a:rPr lang="en-US" sz="3700" kern="1200" dirty="0">
                <a:solidFill>
                  <a:srgbClr val="FFFFFF"/>
                </a:solidFill>
                <a:latin typeface="+mj-lt"/>
                <a:ea typeface="+mj-ea"/>
                <a:cs typeface="+mj-cs"/>
              </a:rPr>
              <a:t> Emergency Shelters &amp; </a:t>
            </a:r>
            <a:br>
              <a:rPr lang="en-US" sz="3700" kern="1200" dirty="0">
                <a:solidFill>
                  <a:srgbClr val="FFFFFF"/>
                </a:solidFill>
                <a:latin typeface="+mj-lt"/>
                <a:ea typeface="+mj-ea"/>
                <a:cs typeface="+mj-cs"/>
              </a:rPr>
            </a:br>
            <a:r>
              <a:rPr lang="en-US" sz="3700" kern="1200" dirty="0">
                <a:solidFill>
                  <a:srgbClr val="FFFFFF"/>
                </a:solidFill>
                <a:latin typeface="+mj-lt"/>
                <a:ea typeface="+mj-ea"/>
                <a:cs typeface="+mj-cs"/>
              </a:rPr>
              <a:t>Trafficking Victims</a:t>
            </a:r>
          </a:p>
        </p:txBody>
      </p:sp>
      <p:sp>
        <p:nvSpPr>
          <p:cNvPr id="3" name="Subtitle 2">
            <a:extLst>
              <a:ext uri="{FF2B5EF4-FFF2-40B4-BE49-F238E27FC236}">
                <a16:creationId xmlns:a16="http://schemas.microsoft.com/office/drawing/2014/main" id="{7225F29B-45D5-4207-BFD0-EFE853231B9D}"/>
              </a:ext>
            </a:extLst>
          </p:cNvPr>
          <p:cNvSpPr>
            <a:spLocks noGrp="1"/>
          </p:cNvSpPr>
          <p:nvPr>
            <p:ph type="subTitle" idx="1"/>
          </p:nvPr>
        </p:nvSpPr>
        <p:spPr>
          <a:xfrm>
            <a:off x="3335481" y="304800"/>
            <a:ext cx="5179868" cy="6234112"/>
          </a:xfrm>
        </p:spPr>
        <p:txBody>
          <a:bodyPr vert="horz" lIns="91440" tIns="45720" rIns="91440" bIns="45720" rtlCol="0" anchor="ctr">
            <a:normAutofit/>
          </a:bodyPr>
          <a:lstStyle/>
          <a:p>
            <a:pPr marL="342900" indent="-228600" algn="l">
              <a:lnSpc>
                <a:spcPct val="90000"/>
              </a:lnSpc>
              <a:spcBef>
                <a:spcPts val="0"/>
              </a:spcBef>
              <a:buFont typeface="Arial" panose="020B0604020202020204" pitchFamily="34" charset="0"/>
              <a:buChar char="•"/>
            </a:pPr>
            <a:r>
              <a:rPr lang="en-US" sz="2500" dirty="0">
                <a:solidFill>
                  <a:schemeClr val="tx1"/>
                </a:solidFill>
                <a:effectLst/>
              </a:rPr>
              <a:t>Contact their shelter case manager to review the policy of the shelter.</a:t>
            </a:r>
          </a:p>
          <a:p>
            <a:pPr marL="342900" marR="0" lvl="0" indent="-228600" algn="l">
              <a:lnSpc>
                <a:spcPct val="90000"/>
              </a:lnSpc>
              <a:spcBef>
                <a:spcPts val="0"/>
              </a:spcBef>
              <a:spcAft>
                <a:spcPts val="0"/>
              </a:spcAft>
              <a:buFont typeface="Arial" panose="020B0604020202020204" pitchFamily="34" charset="0"/>
              <a:buChar char="•"/>
            </a:pPr>
            <a:endParaRPr lang="en-US" sz="2500" dirty="0">
              <a:solidFill>
                <a:schemeClr val="tx1"/>
              </a:solidFill>
            </a:endParaRPr>
          </a:p>
          <a:p>
            <a:pPr marL="342900" marR="0" lvl="0" indent="-228600" algn="l">
              <a:lnSpc>
                <a:spcPct val="90000"/>
              </a:lnSpc>
              <a:spcBef>
                <a:spcPts val="0"/>
              </a:spcBef>
              <a:spcAft>
                <a:spcPts val="0"/>
              </a:spcAft>
              <a:buFont typeface="Arial" panose="020B0604020202020204" pitchFamily="34" charset="0"/>
              <a:buChar char="•"/>
            </a:pPr>
            <a:r>
              <a:rPr lang="en-US" sz="2500" dirty="0">
                <a:solidFill>
                  <a:schemeClr val="tx1"/>
                </a:solidFill>
                <a:effectLst/>
              </a:rPr>
              <a:t>Use client’s P.O. Box for mailing address (if they have one); or</a:t>
            </a:r>
          </a:p>
          <a:p>
            <a:pPr marR="0" lvl="0" indent="-228600" algn="l">
              <a:lnSpc>
                <a:spcPct val="90000"/>
              </a:lnSpc>
              <a:spcBef>
                <a:spcPts val="0"/>
              </a:spcBef>
              <a:spcAft>
                <a:spcPts val="0"/>
              </a:spcAft>
              <a:buFont typeface="Arial" panose="020B0604020202020204" pitchFamily="34" charset="0"/>
              <a:buChar char="•"/>
            </a:pPr>
            <a:endParaRPr lang="en-US" sz="2500" dirty="0">
              <a:solidFill>
                <a:schemeClr val="tx1"/>
              </a:solidFill>
              <a:effectLst/>
            </a:endParaRPr>
          </a:p>
          <a:p>
            <a:pPr marL="342900" marR="0" lvl="0" indent="-228600" algn="l">
              <a:lnSpc>
                <a:spcPct val="90000"/>
              </a:lnSpc>
              <a:spcBef>
                <a:spcPts val="0"/>
              </a:spcBef>
              <a:spcAft>
                <a:spcPts val="0"/>
              </a:spcAft>
              <a:buFont typeface="Arial" panose="020B0604020202020204" pitchFamily="34" charset="0"/>
              <a:buChar char="•"/>
            </a:pPr>
            <a:r>
              <a:rPr lang="en-US" sz="2500" dirty="0">
                <a:solidFill>
                  <a:schemeClr val="tx1"/>
                </a:solidFill>
                <a:effectLst/>
              </a:rPr>
              <a:t>Write “confidential address” on the physical address section of the application and also in CAREWare/RWISE Demographics tab. </a:t>
            </a:r>
          </a:p>
          <a:p>
            <a:pPr marR="0" lvl="0" indent="-228600" algn="l">
              <a:lnSpc>
                <a:spcPct val="90000"/>
              </a:lnSpc>
              <a:spcBef>
                <a:spcPts val="0"/>
              </a:spcBef>
              <a:spcAft>
                <a:spcPts val="0"/>
              </a:spcAft>
              <a:buFont typeface="Arial" panose="020B0604020202020204" pitchFamily="34" charset="0"/>
              <a:buChar char="•"/>
            </a:pPr>
            <a:endParaRPr lang="en-US" sz="2500" dirty="0">
              <a:solidFill>
                <a:schemeClr val="tx1"/>
              </a:solidFill>
              <a:effectLst/>
            </a:endParaRPr>
          </a:p>
          <a:p>
            <a:pPr marL="342900" marR="0" lvl="0" indent="-228600" algn="l">
              <a:lnSpc>
                <a:spcPct val="90000"/>
              </a:lnSpc>
              <a:spcBef>
                <a:spcPts val="0"/>
              </a:spcBef>
              <a:spcAft>
                <a:spcPts val="0"/>
              </a:spcAft>
              <a:buFont typeface="Arial" panose="020B0604020202020204" pitchFamily="34" charset="0"/>
              <a:buChar char="•"/>
            </a:pPr>
            <a:r>
              <a:rPr lang="en-US" sz="2500" dirty="0">
                <a:solidFill>
                  <a:schemeClr val="tx1"/>
                </a:solidFill>
                <a:effectLst/>
              </a:rPr>
              <a:t>In the Residency section check the Verification of Residence Form or attach a verification letter from the </a:t>
            </a:r>
            <a:r>
              <a:rPr lang="en-US" sz="2500" dirty="0"/>
              <a:t>shelter </a:t>
            </a:r>
            <a:r>
              <a:rPr lang="en-US" sz="2500" dirty="0">
                <a:solidFill>
                  <a:schemeClr val="tx1"/>
                </a:solidFill>
                <a:effectLst/>
              </a:rPr>
              <a:t>representative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062064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8B3A2D1A-45FC-4F95-B150-1C13EF2F6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39C3C864-C625-4883-B868-9A4C470F4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68" y="3296652"/>
            <a:ext cx="9151584" cy="3561346"/>
          </a:xfrm>
          <a:custGeom>
            <a:avLst/>
            <a:gdLst>
              <a:gd name="connsiteX0" fmla="*/ 0 w 12202113"/>
              <a:gd name="connsiteY0" fmla="*/ 3188466 h 3188466"/>
              <a:gd name="connsiteX1" fmla="*/ 10116 w 12202113"/>
              <a:gd name="connsiteY1" fmla="*/ 2657641 h 3188466"/>
              <a:gd name="connsiteX2" fmla="*/ 10116 w 12202113"/>
              <a:gd name="connsiteY2" fmla="*/ 0 h 3188466"/>
              <a:gd name="connsiteX3" fmla="*/ 12202113 w 12202113"/>
              <a:gd name="connsiteY3" fmla="*/ 0 h 3188466"/>
              <a:gd name="connsiteX4" fmla="*/ 12202113 w 12202113"/>
              <a:gd name="connsiteY4" fmla="*/ 2879832 h 3188466"/>
              <a:gd name="connsiteX5" fmla="*/ 12198167 w 12202113"/>
              <a:gd name="connsiteY5" fmla="*/ 2880360 h 3188466"/>
              <a:gd name="connsiteX6" fmla="*/ 12122128 w 12202113"/>
              <a:gd name="connsiteY6" fmla="*/ 2887194 h 3188466"/>
              <a:gd name="connsiteX7" fmla="*/ 12028868 w 12202113"/>
              <a:gd name="connsiteY7" fmla="*/ 2911786 h 3188466"/>
              <a:gd name="connsiteX8" fmla="*/ 11995238 w 12202113"/>
              <a:gd name="connsiteY8" fmla="*/ 2914090 h 3188466"/>
              <a:gd name="connsiteX9" fmla="*/ 11996460 w 12202113"/>
              <a:gd name="connsiteY9" fmla="*/ 2918442 h 3188466"/>
              <a:gd name="connsiteX10" fmla="*/ 11983968 w 12202113"/>
              <a:gd name="connsiteY10" fmla="*/ 2918762 h 3188466"/>
              <a:gd name="connsiteX11" fmla="*/ 11956084 w 12202113"/>
              <a:gd name="connsiteY11" fmla="*/ 2918868 h 3188466"/>
              <a:gd name="connsiteX12" fmla="*/ 11872586 w 12202113"/>
              <a:gd name="connsiteY12" fmla="*/ 2920076 h 3188466"/>
              <a:gd name="connsiteX13" fmla="*/ 11849804 w 12202113"/>
              <a:gd name="connsiteY13" fmla="*/ 2928420 h 3188466"/>
              <a:gd name="connsiteX14" fmla="*/ 11828254 w 12202113"/>
              <a:gd name="connsiteY14" fmla="*/ 2928551 h 3188466"/>
              <a:gd name="connsiteX15" fmla="*/ 11703277 w 12202113"/>
              <a:gd name="connsiteY15" fmla="*/ 2939735 h 3188466"/>
              <a:gd name="connsiteX16" fmla="*/ 11686094 w 12202113"/>
              <a:gd name="connsiteY16" fmla="*/ 2940570 h 3188466"/>
              <a:gd name="connsiteX17" fmla="*/ 11676788 w 12202113"/>
              <a:gd name="connsiteY17" fmla="*/ 2944321 h 3188466"/>
              <a:gd name="connsiteX18" fmla="*/ 11643464 w 12202113"/>
              <a:gd name="connsiteY18" fmla="*/ 2945066 h 3188466"/>
              <a:gd name="connsiteX19" fmla="*/ 11641922 w 12202113"/>
              <a:gd name="connsiteY19" fmla="*/ 2947200 h 3188466"/>
              <a:gd name="connsiteX20" fmla="*/ 11532386 w 12202113"/>
              <a:gd name="connsiteY20" fmla="*/ 2965529 h 3188466"/>
              <a:gd name="connsiteX21" fmla="*/ 11513619 w 12202113"/>
              <a:gd name="connsiteY21" fmla="*/ 2968556 h 3188466"/>
              <a:gd name="connsiteX22" fmla="*/ 11497404 w 12202113"/>
              <a:gd name="connsiteY22" fmla="*/ 2967639 h 3188466"/>
              <a:gd name="connsiteX23" fmla="*/ 11407630 w 12202113"/>
              <a:gd name="connsiteY23" fmla="*/ 2970255 h 3188466"/>
              <a:gd name="connsiteX24" fmla="*/ 11386276 w 12202113"/>
              <a:gd name="connsiteY24" fmla="*/ 2968648 h 3188466"/>
              <a:gd name="connsiteX25" fmla="*/ 11377296 w 12202113"/>
              <a:gd name="connsiteY25" fmla="*/ 2965257 h 3188466"/>
              <a:gd name="connsiteX26" fmla="*/ 11342536 w 12202113"/>
              <a:gd name="connsiteY26" fmla="*/ 2971666 h 3188466"/>
              <a:gd name="connsiteX27" fmla="*/ 11288902 w 12202113"/>
              <a:gd name="connsiteY27" fmla="*/ 2976058 h 3188466"/>
              <a:gd name="connsiteX28" fmla="*/ 11263411 w 12202113"/>
              <a:gd name="connsiteY28" fmla="*/ 2979228 h 3188466"/>
              <a:gd name="connsiteX29" fmla="*/ 11242843 w 12202113"/>
              <a:gd name="connsiteY29" fmla="*/ 2977303 h 3188466"/>
              <a:gd name="connsiteX30" fmla="*/ 11125798 w 12202113"/>
              <a:gd name="connsiteY30" fmla="*/ 2976816 h 3188466"/>
              <a:gd name="connsiteX31" fmla="*/ 11098884 w 12202113"/>
              <a:gd name="connsiteY31" fmla="*/ 2973758 h 3188466"/>
              <a:gd name="connsiteX32" fmla="*/ 11086128 w 12202113"/>
              <a:gd name="connsiteY32" fmla="*/ 2967663 h 3188466"/>
              <a:gd name="connsiteX33" fmla="*/ 11076132 w 12202113"/>
              <a:gd name="connsiteY33" fmla="*/ 2969836 h 3188466"/>
              <a:gd name="connsiteX34" fmla="*/ 11005337 w 12202113"/>
              <a:gd name="connsiteY34" fmla="*/ 2970053 h 3188466"/>
              <a:gd name="connsiteX35" fmla="*/ 10959154 w 12202113"/>
              <a:gd name="connsiteY35" fmla="*/ 2970750 h 3188466"/>
              <a:gd name="connsiteX36" fmla="*/ 10956347 w 12202113"/>
              <a:gd name="connsiteY36" fmla="*/ 2979118 h 3188466"/>
              <a:gd name="connsiteX37" fmla="*/ 10915223 w 12202113"/>
              <a:gd name="connsiteY37" fmla="*/ 2982099 h 3188466"/>
              <a:gd name="connsiteX38" fmla="*/ 10871398 w 12202113"/>
              <a:gd name="connsiteY38" fmla="*/ 2976728 h 3188466"/>
              <a:gd name="connsiteX39" fmla="*/ 10819743 w 12202113"/>
              <a:gd name="connsiteY39" fmla="*/ 2977481 h 3188466"/>
              <a:gd name="connsiteX40" fmla="*/ 10788834 w 12202113"/>
              <a:gd name="connsiteY40" fmla="*/ 2977840 h 3188466"/>
              <a:gd name="connsiteX41" fmla="*/ 10707711 w 12202113"/>
              <a:gd name="connsiteY41" fmla="*/ 2985644 h 3188466"/>
              <a:gd name="connsiteX42" fmla="*/ 10576086 w 12202113"/>
              <a:gd name="connsiteY42" fmla="*/ 3015319 h 3188466"/>
              <a:gd name="connsiteX43" fmla="*/ 10534761 w 12202113"/>
              <a:gd name="connsiteY43" fmla="*/ 3019524 h 3188466"/>
              <a:gd name="connsiteX44" fmla="*/ 10527537 w 12202113"/>
              <a:gd name="connsiteY44" fmla="*/ 3017814 h 3188466"/>
              <a:gd name="connsiteX45" fmla="*/ 10321799 w 12202113"/>
              <a:gd name="connsiteY45" fmla="*/ 3035635 h 3188466"/>
              <a:gd name="connsiteX46" fmla="*/ 10284989 w 12202113"/>
              <a:gd name="connsiteY46" fmla="*/ 3036679 h 3188466"/>
              <a:gd name="connsiteX47" fmla="*/ 10257423 w 12202113"/>
              <a:gd name="connsiteY47" fmla="*/ 3036027 h 3188466"/>
              <a:gd name="connsiteX48" fmla="*/ 10191450 w 12202113"/>
              <a:gd name="connsiteY48" fmla="*/ 3041963 h 3188466"/>
              <a:gd name="connsiteX49" fmla="*/ 10083845 w 12202113"/>
              <a:gd name="connsiteY49" fmla="*/ 3054978 h 3188466"/>
              <a:gd name="connsiteX50" fmla="*/ 10060611 w 12202113"/>
              <a:gd name="connsiteY50" fmla="*/ 3057035 h 3188466"/>
              <a:gd name="connsiteX51" fmla="*/ 10039363 w 12202113"/>
              <a:gd name="connsiteY51" fmla="*/ 3055961 h 3188466"/>
              <a:gd name="connsiteX52" fmla="*/ 10033322 w 12202113"/>
              <a:gd name="connsiteY52" fmla="*/ 3053238 h 3188466"/>
              <a:gd name="connsiteX53" fmla="*/ 10020337 w 12202113"/>
              <a:gd name="connsiteY53" fmla="*/ 3053912 h 3188466"/>
              <a:gd name="connsiteX54" fmla="*/ 10016616 w 12202113"/>
              <a:gd name="connsiteY54" fmla="*/ 3053498 h 3188466"/>
              <a:gd name="connsiteX55" fmla="*/ 9995549 w 12202113"/>
              <a:gd name="connsiteY55" fmla="*/ 3051719 h 3188466"/>
              <a:gd name="connsiteX56" fmla="*/ 9957212 w 12202113"/>
              <a:gd name="connsiteY56" fmla="*/ 3062663 h 3188466"/>
              <a:gd name="connsiteX57" fmla="*/ 9904584 w 12202113"/>
              <a:gd name="connsiteY57" fmla="*/ 3063999 h 3188466"/>
              <a:gd name="connsiteX58" fmla="*/ 9713857 w 12202113"/>
              <a:gd name="connsiteY58" fmla="*/ 3087955 h 3188466"/>
              <a:gd name="connsiteX59" fmla="*/ 9678879 w 12202113"/>
              <a:gd name="connsiteY59" fmla="*/ 3079676 h 3188466"/>
              <a:gd name="connsiteX60" fmla="*/ 9598760 w 12202113"/>
              <a:gd name="connsiteY60" fmla="*/ 3085228 h 3188466"/>
              <a:gd name="connsiteX61" fmla="*/ 9488796 w 12202113"/>
              <a:gd name="connsiteY61" fmla="*/ 3115384 h 3188466"/>
              <a:gd name="connsiteX62" fmla="*/ 9341972 w 12202113"/>
              <a:gd name="connsiteY62" fmla="*/ 3126583 h 3188466"/>
              <a:gd name="connsiteX63" fmla="*/ 9333795 w 12202113"/>
              <a:gd name="connsiteY63" fmla="*/ 3132083 h 3188466"/>
              <a:gd name="connsiteX64" fmla="*/ 9321736 w 12202113"/>
              <a:gd name="connsiteY64" fmla="*/ 3135834 h 3188466"/>
              <a:gd name="connsiteX65" fmla="*/ 9319405 w 12202113"/>
              <a:gd name="connsiteY65" fmla="*/ 3135561 h 3188466"/>
              <a:gd name="connsiteX66" fmla="*/ 9302847 w 12202113"/>
              <a:gd name="connsiteY66" fmla="*/ 3137746 h 3188466"/>
              <a:gd name="connsiteX67" fmla="*/ 9300930 w 12202113"/>
              <a:gd name="connsiteY67" fmla="*/ 3139687 h 3188466"/>
              <a:gd name="connsiteX68" fmla="*/ 9290106 w 12202113"/>
              <a:gd name="connsiteY68" fmla="*/ 3141645 h 3188466"/>
              <a:gd name="connsiteX69" fmla="*/ 9270220 w 12202113"/>
              <a:gd name="connsiteY69" fmla="*/ 3146737 h 3188466"/>
              <a:gd name="connsiteX70" fmla="*/ 9265150 w 12202113"/>
              <a:gd name="connsiteY70" fmla="*/ 3146531 h 3188466"/>
              <a:gd name="connsiteX71" fmla="*/ 9233057 w 12202113"/>
              <a:gd name="connsiteY71" fmla="*/ 3152408 h 3188466"/>
              <a:gd name="connsiteX72" fmla="*/ 9231974 w 12202113"/>
              <a:gd name="connsiteY72" fmla="*/ 3151938 h 3188466"/>
              <a:gd name="connsiteX73" fmla="*/ 9220130 w 12202113"/>
              <a:gd name="connsiteY73" fmla="*/ 3151189 h 3188466"/>
              <a:gd name="connsiteX74" fmla="*/ 9198955 w 12202113"/>
              <a:gd name="connsiteY74" fmla="*/ 3151015 h 3188466"/>
              <a:gd name="connsiteX75" fmla="*/ 9142196 w 12202113"/>
              <a:gd name="connsiteY75" fmla="*/ 3143802 h 3188466"/>
              <a:gd name="connsiteX76" fmla="*/ 9108665 w 12202113"/>
              <a:gd name="connsiteY76" fmla="*/ 3149868 h 3188466"/>
              <a:gd name="connsiteX77" fmla="*/ 9014086 w 12202113"/>
              <a:gd name="connsiteY77" fmla="*/ 3150791 h 3188466"/>
              <a:gd name="connsiteX78" fmla="*/ 8915037 w 12202113"/>
              <a:gd name="connsiteY78" fmla="*/ 3140020 h 3188466"/>
              <a:gd name="connsiteX79" fmla="*/ 8815667 w 12202113"/>
              <a:gd name="connsiteY79" fmla="*/ 3138606 h 3188466"/>
              <a:gd name="connsiteX80" fmla="*/ 8779688 w 12202113"/>
              <a:gd name="connsiteY80" fmla="*/ 3138895 h 3188466"/>
              <a:gd name="connsiteX81" fmla="*/ 8715556 w 12202113"/>
              <a:gd name="connsiteY81" fmla="*/ 3135878 h 3188466"/>
              <a:gd name="connsiteX82" fmla="*/ 8686183 w 12202113"/>
              <a:gd name="connsiteY82" fmla="*/ 3132307 h 3188466"/>
              <a:gd name="connsiteX83" fmla="*/ 8684895 w 12202113"/>
              <a:gd name="connsiteY83" fmla="*/ 3132527 h 3188466"/>
              <a:gd name="connsiteX84" fmla="*/ 8682270 w 12202113"/>
              <a:gd name="connsiteY84" fmla="*/ 3130989 h 3188466"/>
              <a:gd name="connsiteX85" fmla="*/ 8676836 w 12202113"/>
              <a:gd name="connsiteY85" fmla="*/ 3130278 h 3188466"/>
              <a:gd name="connsiteX86" fmla="*/ 8662002 w 12202113"/>
              <a:gd name="connsiteY86" fmla="*/ 3130735 h 3188466"/>
              <a:gd name="connsiteX87" fmla="*/ 8656423 w 12202113"/>
              <a:gd name="connsiteY87" fmla="*/ 3131304 h 3188466"/>
              <a:gd name="connsiteX88" fmla="*/ 8648261 w 12202113"/>
              <a:gd name="connsiteY88" fmla="*/ 3131294 h 3188466"/>
              <a:gd name="connsiteX89" fmla="*/ 8648057 w 12202113"/>
              <a:gd name="connsiteY89" fmla="*/ 3131167 h 3188466"/>
              <a:gd name="connsiteX90" fmla="*/ 8640412 w 12202113"/>
              <a:gd name="connsiteY90" fmla="*/ 3131403 h 3188466"/>
              <a:gd name="connsiteX91" fmla="*/ 8603003 w 12202113"/>
              <a:gd name="connsiteY91" fmla="*/ 3134155 h 3188466"/>
              <a:gd name="connsiteX92" fmla="*/ 8553571 w 12202113"/>
              <a:gd name="connsiteY92" fmla="*/ 3122125 h 3188466"/>
              <a:gd name="connsiteX93" fmla="*/ 8533128 w 12202113"/>
              <a:gd name="connsiteY93" fmla="*/ 3120039 h 3188466"/>
              <a:gd name="connsiteX94" fmla="*/ 8522209 w 12202113"/>
              <a:gd name="connsiteY94" fmla="*/ 3118252 h 3188466"/>
              <a:gd name="connsiteX95" fmla="*/ 8521532 w 12202113"/>
              <a:gd name="connsiteY95" fmla="*/ 3117705 h 3188466"/>
              <a:gd name="connsiteX96" fmla="*/ 8485667 w 12202113"/>
              <a:gd name="connsiteY96" fmla="*/ 3120406 h 3188466"/>
              <a:gd name="connsiteX97" fmla="*/ 8480905 w 12202113"/>
              <a:gd name="connsiteY97" fmla="*/ 3119749 h 3188466"/>
              <a:gd name="connsiteX98" fmla="*/ 8457530 w 12202113"/>
              <a:gd name="connsiteY98" fmla="*/ 3122810 h 3188466"/>
              <a:gd name="connsiteX99" fmla="*/ 8445451 w 12202113"/>
              <a:gd name="connsiteY99" fmla="*/ 3123697 h 3188466"/>
              <a:gd name="connsiteX100" fmla="*/ 8442039 w 12202113"/>
              <a:gd name="connsiteY100" fmla="*/ 3125378 h 3188466"/>
              <a:gd name="connsiteX101" fmla="*/ 8424215 w 12202113"/>
              <a:gd name="connsiteY101" fmla="*/ 3125963 h 3188466"/>
              <a:gd name="connsiteX102" fmla="*/ 8422165 w 12202113"/>
              <a:gd name="connsiteY102" fmla="*/ 3125491 h 3188466"/>
              <a:gd name="connsiteX103" fmla="*/ 8407465 w 12202113"/>
              <a:gd name="connsiteY103" fmla="*/ 3127979 h 3188466"/>
              <a:gd name="connsiteX104" fmla="*/ 8395146 w 12202113"/>
              <a:gd name="connsiteY104" fmla="*/ 3132488 h 3188466"/>
              <a:gd name="connsiteX105" fmla="*/ 8243538 w 12202113"/>
              <a:gd name="connsiteY105" fmla="*/ 3129873 h 3188466"/>
              <a:gd name="connsiteX106" fmla="*/ 8112685 w 12202113"/>
              <a:gd name="connsiteY106" fmla="*/ 3148698 h 3188466"/>
              <a:gd name="connsiteX107" fmla="*/ 8026741 w 12202113"/>
              <a:gd name="connsiteY107" fmla="*/ 3154015 h 3188466"/>
              <a:gd name="connsiteX108" fmla="*/ 8030400 w 12202113"/>
              <a:gd name="connsiteY108" fmla="*/ 3146736 h 3188466"/>
              <a:gd name="connsiteX109" fmla="*/ 8002987 w 12202113"/>
              <a:gd name="connsiteY109" fmla="*/ 3135663 h 3188466"/>
              <a:gd name="connsiteX110" fmla="*/ 7798568 w 12202113"/>
              <a:gd name="connsiteY110" fmla="*/ 3141249 h 3188466"/>
              <a:gd name="connsiteX111" fmla="*/ 7746353 w 12202113"/>
              <a:gd name="connsiteY111" fmla="*/ 3137755 h 3188466"/>
              <a:gd name="connsiteX112" fmla="*/ 7700395 w 12202113"/>
              <a:gd name="connsiteY112" fmla="*/ 3144729 h 3188466"/>
              <a:gd name="connsiteX113" fmla="*/ 7681335 w 12202113"/>
              <a:gd name="connsiteY113" fmla="*/ 3141120 h 3188466"/>
              <a:gd name="connsiteX114" fmla="*/ 7678044 w 12202113"/>
              <a:gd name="connsiteY114" fmla="*/ 3140387 h 3188466"/>
              <a:gd name="connsiteX115" fmla="*/ 7664890 w 12202113"/>
              <a:gd name="connsiteY115" fmla="*/ 3139855 h 3188466"/>
              <a:gd name="connsiteX116" fmla="*/ 7661183 w 12202113"/>
              <a:gd name="connsiteY116" fmla="*/ 3136706 h 3188466"/>
              <a:gd name="connsiteX117" fmla="*/ 7641383 w 12202113"/>
              <a:gd name="connsiteY117" fmla="*/ 3133755 h 3188466"/>
              <a:gd name="connsiteX118" fmla="*/ 7617169 w 12202113"/>
              <a:gd name="connsiteY118" fmla="*/ 3133614 h 3188466"/>
              <a:gd name="connsiteX119" fmla="*/ 7531143 w 12202113"/>
              <a:gd name="connsiteY119" fmla="*/ 3132781 h 3188466"/>
              <a:gd name="connsiteX120" fmla="*/ 7517113 w 12202113"/>
              <a:gd name="connsiteY120" fmla="*/ 3134483 h 3188466"/>
              <a:gd name="connsiteX121" fmla="*/ 7471320 w 12202113"/>
              <a:gd name="connsiteY121" fmla="*/ 3131645 h 3188466"/>
              <a:gd name="connsiteX122" fmla="*/ 7430512 w 12202113"/>
              <a:gd name="connsiteY122" fmla="*/ 3131007 h 3188466"/>
              <a:gd name="connsiteX123" fmla="*/ 7404071 w 12202113"/>
              <a:gd name="connsiteY123" fmla="*/ 3132361 h 3188466"/>
              <a:gd name="connsiteX124" fmla="*/ 7397140 w 12202113"/>
              <a:gd name="connsiteY124" fmla="*/ 3131239 h 3188466"/>
              <a:gd name="connsiteX125" fmla="*/ 7370514 w 12202113"/>
              <a:gd name="connsiteY125" fmla="*/ 3130516 h 3188466"/>
              <a:gd name="connsiteX126" fmla="*/ 7356953 w 12202113"/>
              <a:gd name="connsiteY126" fmla="*/ 3132179 h 3188466"/>
              <a:gd name="connsiteX127" fmla="*/ 7343567 w 12202113"/>
              <a:gd name="connsiteY127" fmla="*/ 3128350 h 3188466"/>
              <a:gd name="connsiteX128" fmla="*/ 7340295 w 12202113"/>
              <a:gd name="connsiteY128" fmla="*/ 3125545 h 3188466"/>
              <a:gd name="connsiteX129" fmla="*/ 7321348 w 12202113"/>
              <a:gd name="connsiteY129" fmla="*/ 3126804 h 3188466"/>
              <a:gd name="connsiteX130" fmla="*/ 7305815 w 12202113"/>
              <a:gd name="connsiteY130" fmla="*/ 3124063 h 3188466"/>
              <a:gd name="connsiteX131" fmla="*/ 7292274 w 12202113"/>
              <a:gd name="connsiteY131" fmla="*/ 3125855 h 3188466"/>
              <a:gd name="connsiteX132" fmla="*/ 7286654 w 12202113"/>
              <a:gd name="connsiteY132" fmla="*/ 3125451 h 3188466"/>
              <a:gd name="connsiteX133" fmla="*/ 7272685 w 12202113"/>
              <a:gd name="connsiteY133" fmla="*/ 3124094 h 3188466"/>
              <a:gd name="connsiteX134" fmla="*/ 7248584 w 12202113"/>
              <a:gd name="connsiteY134" fmla="*/ 3121080 h 3188466"/>
              <a:gd name="connsiteX135" fmla="*/ 7241065 w 12202113"/>
              <a:gd name="connsiteY135" fmla="*/ 3120661 h 3188466"/>
              <a:gd name="connsiteX136" fmla="*/ 7224696 w 12202113"/>
              <a:gd name="connsiteY136" fmla="*/ 3116051 h 3188466"/>
              <a:gd name="connsiteX137" fmla="*/ 7193009 w 12202113"/>
              <a:gd name="connsiteY137" fmla="*/ 3112108 h 3188466"/>
              <a:gd name="connsiteX138" fmla="*/ 7137220 w 12202113"/>
              <a:gd name="connsiteY138" fmla="*/ 3098354 h 3188466"/>
              <a:gd name="connsiteX139" fmla="*/ 7104427 w 12202113"/>
              <a:gd name="connsiteY139" fmla="*/ 3091790 h 3188466"/>
              <a:gd name="connsiteX140" fmla="*/ 7082240 w 12202113"/>
              <a:gd name="connsiteY140" fmla="*/ 3085740 h 3188466"/>
              <a:gd name="connsiteX141" fmla="*/ 7016754 w 12202113"/>
              <a:gd name="connsiteY141" fmla="*/ 3077196 h 3188466"/>
              <a:gd name="connsiteX142" fmla="*/ 6904436 w 12202113"/>
              <a:gd name="connsiteY142" fmla="*/ 3065900 h 3188466"/>
              <a:gd name="connsiteX143" fmla="*/ 6881434 w 12202113"/>
              <a:gd name="connsiteY143" fmla="*/ 3062865 h 3188466"/>
              <a:gd name="connsiteX144" fmla="*/ 6865273 w 12202113"/>
              <a:gd name="connsiteY144" fmla="*/ 3057749 h 3188466"/>
              <a:gd name="connsiteX145" fmla="*/ 6864671 w 12202113"/>
              <a:gd name="connsiteY145" fmla="*/ 3054378 h 3188466"/>
              <a:gd name="connsiteX146" fmla="*/ 6852599 w 12202113"/>
              <a:gd name="connsiteY146" fmla="*/ 3052306 h 3188466"/>
              <a:gd name="connsiteX147" fmla="*/ 6850143 w 12202113"/>
              <a:gd name="connsiteY147" fmla="*/ 3051232 h 3188466"/>
              <a:gd name="connsiteX148" fmla="*/ 6835301 w 12202113"/>
              <a:gd name="connsiteY148" fmla="*/ 3045593 h 3188466"/>
              <a:gd name="connsiteX149" fmla="*/ 6784871 w 12202113"/>
              <a:gd name="connsiteY149" fmla="*/ 3046562 h 3188466"/>
              <a:gd name="connsiteX150" fmla="*/ 6738245 w 12202113"/>
              <a:gd name="connsiteY150" fmla="*/ 3037055 h 3188466"/>
              <a:gd name="connsiteX151" fmla="*/ 6537703 w 12202113"/>
              <a:gd name="connsiteY151" fmla="*/ 3017736 h 3188466"/>
              <a:gd name="connsiteX152" fmla="*/ 6521858 w 12202113"/>
              <a:gd name="connsiteY152" fmla="*/ 3004158 h 3188466"/>
              <a:gd name="connsiteX153" fmla="*/ 6445069 w 12202113"/>
              <a:gd name="connsiteY153" fmla="*/ 2992470 h 3188466"/>
              <a:gd name="connsiteX154" fmla="*/ 6302447 w 12202113"/>
              <a:gd name="connsiteY154" fmla="*/ 2994274 h 3188466"/>
              <a:gd name="connsiteX155" fmla="*/ 6160029 w 12202113"/>
              <a:gd name="connsiteY155" fmla="*/ 2973666 h 3188466"/>
              <a:gd name="connsiteX156" fmla="*/ 6144046 w 12202113"/>
              <a:gd name="connsiteY156" fmla="*/ 2976380 h 3188466"/>
              <a:gd name="connsiteX157" fmla="*/ 6127670 w 12202113"/>
              <a:gd name="connsiteY157" fmla="*/ 2976929 h 3188466"/>
              <a:gd name="connsiteX158" fmla="*/ 6126155 w 12202113"/>
              <a:gd name="connsiteY158" fmla="*/ 2976245 h 3188466"/>
              <a:gd name="connsiteX159" fmla="*/ 6108575 w 12202113"/>
              <a:gd name="connsiteY159" fmla="*/ 2974651 h 3188466"/>
              <a:gd name="connsiteX160" fmla="*/ 6103746 w 12202113"/>
              <a:gd name="connsiteY160" fmla="*/ 2975803 h 3188466"/>
              <a:gd name="connsiteX161" fmla="*/ 6091377 w 12202113"/>
              <a:gd name="connsiteY161" fmla="*/ 2975180 h 3188466"/>
              <a:gd name="connsiteX162" fmla="*/ 6066183 w 12202113"/>
              <a:gd name="connsiteY162" fmla="*/ 2975222 h 3188466"/>
              <a:gd name="connsiteX163" fmla="*/ 6063287 w 12202113"/>
              <a:gd name="connsiteY163" fmla="*/ 2974353 h 3188466"/>
              <a:gd name="connsiteX164" fmla="*/ 6054813 w 12202113"/>
              <a:gd name="connsiteY164" fmla="*/ 2974911 h 3188466"/>
              <a:gd name="connsiteX165" fmla="*/ 6050809 w 12202113"/>
              <a:gd name="connsiteY165" fmla="*/ 2973985 h 3188466"/>
              <a:gd name="connsiteX166" fmla="*/ 6013979 w 12202113"/>
              <a:gd name="connsiteY166" fmla="*/ 2974553 h 3188466"/>
              <a:gd name="connsiteX167" fmla="*/ 6013800 w 12202113"/>
              <a:gd name="connsiteY167" fmla="*/ 2973973 h 3188466"/>
              <a:gd name="connsiteX168" fmla="*/ 6004866 w 12202113"/>
              <a:gd name="connsiteY168" fmla="*/ 2971570 h 3188466"/>
              <a:gd name="connsiteX169" fmla="*/ 5987036 w 12202113"/>
              <a:gd name="connsiteY169" fmla="*/ 2968315 h 3188466"/>
              <a:gd name="connsiteX170" fmla="*/ 5950027 w 12202113"/>
              <a:gd name="connsiteY170" fmla="*/ 2953546 h 3188466"/>
              <a:gd name="connsiteX171" fmla="*/ 5911668 w 12202113"/>
              <a:gd name="connsiteY171" fmla="*/ 2954074 h 3188466"/>
              <a:gd name="connsiteX172" fmla="*/ 5904110 w 12202113"/>
              <a:gd name="connsiteY172" fmla="*/ 2953861 h 3188466"/>
              <a:gd name="connsiteX173" fmla="*/ 5904026 w 12202113"/>
              <a:gd name="connsiteY173" fmla="*/ 2953724 h 3188466"/>
              <a:gd name="connsiteX174" fmla="*/ 5896189 w 12202113"/>
              <a:gd name="connsiteY174" fmla="*/ 2953236 h 3188466"/>
              <a:gd name="connsiteX175" fmla="*/ 5890331 w 12202113"/>
              <a:gd name="connsiteY175" fmla="*/ 2953471 h 3188466"/>
              <a:gd name="connsiteX176" fmla="*/ 5875672 w 12202113"/>
              <a:gd name="connsiteY176" fmla="*/ 2953056 h 3188466"/>
              <a:gd name="connsiteX177" fmla="*/ 5871070 w 12202113"/>
              <a:gd name="connsiteY177" fmla="*/ 2952035 h 3188466"/>
              <a:gd name="connsiteX178" fmla="*/ 5869888 w 12202113"/>
              <a:gd name="connsiteY178" fmla="*/ 2950364 h 3188466"/>
              <a:gd name="connsiteX179" fmla="*/ 5868461 w 12202113"/>
              <a:gd name="connsiteY179" fmla="*/ 2950506 h 3188466"/>
              <a:gd name="connsiteX180" fmla="*/ 5843343 w 12202113"/>
              <a:gd name="connsiteY180" fmla="*/ 2945262 h 3188466"/>
              <a:gd name="connsiteX181" fmla="*/ 5784331 w 12202113"/>
              <a:gd name="connsiteY181" fmla="*/ 2938531 h 3188466"/>
              <a:gd name="connsiteX182" fmla="*/ 5749498 w 12202113"/>
              <a:gd name="connsiteY182" fmla="*/ 2936713 h 3188466"/>
              <a:gd name="connsiteX183" fmla="*/ 5655214 w 12202113"/>
              <a:gd name="connsiteY183" fmla="*/ 2929503 h 3188466"/>
              <a:gd name="connsiteX184" fmla="*/ 5561446 w 12202113"/>
              <a:gd name="connsiteY184" fmla="*/ 2920575 h 3188466"/>
              <a:gd name="connsiteX185" fmla="*/ 5519456 w 12202113"/>
              <a:gd name="connsiteY185" fmla="*/ 2906631 h 3188466"/>
              <a:gd name="connsiteX186" fmla="*/ 5514099 w 12202113"/>
              <a:gd name="connsiteY186" fmla="*/ 2906097 h 3188466"/>
              <a:gd name="connsiteX187" fmla="*/ 5499273 w 12202113"/>
              <a:gd name="connsiteY187" fmla="*/ 2907057 h 3188466"/>
              <a:gd name="connsiteX188" fmla="*/ 5493664 w 12202113"/>
              <a:gd name="connsiteY188" fmla="*/ 2907817 h 3188466"/>
              <a:gd name="connsiteX189" fmla="*/ 5485530 w 12202113"/>
              <a:gd name="connsiteY189" fmla="*/ 2908080 h 3188466"/>
              <a:gd name="connsiteX190" fmla="*/ 5485337 w 12202113"/>
              <a:gd name="connsiteY190" fmla="*/ 2907959 h 3188466"/>
              <a:gd name="connsiteX191" fmla="*/ 5477696 w 12202113"/>
              <a:gd name="connsiteY191" fmla="*/ 2908455 h 3188466"/>
              <a:gd name="connsiteX192" fmla="*/ 5440170 w 12202113"/>
              <a:gd name="connsiteY192" fmla="*/ 2912482 h 3188466"/>
              <a:gd name="connsiteX193" fmla="*/ 5391911 w 12202113"/>
              <a:gd name="connsiteY193" fmla="*/ 2902040 h 3188466"/>
              <a:gd name="connsiteX194" fmla="*/ 5371708 w 12202113"/>
              <a:gd name="connsiteY194" fmla="*/ 2900629 h 3188466"/>
              <a:gd name="connsiteX195" fmla="*/ 5360976 w 12202113"/>
              <a:gd name="connsiteY195" fmla="*/ 2899197 h 3188466"/>
              <a:gd name="connsiteX196" fmla="*/ 5360345 w 12202113"/>
              <a:gd name="connsiteY196" fmla="*/ 2898671 h 3188466"/>
              <a:gd name="connsiteX197" fmla="*/ 5324367 w 12202113"/>
              <a:gd name="connsiteY197" fmla="*/ 2902593 h 3188466"/>
              <a:gd name="connsiteX198" fmla="*/ 5319673 w 12202113"/>
              <a:gd name="connsiteY198" fmla="*/ 2902094 h 3188466"/>
              <a:gd name="connsiteX199" fmla="*/ 5296114 w 12202113"/>
              <a:gd name="connsiteY199" fmla="*/ 2905958 h 3188466"/>
              <a:gd name="connsiteX200" fmla="*/ 5283999 w 12202113"/>
              <a:gd name="connsiteY200" fmla="*/ 2907258 h 3188466"/>
              <a:gd name="connsiteX201" fmla="*/ 5280460 w 12202113"/>
              <a:gd name="connsiteY201" fmla="*/ 2909063 h 3188466"/>
              <a:gd name="connsiteX202" fmla="*/ 5262637 w 12202113"/>
              <a:gd name="connsiteY202" fmla="*/ 2910250 h 3188466"/>
              <a:gd name="connsiteX203" fmla="*/ 5260635 w 12202113"/>
              <a:gd name="connsiteY203" fmla="*/ 2909845 h 3188466"/>
              <a:gd name="connsiteX204" fmla="*/ 5245770 w 12202113"/>
              <a:gd name="connsiteY204" fmla="*/ 2912842 h 3188466"/>
              <a:gd name="connsiteX205" fmla="*/ 5233108 w 12202113"/>
              <a:gd name="connsiteY205" fmla="*/ 2917794 h 3188466"/>
              <a:gd name="connsiteX206" fmla="*/ 5082201 w 12202113"/>
              <a:gd name="connsiteY206" fmla="*/ 2920260 h 3188466"/>
              <a:gd name="connsiteX207" fmla="*/ 4939211 w 12202113"/>
              <a:gd name="connsiteY207" fmla="*/ 2931760 h 3188466"/>
              <a:gd name="connsiteX208" fmla="*/ 4794309 w 12202113"/>
              <a:gd name="connsiteY208" fmla="*/ 2937227 h 3188466"/>
              <a:gd name="connsiteX209" fmla="*/ 4637676 w 12202113"/>
              <a:gd name="connsiteY209" fmla="*/ 2946666 h 3188466"/>
              <a:gd name="connsiteX210" fmla="*/ 4585922 w 12202113"/>
              <a:gd name="connsiteY210" fmla="*/ 2944906 h 3188466"/>
              <a:gd name="connsiteX211" fmla="*/ 4539516 w 12202113"/>
              <a:gd name="connsiteY211" fmla="*/ 2953466 h 3188466"/>
              <a:gd name="connsiteX212" fmla="*/ 4520819 w 12202113"/>
              <a:gd name="connsiteY212" fmla="*/ 2950477 h 3188466"/>
              <a:gd name="connsiteX213" fmla="*/ 4517604 w 12202113"/>
              <a:gd name="connsiteY213" fmla="*/ 2949852 h 3188466"/>
              <a:gd name="connsiteX214" fmla="*/ 4504537 w 12202113"/>
              <a:gd name="connsiteY214" fmla="*/ 2949759 h 3188466"/>
              <a:gd name="connsiteX215" fmla="*/ 4501104 w 12202113"/>
              <a:gd name="connsiteY215" fmla="*/ 2946715 h 3188466"/>
              <a:gd name="connsiteX216" fmla="*/ 4342695 w 12202113"/>
              <a:gd name="connsiteY216" fmla="*/ 2951638 h 3188466"/>
              <a:gd name="connsiteX217" fmla="*/ 4274096 w 12202113"/>
              <a:gd name="connsiteY217" fmla="*/ 2953640 h 3188466"/>
              <a:gd name="connsiteX218" fmla="*/ 4248170 w 12202113"/>
              <a:gd name="connsiteY218" fmla="*/ 2951384 h 3188466"/>
              <a:gd name="connsiteX219" fmla="*/ 4147924 w 12202113"/>
              <a:gd name="connsiteY219" fmla="*/ 2945945 h 3188466"/>
              <a:gd name="connsiteX220" fmla="*/ 4061825 w 12202113"/>
              <a:gd name="connsiteY220" fmla="*/ 2944206 h 3188466"/>
              <a:gd name="connsiteX221" fmla="*/ 3998557 w 12202113"/>
              <a:gd name="connsiteY221" fmla="*/ 2955821 h 3188466"/>
              <a:gd name="connsiteX222" fmla="*/ 3993107 w 12202113"/>
              <a:gd name="connsiteY222" fmla="*/ 2953708 h 3188466"/>
              <a:gd name="connsiteX223" fmla="*/ 3949713 w 12202113"/>
              <a:gd name="connsiteY223" fmla="*/ 2955441 h 3188466"/>
              <a:gd name="connsiteX224" fmla="*/ 3797284 w 12202113"/>
              <a:gd name="connsiteY224" fmla="*/ 2977037 h 3188466"/>
              <a:gd name="connsiteX225" fmla="*/ 3712498 w 12202113"/>
              <a:gd name="connsiteY225" fmla="*/ 2979996 h 3188466"/>
              <a:gd name="connsiteX226" fmla="*/ 3682471 w 12202113"/>
              <a:gd name="connsiteY226" fmla="*/ 2978543 h 3188466"/>
              <a:gd name="connsiteX227" fmla="*/ 3632163 w 12202113"/>
              <a:gd name="connsiteY227" fmla="*/ 2976264 h 3188466"/>
              <a:gd name="connsiteX228" fmla="*/ 3594728 w 12202113"/>
              <a:gd name="connsiteY228" fmla="*/ 2968398 h 3188466"/>
              <a:gd name="connsiteX229" fmla="*/ 3552594 w 12202113"/>
              <a:gd name="connsiteY229" fmla="*/ 2968934 h 3188466"/>
              <a:gd name="connsiteX230" fmla="*/ 3542589 w 12202113"/>
              <a:gd name="connsiteY230" fmla="*/ 2977031 h 3188466"/>
              <a:gd name="connsiteX231" fmla="*/ 3497591 w 12202113"/>
              <a:gd name="connsiteY231" fmla="*/ 2975018 h 3188466"/>
              <a:gd name="connsiteX232" fmla="*/ 3429352 w 12202113"/>
              <a:gd name="connsiteY232" fmla="*/ 2971090 h 3188466"/>
              <a:gd name="connsiteX233" fmla="*/ 3389938 w 12202113"/>
              <a:gd name="connsiteY233" fmla="*/ 2970884 h 3188466"/>
              <a:gd name="connsiteX234" fmla="*/ 3282344 w 12202113"/>
              <a:gd name="connsiteY234" fmla="*/ 2968084 h 3188466"/>
              <a:gd name="connsiteX235" fmla="*/ 3174624 w 12202113"/>
              <a:gd name="connsiteY235" fmla="*/ 2963576 h 3188466"/>
              <a:gd name="connsiteX236" fmla="*/ 3111077 w 12202113"/>
              <a:gd name="connsiteY236" fmla="*/ 2951285 h 3188466"/>
              <a:gd name="connsiteX237" fmla="*/ 3022501 w 12202113"/>
              <a:gd name="connsiteY237" fmla="*/ 2948619 h 3188466"/>
              <a:gd name="connsiteX238" fmla="*/ 3007714 w 12202113"/>
              <a:gd name="connsiteY238" fmla="*/ 2946762 h 3188466"/>
              <a:gd name="connsiteX239" fmla="*/ 2903098 w 12202113"/>
              <a:gd name="connsiteY239" fmla="*/ 2940576 h 3188466"/>
              <a:gd name="connsiteX240" fmla="*/ 2781591 w 12202113"/>
              <a:gd name="connsiteY240" fmla="*/ 2946394 h 3188466"/>
              <a:gd name="connsiteX241" fmla="*/ 2627942 w 12202113"/>
              <a:gd name="connsiteY241" fmla="*/ 2919996 h 3188466"/>
              <a:gd name="connsiteX242" fmla="*/ 2354959 w 12202113"/>
              <a:gd name="connsiteY242" fmla="*/ 2882080 h 3188466"/>
              <a:gd name="connsiteX243" fmla="*/ 2063184 w 12202113"/>
              <a:gd name="connsiteY243" fmla="*/ 2879109 h 3188466"/>
              <a:gd name="connsiteX244" fmla="*/ 1986946 w 12202113"/>
              <a:gd name="connsiteY244" fmla="*/ 2887619 h 3188466"/>
              <a:gd name="connsiteX245" fmla="*/ 1763479 w 12202113"/>
              <a:gd name="connsiteY245" fmla="*/ 2909077 h 3188466"/>
              <a:gd name="connsiteX246" fmla="*/ 1537980 w 12202113"/>
              <a:gd name="connsiteY246" fmla="*/ 2960398 h 3188466"/>
              <a:gd name="connsiteX247" fmla="*/ 1395229 w 12202113"/>
              <a:gd name="connsiteY247" fmla="*/ 2975625 h 3188466"/>
              <a:gd name="connsiteX248" fmla="*/ 1327834 w 12202113"/>
              <a:gd name="connsiteY248" fmla="*/ 2989485 h 3188466"/>
              <a:gd name="connsiteX249" fmla="*/ 1280757 w 12202113"/>
              <a:gd name="connsiteY249" fmla="*/ 2992959 h 3188466"/>
              <a:gd name="connsiteX250" fmla="*/ 1252582 w 12202113"/>
              <a:gd name="connsiteY250" fmla="*/ 2995877 h 3188466"/>
              <a:gd name="connsiteX251" fmla="*/ 1204670 w 12202113"/>
              <a:gd name="connsiteY251" fmla="*/ 3014826 h 3188466"/>
              <a:gd name="connsiteX252" fmla="*/ 1020457 w 12202113"/>
              <a:gd name="connsiteY252" fmla="*/ 3031603 h 3188466"/>
              <a:gd name="connsiteX253" fmla="*/ 843248 w 12202113"/>
              <a:gd name="connsiteY253" fmla="*/ 3026954 h 3188466"/>
              <a:gd name="connsiteX254" fmla="*/ 583517 w 12202113"/>
              <a:gd name="connsiteY254" fmla="*/ 3089095 h 3188466"/>
              <a:gd name="connsiteX255" fmla="*/ 556836 w 12202113"/>
              <a:gd name="connsiteY255" fmla="*/ 3094374 h 3188466"/>
              <a:gd name="connsiteX256" fmla="*/ 412089 w 12202113"/>
              <a:gd name="connsiteY256" fmla="*/ 3121334 h 3188466"/>
              <a:gd name="connsiteX257" fmla="*/ 83929 w 12202113"/>
              <a:gd name="connsiteY257" fmla="*/ 3150566 h 318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12202113" h="3188466">
                <a:moveTo>
                  <a:pt x="0" y="3188466"/>
                </a:moveTo>
                <a:lnTo>
                  <a:pt x="10116" y="2657641"/>
                </a:lnTo>
                <a:lnTo>
                  <a:pt x="10116" y="0"/>
                </a:lnTo>
                <a:lnTo>
                  <a:pt x="12202113" y="0"/>
                </a:lnTo>
                <a:lnTo>
                  <a:pt x="12202113" y="2879832"/>
                </a:lnTo>
                <a:lnTo>
                  <a:pt x="12198167" y="2880360"/>
                </a:lnTo>
                <a:cubicBezTo>
                  <a:pt x="12163116" y="2884349"/>
                  <a:pt x="12143771" y="2884544"/>
                  <a:pt x="12122128" y="2887194"/>
                </a:cubicBezTo>
                <a:cubicBezTo>
                  <a:pt x="12087086" y="2893347"/>
                  <a:pt x="12050015" y="2907304"/>
                  <a:pt x="12028868" y="2911786"/>
                </a:cubicBezTo>
                <a:lnTo>
                  <a:pt x="11995238" y="2914090"/>
                </a:lnTo>
                <a:lnTo>
                  <a:pt x="11996460" y="2918442"/>
                </a:lnTo>
                <a:lnTo>
                  <a:pt x="11983968" y="2918762"/>
                </a:lnTo>
                <a:lnTo>
                  <a:pt x="11956084" y="2918868"/>
                </a:lnTo>
                <a:cubicBezTo>
                  <a:pt x="11938684" y="2919526"/>
                  <a:pt x="11890300" y="2918483"/>
                  <a:pt x="11872586" y="2920076"/>
                </a:cubicBezTo>
                <a:cubicBezTo>
                  <a:pt x="11867476" y="2924717"/>
                  <a:pt x="11859589" y="2927247"/>
                  <a:pt x="11849804" y="2928420"/>
                </a:cubicBezTo>
                <a:lnTo>
                  <a:pt x="11828254" y="2928551"/>
                </a:lnTo>
                <a:lnTo>
                  <a:pt x="11703277" y="2939735"/>
                </a:lnTo>
                <a:lnTo>
                  <a:pt x="11686094" y="2940570"/>
                </a:lnTo>
                <a:lnTo>
                  <a:pt x="11676788" y="2944321"/>
                </a:lnTo>
                <a:cubicBezTo>
                  <a:pt x="11669684" y="2945069"/>
                  <a:pt x="11649276" y="2944585"/>
                  <a:pt x="11643464" y="2945066"/>
                </a:cubicBezTo>
                <a:lnTo>
                  <a:pt x="11641922" y="2947200"/>
                </a:lnTo>
                <a:cubicBezTo>
                  <a:pt x="11623408" y="2950611"/>
                  <a:pt x="11553770" y="2961969"/>
                  <a:pt x="11532386" y="2965529"/>
                </a:cubicBezTo>
                <a:cubicBezTo>
                  <a:pt x="11528114" y="2962248"/>
                  <a:pt x="11518548" y="2967430"/>
                  <a:pt x="11513619" y="2968556"/>
                </a:cubicBezTo>
                <a:cubicBezTo>
                  <a:pt x="11512856" y="2966346"/>
                  <a:pt x="11500924" y="2965672"/>
                  <a:pt x="11497404" y="2967639"/>
                </a:cubicBezTo>
                <a:cubicBezTo>
                  <a:pt x="11413522" y="2978420"/>
                  <a:pt x="11455510" y="2956141"/>
                  <a:pt x="11407630" y="2970255"/>
                </a:cubicBezTo>
                <a:cubicBezTo>
                  <a:pt x="11399160" y="2971190"/>
                  <a:pt x="11392296" y="2970299"/>
                  <a:pt x="11386276" y="2968648"/>
                </a:cubicBezTo>
                <a:lnTo>
                  <a:pt x="11377296" y="2965257"/>
                </a:lnTo>
                <a:lnTo>
                  <a:pt x="11342536" y="2971666"/>
                </a:lnTo>
                <a:cubicBezTo>
                  <a:pt x="11325414" y="2973900"/>
                  <a:pt x="11307393" y="2975381"/>
                  <a:pt x="11288902" y="2976058"/>
                </a:cubicBezTo>
                <a:cubicBezTo>
                  <a:pt x="11284753" y="2971542"/>
                  <a:pt x="11270239" y="2977957"/>
                  <a:pt x="11263411" y="2979228"/>
                </a:cubicBezTo>
                <a:cubicBezTo>
                  <a:pt x="11263340" y="2976278"/>
                  <a:pt x="11248212" y="2974865"/>
                  <a:pt x="11242843" y="2977303"/>
                </a:cubicBezTo>
                <a:cubicBezTo>
                  <a:pt x="11130019" y="2987845"/>
                  <a:pt x="11193504" y="2960297"/>
                  <a:pt x="11125798" y="2976816"/>
                </a:cubicBezTo>
                <a:cubicBezTo>
                  <a:pt x="11114472" y="2977677"/>
                  <a:pt x="11105974" y="2976199"/>
                  <a:pt x="11098884" y="2973758"/>
                </a:cubicBezTo>
                <a:lnTo>
                  <a:pt x="11086128" y="2967663"/>
                </a:lnTo>
                <a:lnTo>
                  <a:pt x="11076132" y="2969836"/>
                </a:lnTo>
                <a:cubicBezTo>
                  <a:pt x="11038408" y="2970007"/>
                  <a:pt x="11027285" y="2963760"/>
                  <a:pt x="11005337" y="2970053"/>
                </a:cubicBezTo>
                <a:cubicBezTo>
                  <a:pt x="10972902" y="2956973"/>
                  <a:pt x="10983824" y="2968749"/>
                  <a:pt x="10959154" y="2970750"/>
                </a:cubicBezTo>
                <a:cubicBezTo>
                  <a:pt x="10939692" y="2973358"/>
                  <a:pt x="10975422" y="2978377"/>
                  <a:pt x="10956347" y="2979118"/>
                </a:cubicBezTo>
                <a:cubicBezTo>
                  <a:pt x="10935712" y="2975741"/>
                  <a:pt x="10936682" y="2986229"/>
                  <a:pt x="10915223" y="2982099"/>
                </a:cubicBezTo>
                <a:cubicBezTo>
                  <a:pt x="10920436" y="2974198"/>
                  <a:pt x="10872877" y="2983630"/>
                  <a:pt x="10871398" y="2976728"/>
                </a:cubicBezTo>
                <a:cubicBezTo>
                  <a:pt x="10853171" y="2986599"/>
                  <a:pt x="10844013" y="2974439"/>
                  <a:pt x="10819743" y="2977481"/>
                </a:cubicBezTo>
                <a:cubicBezTo>
                  <a:pt x="10808314" y="2981215"/>
                  <a:pt x="10800068" y="2981856"/>
                  <a:pt x="10788834" y="2977840"/>
                </a:cubicBezTo>
                <a:cubicBezTo>
                  <a:pt x="10736185" y="2996020"/>
                  <a:pt x="10756982" y="2978653"/>
                  <a:pt x="10707711" y="2985644"/>
                </a:cubicBezTo>
                <a:cubicBezTo>
                  <a:pt x="10665262" y="2992997"/>
                  <a:pt x="10617142" y="2997767"/>
                  <a:pt x="10576086" y="3015319"/>
                </a:cubicBezTo>
                <a:cubicBezTo>
                  <a:pt x="10568550" y="3020292"/>
                  <a:pt x="10550046" y="3022174"/>
                  <a:pt x="10534761" y="3019524"/>
                </a:cubicBezTo>
                <a:cubicBezTo>
                  <a:pt x="10532134" y="3019067"/>
                  <a:pt x="10529698" y="3018490"/>
                  <a:pt x="10527537" y="3017814"/>
                </a:cubicBezTo>
                <a:cubicBezTo>
                  <a:pt x="10492044" y="3020498"/>
                  <a:pt x="10362224" y="3032491"/>
                  <a:pt x="10321799" y="3035635"/>
                </a:cubicBezTo>
                <a:cubicBezTo>
                  <a:pt x="10318526" y="3029246"/>
                  <a:pt x="10298084" y="3040774"/>
                  <a:pt x="10284989" y="3036679"/>
                </a:cubicBezTo>
                <a:cubicBezTo>
                  <a:pt x="10275610" y="3033085"/>
                  <a:pt x="10267220" y="3035744"/>
                  <a:pt x="10257423" y="3036027"/>
                </a:cubicBezTo>
                <a:cubicBezTo>
                  <a:pt x="10244517" y="3033202"/>
                  <a:pt x="10202424" y="3038304"/>
                  <a:pt x="10191450" y="3041963"/>
                </a:cubicBezTo>
                <a:cubicBezTo>
                  <a:pt x="10165225" y="3054679"/>
                  <a:pt x="10105634" y="3045236"/>
                  <a:pt x="10083845" y="3054978"/>
                </a:cubicBezTo>
                <a:cubicBezTo>
                  <a:pt x="10075939" y="3056408"/>
                  <a:pt x="10068203" y="3056986"/>
                  <a:pt x="10060611" y="3057035"/>
                </a:cubicBezTo>
                <a:lnTo>
                  <a:pt x="10039363" y="3055961"/>
                </a:lnTo>
                <a:lnTo>
                  <a:pt x="10033322" y="3053238"/>
                </a:lnTo>
                <a:lnTo>
                  <a:pt x="10020337" y="3053912"/>
                </a:lnTo>
                <a:lnTo>
                  <a:pt x="10016616" y="3053498"/>
                </a:lnTo>
                <a:cubicBezTo>
                  <a:pt x="10009508" y="3052695"/>
                  <a:pt x="10002492" y="3051995"/>
                  <a:pt x="9995549" y="3051719"/>
                </a:cubicBezTo>
                <a:cubicBezTo>
                  <a:pt x="10004680" y="3065377"/>
                  <a:pt x="9937988" y="3051618"/>
                  <a:pt x="9957212" y="3062663"/>
                </a:cubicBezTo>
                <a:cubicBezTo>
                  <a:pt x="9920646" y="3063519"/>
                  <a:pt x="9948538" y="3073806"/>
                  <a:pt x="9904584" y="3063999"/>
                </a:cubicBezTo>
                <a:cubicBezTo>
                  <a:pt x="9847813" y="3075166"/>
                  <a:pt x="9758323" y="3071010"/>
                  <a:pt x="9713857" y="3087955"/>
                </a:cubicBezTo>
                <a:cubicBezTo>
                  <a:pt x="9719380" y="3081485"/>
                  <a:pt x="9695453" y="3076466"/>
                  <a:pt x="9678879" y="3079676"/>
                </a:cubicBezTo>
                <a:cubicBezTo>
                  <a:pt x="9698255" y="3054291"/>
                  <a:pt x="9613348" y="3102551"/>
                  <a:pt x="9598760" y="3085228"/>
                </a:cubicBezTo>
                <a:cubicBezTo>
                  <a:pt x="9598041" y="3101310"/>
                  <a:pt x="9523758" y="3128579"/>
                  <a:pt x="9488796" y="3115384"/>
                </a:cubicBezTo>
                <a:cubicBezTo>
                  <a:pt x="9435532" y="3118605"/>
                  <a:pt x="9397815" y="3131898"/>
                  <a:pt x="9341972" y="3126583"/>
                </a:cubicBezTo>
                <a:cubicBezTo>
                  <a:pt x="9340239" y="3128735"/>
                  <a:pt x="9337399" y="3130536"/>
                  <a:pt x="9333795" y="3132083"/>
                </a:cubicBezTo>
                <a:lnTo>
                  <a:pt x="9321736" y="3135834"/>
                </a:lnTo>
                <a:lnTo>
                  <a:pt x="9319405" y="3135561"/>
                </a:lnTo>
                <a:cubicBezTo>
                  <a:pt x="9310247" y="3135512"/>
                  <a:pt x="9305558" y="3136419"/>
                  <a:pt x="9302847" y="3137746"/>
                </a:cubicBezTo>
                <a:lnTo>
                  <a:pt x="9300930" y="3139687"/>
                </a:lnTo>
                <a:lnTo>
                  <a:pt x="9290106" y="3141645"/>
                </a:lnTo>
                <a:lnTo>
                  <a:pt x="9270220" y="3146737"/>
                </a:lnTo>
                <a:lnTo>
                  <a:pt x="9265150" y="3146531"/>
                </a:lnTo>
                <a:lnTo>
                  <a:pt x="9233057" y="3152408"/>
                </a:lnTo>
                <a:lnTo>
                  <a:pt x="9231974" y="3151938"/>
                </a:lnTo>
                <a:cubicBezTo>
                  <a:pt x="9228816" y="3151020"/>
                  <a:pt x="9225099" y="3150595"/>
                  <a:pt x="9220130" y="3151189"/>
                </a:cubicBezTo>
                <a:cubicBezTo>
                  <a:pt x="9218372" y="3142213"/>
                  <a:pt x="9213458" y="3148467"/>
                  <a:pt x="9198955" y="3151015"/>
                </a:cubicBezTo>
                <a:cubicBezTo>
                  <a:pt x="9192986" y="3137641"/>
                  <a:pt x="9157451" y="3149750"/>
                  <a:pt x="9142196" y="3143802"/>
                </a:cubicBezTo>
                <a:cubicBezTo>
                  <a:pt x="9131673" y="3145976"/>
                  <a:pt x="9120437" y="3148030"/>
                  <a:pt x="9108665" y="3149868"/>
                </a:cubicBezTo>
                <a:lnTo>
                  <a:pt x="9014086" y="3150791"/>
                </a:lnTo>
                <a:lnTo>
                  <a:pt x="8915037" y="3140020"/>
                </a:lnTo>
                <a:cubicBezTo>
                  <a:pt x="8878400" y="3139785"/>
                  <a:pt x="8846675" y="3135786"/>
                  <a:pt x="8815667" y="3138606"/>
                </a:cubicBezTo>
                <a:cubicBezTo>
                  <a:pt x="8803071" y="3135495"/>
                  <a:pt x="8791199" y="3134238"/>
                  <a:pt x="8779688" y="3138895"/>
                </a:cubicBezTo>
                <a:cubicBezTo>
                  <a:pt x="8745498" y="3137342"/>
                  <a:pt x="8737221" y="3130691"/>
                  <a:pt x="8715556" y="3135878"/>
                </a:cubicBezTo>
                <a:cubicBezTo>
                  <a:pt x="8696347" y="3125121"/>
                  <a:pt x="8695210" y="3129227"/>
                  <a:pt x="8686183" y="3132307"/>
                </a:cubicBezTo>
                <a:lnTo>
                  <a:pt x="8684895" y="3132527"/>
                </a:lnTo>
                <a:lnTo>
                  <a:pt x="8682270" y="3130989"/>
                </a:lnTo>
                <a:lnTo>
                  <a:pt x="8676836" y="3130278"/>
                </a:lnTo>
                <a:lnTo>
                  <a:pt x="8662002" y="3130735"/>
                </a:lnTo>
                <a:lnTo>
                  <a:pt x="8656423" y="3131304"/>
                </a:lnTo>
                <a:cubicBezTo>
                  <a:pt x="8652581" y="3131550"/>
                  <a:pt x="8650028" y="3131521"/>
                  <a:pt x="8648261" y="3131294"/>
                </a:cubicBezTo>
                <a:lnTo>
                  <a:pt x="8648057" y="3131167"/>
                </a:lnTo>
                <a:lnTo>
                  <a:pt x="8640412" y="3131403"/>
                </a:lnTo>
                <a:cubicBezTo>
                  <a:pt x="8627510" y="3132092"/>
                  <a:pt x="8614954" y="3133035"/>
                  <a:pt x="8603003" y="3134155"/>
                </a:cubicBezTo>
                <a:cubicBezTo>
                  <a:pt x="8592897" y="3127095"/>
                  <a:pt x="8548738" y="3135435"/>
                  <a:pt x="8553571" y="3122125"/>
                </a:cubicBezTo>
                <a:cubicBezTo>
                  <a:pt x="8537450" y="3123243"/>
                  <a:pt x="8527699" y="3128769"/>
                  <a:pt x="8533128" y="3120039"/>
                </a:cubicBezTo>
                <a:cubicBezTo>
                  <a:pt x="8527821" y="3120156"/>
                  <a:pt x="8524551" y="3119414"/>
                  <a:pt x="8522209" y="3118252"/>
                </a:cubicBezTo>
                <a:lnTo>
                  <a:pt x="8521532" y="3117705"/>
                </a:lnTo>
                <a:lnTo>
                  <a:pt x="8485667" y="3120406"/>
                </a:lnTo>
                <a:lnTo>
                  <a:pt x="8480905" y="3119749"/>
                </a:lnTo>
                <a:lnTo>
                  <a:pt x="8457530" y="3122810"/>
                </a:lnTo>
                <a:lnTo>
                  <a:pt x="8445451" y="3123697"/>
                </a:lnTo>
                <a:lnTo>
                  <a:pt x="8442039" y="3125378"/>
                </a:lnTo>
                <a:cubicBezTo>
                  <a:pt x="8438355" y="3126399"/>
                  <a:pt x="8433075" y="3126839"/>
                  <a:pt x="8424215" y="3125963"/>
                </a:cubicBezTo>
                <a:lnTo>
                  <a:pt x="8422165" y="3125491"/>
                </a:lnTo>
                <a:lnTo>
                  <a:pt x="8407465" y="3127979"/>
                </a:lnTo>
                <a:cubicBezTo>
                  <a:pt x="8402731" y="3129129"/>
                  <a:pt x="8398540" y="3130592"/>
                  <a:pt x="8395146" y="3132488"/>
                </a:cubicBezTo>
                <a:cubicBezTo>
                  <a:pt x="8345093" y="3122354"/>
                  <a:pt x="8297866" y="3131626"/>
                  <a:pt x="8243538" y="3129873"/>
                </a:cubicBezTo>
                <a:cubicBezTo>
                  <a:pt x="8220052" y="3114107"/>
                  <a:pt x="8126172" y="3133411"/>
                  <a:pt x="8112685" y="3148698"/>
                </a:cubicBezTo>
                <a:cubicBezTo>
                  <a:pt x="8112380" y="3135302"/>
                  <a:pt x="8044302" y="3153542"/>
                  <a:pt x="8026741" y="3154015"/>
                </a:cubicBezTo>
                <a:cubicBezTo>
                  <a:pt x="8020887" y="3154173"/>
                  <a:pt x="8020646" y="3152357"/>
                  <a:pt x="8030400" y="3146736"/>
                </a:cubicBezTo>
                <a:cubicBezTo>
                  <a:pt x="8011739" y="3148301"/>
                  <a:pt x="7992477" y="3141339"/>
                  <a:pt x="8002987" y="3135663"/>
                </a:cubicBezTo>
                <a:cubicBezTo>
                  <a:pt x="7946297" y="3147811"/>
                  <a:pt x="7862627" y="3135732"/>
                  <a:pt x="7798568" y="3141249"/>
                </a:cubicBezTo>
                <a:cubicBezTo>
                  <a:pt x="7763645" y="3127901"/>
                  <a:pt x="7782577" y="3140251"/>
                  <a:pt x="7746353" y="3137755"/>
                </a:cubicBezTo>
                <a:cubicBezTo>
                  <a:pt x="7756261" y="3150042"/>
                  <a:pt x="7702377" y="3130861"/>
                  <a:pt x="7700395" y="3144729"/>
                </a:cubicBezTo>
                <a:cubicBezTo>
                  <a:pt x="7693866" y="3143835"/>
                  <a:pt x="7687603" y="3142532"/>
                  <a:pt x="7681335" y="3141120"/>
                </a:cubicBezTo>
                <a:lnTo>
                  <a:pt x="7678044" y="3140387"/>
                </a:lnTo>
                <a:lnTo>
                  <a:pt x="7664890" y="3139855"/>
                </a:lnTo>
                <a:lnTo>
                  <a:pt x="7661183" y="3136706"/>
                </a:lnTo>
                <a:lnTo>
                  <a:pt x="7641383" y="3133755"/>
                </a:lnTo>
                <a:cubicBezTo>
                  <a:pt x="7633967" y="3133115"/>
                  <a:pt x="7625987" y="3132967"/>
                  <a:pt x="7617169" y="3133614"/>
                </a:cubicBezTo>
                <a:cubicBezTo>
                  <a:pt x="7595475" y="3139109"/>
                  <a:pt x="7561695" y="3132374"/>
                  <a:pt x="7531143" y="3132781"/>
                </a:cubicBezTo>
                <a:lnTo>
                  <a:pt x="7517113" y="3134483"/>
                </a:lnTo>
                <a:lnTo>
                  <a:pt x="7471320" y="3131645"/>
                </a:lnTo>
                <a:cubicBezTo>
                  <a:pt x="7458285" y="3131095"/>
                  <a:pt x="7444756" y="3130805"/>
                  <a:pt x="7430512" y="3131007"/>
                </a:cubicBezTo>
                <a:lnTo>
                  <a:pt x="7404071" y="3132361"/>
                </a:lnTo>
                <a:lnTo>
                  <a:pt x="7397140" y="3131239"/>
                </a:lnTo>
                <a:cubicBezTo>
                  <a:pt x="7385068" y="3131364"/>
                  <a:pt x="7369091" y="3135313"/>
                  <a:pt x="7370514" y="3130516"/>
                </a:cubicBezTo>
                <a:lnTo>
                  <a:pt x="7356953" y="3132179"/>
                </a:lnTo>
                <a:lnTo>
                  <a:pt x="7343567" y="3128350"/>
                </a:lnTo>
                <a:cubicBezTo>
                  <a:pt x="7342101" y="3127461"/>
                  <a:pt x="7340998" y="3126514"/>
                  <a:pt x="7340295" y="3125545"/>
                </a:cubicBezTo>
                <a:lnTo>
                  <a:pt x="7321348" y="3126804"/>
                </a:lnTo>
                <a:lnTo>
                  <a:pt x="7305815" y="3124063"/>
                </a:lnTo>
                <a:lnTo>
                  <a:pt x="7292274" y="3125855"/>
                </a:lnTo>
                <a:lnTo>
                  <a:pt x="7286654" y="3125451"/>
                </a:lnTo>
                <a:lnTo>
                  <a:pt x="7272685" y="3124094"/>
                </a:lnTo>
                <a:cubicBezTo>
                  <a:pt x="7265523" y="3123143"/>
                  <a:pt x="7257508" y="3121997"/>
                  <a:pt x="7248584" y="3121080"/>
                </a:cubicBezTo>
                <a:lnTo>
                  <a:pt x="7241065" y="3120661"/>
                </a:lnTo>
                <a:lnTo>
                  <a:pt x="7224696" y="3116051"/>
                </a:lnTo>
                <a:cubicBezTo>
                  <a:pt x="7212786" y="3112566"/>
                  <a:pt x="7203412" y="3110217"/>
                  <a:pt x="7193009" y="3112108"/>
                </a:cubicBezTo>
                <a:cubicBezTo>
                  <a:pt x="7175276" y="3107606"/>
                  <a:pt x="7162888" y="3094987"/>
                  <a:pt x="7137220" y="3098354"/>
                </a:cubicBezTo>
                <a:cubicBezTo>
                  <a:pt x="7145010" y="3092637"/>
                  <a:pt x="7108715" y="3097662"/>
                  <a:pt x="7104427" y="3091790"/>
                </a:cubicBezTo>
                <a:cubicBezTo>
                  <a:pt x="7102447" y="3087061"/>
                  <a:pt x="7090976" y="3087484"/>
                  <a:pt x="7082240" y="3085740"/>
                </a:cubicBezTo>
                <a:cubicBezTo>
                  <a:pt x="7076014" y="3080911"/>
                  <a:pt x="7032058" y="3076501"/>
                  <a:pt x="7016754" y="3077196"/>
                </a:cubicBezTo>
                <a:cubicBezTo>
                  <a:pt x="6973620" y="3082001"/>
                  <a:pt x="6938923" y="3062558"/>
                  <a:pt x="6904436" y="3065900"/>
                </a:cubicBezTo>
                <a:cubicBezTo>
                  <a:pt x="6895406" y="3065445"/>
                  <a:pt x="6887919" y="3064350"/>
                  <a:pt x="6881434" y="3062865"/>
                </a:cubicBezTo>
                <a:lnTo>
                  <a:pt x="6865273" y="3057749"/>
                </a:lnTo>
                <a:cubicBezTo>
                  <a:pt x="6865072" y="3056626"/>
                  <a:pt x="6864871" y="3055502"/>
                  <a:pt x="6864671" y="3054378"/>
                </a:cubicBezTo>
                <a:lnTo>
                  <a:pt x="6852599" y="3052306"/>
                </a:lnTo>
                <a:lnTo>
                  <a:pt x="6850143" y="3051232"/>
                </a:lnTo>
                <a:cubicBezTo>
                  <a:pt x="6845470" y="3049168"/>
                  <a:pt x="6840704" y="3047206"/>
                  <a:pt x="6835301" y="3045593"/>
                </a:cubicBezTo>
                <a:cubicBezTo>
                  <a:pt x="6820447" y="3058242"/>
                  <a:pt x="6786888" y="3033956"/>
                  <a:pt x="6784871" y="3046562"/>
                </a:cubicBezTo>
                <a:cubicBezTo>
                  <a:pt x="6752593" y="3039899"/>
                  <a:pt x="6759140" y="3053646"/>
                  <a:pt x="6738245" y="3037055"/>
                </a:cubicBezTo>
                <a:cubicBezTo>
                  <a:pt x="6671880" y="3034501"/>
                  <a:pt x="6603220" y="3013245"/>
                  <a:pt x="6537703" y="3017736"/>
                </a:cubicBezTo>
                <a:cubicBezTo>
                  <a:pt x="6553051" y="3013722"/>
                  <a:pt x="6541149" y="3004943"/>
                  <a:pt x="6521858" y="3004158"/>
                </a:cubicBezTo>
                <a:cubicBezTo>
                  <a:pt x="6580141" y="2987944"/>
                  <a:pt x="6428765" y="3009117"/>
                  <a:pt x="6445069" y="2992470"/>
                </a:cubicBezTo>
                <a:cubicBezTo>
                  <a:pt x="6417897" y="3005060"/>
                  <a:pt x="6310156" y="3011743"/>
                  <a:pt x="6302447" y="2994274"/>
                </a:cubicBezTo>
                <a:cubicBezTo>
                  <a:pt x="6252173" y="2986131"/>
                  <a:pt x="6198382" y="2989085"/>
                  <a:pt x="6160029" y="2973666"/>
                </a:cubicBezTo>
                <a:cubicBezTo>
                  <a:pt x="6155014" y="2975022"/>
                  <a:pt x="6149642" y="2975878"/>
                  <a:pt x="6144046" y="2976380"/>
                </a:cubicBezTo>
                <a:lnTo>
                  <a:pt x="6127670" y="2976929"/>
                </a:lnTo>
                <a:lnTo>
                  <a:pt x="6126155" y="2976245"/>
                </a:lnTo>
                <a:cubicBezTo>
                  <a:pt x="6118509" y="2974369"/>
                  <a:pt x="6113052" y="2974144"/>
                  <a:pt x="6108575" y="2974651"/>
                </a:cubicBezTo>
                <a:lnTo>
                  <a:pt x="6103746" y="2975803"/>
                </a:lnTo>
                <a:lnTo>
                  <a:pt x="6091377" y="2975180"/>
                </a:lnTo>
                <a:lnTo>
                  <a:pt x="6066183" y="2975222"/>
                </a:lnTo>
                <a:lnTo>
                  <a:pt x="6063287" y="2974353"/>
                </a:lnTo>
                <a:lnTo>
                  <a:pt x="6054813" y="2974911"/>
                </a:lnTo>
                <a:lnTo>
                  <a:pt x="6050809" y="2973985"/>
                </a:lnTo>
                <a:lnTo>
                  <a:pt x="6013979" y="2974553"/>
                </a:lnTo>
                <a:cubicBezTo>
                  <a:pt x="6013918" y="2974361"/>
                  <a:pt x="6013860" y="2974167"/>
                  <a:pt x="6013800" y="2973973"/>
                </a:cubicBezTo>
                <a:cubicBezTo>
                  <a:pt x="6012565" y="2972689"/>
                  <a:pt x="6010070" y="2971765"/>
                  <a:pt x="6004866" y="2971570"/>
                </a:cubicBezTo>
                <a:cubicBezTo>
                  <a:pt x="6017706" y="2963268"/>
                  <a:pt x="6003515" y="2968156"/>
                  <a:pt x="5987036" y="2968315"/>
                </a:cubicBezTo>
                <a:cubicBezTo>
                  <a:pt x="6003302" y="2955458"/>
                  <a:pt x="5953573" y="2961108"/>
                  <a:pt x="5950027" y="2953546"/>
                </a:cubicBezTo>
                <a:cubicBezTo>
                  <a:pt x="5937559" y="2953953"/>
                  <a:pt x="5924668" y="2954151"/>
                  <a:pt x="5911668" y="2954074"/>
                </a:cubicBezTo>
                <a:lnTo>
                  <a:pt x="5904110" y="2953861"/>
                </a:lnTo>
                <a:cubicBezTo>
                  <a:pt x="5904082" y="2953815"/>
                  <a:pt x="5904053" y="2953769"/>
                  <a:pt x="5904026" y="2953724"/>
                </a:cubicBezTo>
                <a:cubicBezTo>
                  <a:pt x="5902528" y="2953395"/>
                  <a:pt x="5900097" y="2953219"/>
                  <a:pt x="5896189" y="2953236"/>
                </a:cubicBezTo>
                <a:lnTo>
                  <a:pt x="5890331" y="2953471"/>
                </a:lnTo>
                <a:lnTo>
                  <a:pt x="5875672" y="2953056"/>
                </a:lnTo>
                <a:lnTo>
                  <a:pt x="5871070" y="2952035"/>
                </a:lnTo>
                <a:lnTo>
                  <a:pt x="5869888" y="2950364"/>
                </a:lnTo>
                <a:lnTo>
                  <a:pt x="5868461" y="2950506"/>
                </a:lnTo>
                <a:cubicBezTo>
                  <a:pt x="5857092" y="2953019"/>
                  <a:pt x="5852416" y="2957005"/>
                  <a:pt x="5843343" y="2945262"/>
                </a:cubicBezTo>
                <a:cubicBezTo>
                  <a:pt x="5817989" y="2949116"/>
                  <a:pt x="5815840" y="2942065"/>
                  <a:pt x="5784331" y="2938531"/>
                </a:cubicBezTo>
                <a:cubicBezTo>
                  <a:pt x="5769202" y="2942455"/>
                  <a:pt x="5758885" y="2940521"/>
                  <a:pt x="5749498" y="2936713"/>
                </a:cubicBezTo>
                <a:cubicBezTo>
                  <a:pt x="5717228" y="2937683"/>
                  <a:pt x="5690227" y="2931877"/>
                  <a:pt x="5655214" y="2929503"/>
                </a:cubicBezTo>
                <a:cubicBezTo>
                  <a:pt x="5614827" y="2933899"/>
                  <a:pt x="5598877" y="2923069"/>
                  <a:pt x="5561446" y="2920575"/>
                </a:cubicBezTo>
                <a:cubicBezTo>
                  <a:pt x="5525084" y="2929276"/>
                  <a:pt x="5537471" y="2911136"/>
                  <a:pt x="5519456" y="2906631"/>
                </a:cubicBezTo>
                <a:lnTo>
                  <a:pt x="5514099" y="2906097"/>
                </a:lnTo>
                <a:lnTo>
                  <a:pt x="5499273" y="2907057"/>
                </a:lnTo>
                <a:lnTo>
                  <a:pt x="5493664" y="2907817"/>
                </a:lnTo>
                <a:cubicBezTo>
                  <a:pt x="5489815" y="2908191"/>
                  <a:pt x="5487270" y="2908250"/>
                  <a:pt x="5485530" y="2908080"/>
                </a:cubicBezTo>
                <a:lnTo>
                  <a:pt x="5485337" y="2907959"/>
                </a:lnTo>
                <a:lnTo>
                  <a:pt x="5477696" y="2908455"/>
                </a:lnTo>
                <a:cubicBezTo>
                  <a:pt x="5464775" y="2909581"/>
                  <a:pt x="5452182" y="2910951"/>
                  <a:pt x="5440170" y="2912482"/>
                </a:cubicBezTo>
                <a:cubicBezTo>
                  <a:pt x="5430698" y="2905718"/>
                  <a:pt x="5385970" y="2915593"/>
                  <a:pt x="5391911" y="2902040"/>
                </a:cubicBezTo>
                <a:cubicBezTo>
                  <a:pt x="5375744" y="2903707"/>
                  <a:pt x="5365560" y="2909594"/>
                  <a:pt x="5371708" y="2900629"/>
                </a:cubicBezTo>
                <a:cubicBezTo>
                  <a:pt x="5366408" y="2900926"/>
                  <a:pt x="5363213" y="2900288"/>
                  <a:pt x="5360976" y="2899197"/>
                </a:cubicBezTo>
                <a:lnTo>
                  <a:pt x="5360345" y="2898671"/>
                </a:lnTo>
                <a:lnTo>
                  <a:pt x="5324367" y="2902593"/>
                </a:lnTo>
                <a:lnTo>
                  <a:pt x="5319673" y="2902094"/>
                </a:lnTo>
                <a:lnTo>
                  <a:pt x="5296114" y="2905958"/>
                </a:lnTo>
                <a:lnTo>
                  <a:pt x="5283999" y="2907258"/>
                </a:lnTo>
                <a:lnTo>
                  <a:pt x="5280460" y="2909063"/>
                </a:lnTo>
                <a:cubicBezTo>
                  <a:pt x="5276699" y="2910214"/>
                  <a:pt x="5271395" y="2910834"/>
                  <a:pt x="5262637" y="2910250"/>
                </a:cubicBezTo>
                <a:lnTo>
                  <a:pt x="5260635" y="2909845"/>
                </a:lnTo>
                <a:lnTo>
                  <a:pt x="5245770" y="2912842"/>
                </a:lnTo>
                <a:cubicBezTo>
                  <a:pt x="5240955" y="2914159"/>
                  <a:pt x="5236652" y="2915770"/>
                  <a:pt x="5233108" y="2917794"/>
                </a:cubicBezTo>
                <a:cubicBezTo>
                  <a:pt x="5184071" y="2909280"/>
                  <a:pt x="5136210" y="2920197"/>
                  <a:pt x="5082201" y="2920260"/>
                </a:cubicBezTo>
                <a:lnTo>
                  <a:pt x="4939211" y="2931760"/>
                </a:lnTo>
                <a:cubicBezTo>
                  <a:pt x="4920477" y="2933960"/>
                  <a:pt x="4783353" y="2943291"/>
                  <a:pt x="4794309" y="2937227"/>
                </a:cubicBezTo>
                <a:cubicBezTo>
                  <a:pt x="4736776" y="2951353"/>
                  <a:pt x="4701995" y="2938961"/>
                  <a:pt x="4637676" y="2946666"/>
                </a:cubicBezTo>
                <a:cubicBezTo>
                  <a:pt x="4603987" y="2934412"/>
                  <a:pt x="4621816" y="2946201"/>
                  <a:pt x="4585922" y="2944906"/>
                </a:cubicBezTo>
                <a:cubicBezTo>
                  <a:pt x="4594760" y="2956935"/>
                  <a:pt x="4542663" y="2939450"/>
                  <a:pt x="4539516" y="2953466"/>
                </a:cubicBezTo>
                <a:cubicBezTo>
                  <a:pt x="4533082" y="2952789"/>
                  <a:pt x="4526953" y="2951687"/>
                  <a:pt x="4520819" y="2950477"/>
                </a:cubicBezTo>
                <a:lnTo>
                  <a:pt x="4517604" y="2949852"/>
                </a:lnTo>
                <a:lnTo>
                  <a:pt x="4504537" y="2949759"/>
                </a:lnTo>
                <a:lnTo>
                  <a:pt x="4501104" y="2946715"/>
                </a:lnTo>
                <a:lnTo>
                  <a:pt x="4342695" y="2951638"/>
                </a:lnTo>
                <a:cubicBezTo>
                  <a:pt x="4328954" y="2954609"/>
                  <a:pt x="4284038" y="2957184"/>
                  <a:pt x="4274096" y="2953640"/>
                </a:cubicBezTo>
                <a:cubicBezTo>
                  <a:pt x="4264434" y="2953346"/>
                  <a:pt x="4254047" y="2955481"/>
                  <a:pt x="4248170" y="2951384"/>
                </a:cubicBezTo>
                <a:lnTo>
                  <a:pt x="4147924" y="2945945"/>
                </a:lnTo>
                <a:cubicBezTo>
                  <a:pt x="4131656" y="2952619"/>
                  <a:pt x="4104816" y="2942907"/>
                  <a:pt x="4061825" y="2944206"/>
                </a:cubicBezTo>
                <a:cubicBezTo>
                  <a:pt x="4044045" y="2951860"/>
                  <a:pt x="4032845" y="2944993"/>
                  <a:pt x="3998557" y="2955821"/>
                </a:cubicBezTo>
                <a:cubicBezTo>
                  <a:pt x="3997072" y="2955023"/>
                  <a:pt x="3995237" y="2954313"/>
                  <a:pt x="3993107" y="2953708"/>
                </a:cubicBezTo>
                <a:cubicBezTo>
                  <a:pt x="3980729" y="2950196"/>
                  <a:pt x="3961302" y="2950972"/>
                  <a:pt x="3949713" y="2955441"/>
                </a:cubicBezTo>
                <a:cubicBezTo>
                  <a:pt x="3894925" y="2970367"/>
                  <a:pt x="3844508" y="2972262"/>
                  <a:pt x="3797284" y="2977037"/>
                </a:cubicBezTo>
                <a:cubicBezTo>
                  <a:pt x="3743822" y="2981057"/>
                  <a:pt x="3778974" y="2965129"/>
                  <a:pt x="3712498" y="2979996"/>
                </a:cubicBezTo>
                <a:cubicBezTo>
                  <a:pt x="3705202" y="2975373"/>
                  <a:pt x="3696720" y="2975524"/>
                  <a:pt x="3682471" y="2978543"/>
                </a:cubicBezTo>
                <a:cubicBezTo>
                  <a:pt x="3656488" y="2980127"/>
                  <a:pt x="3658300" y="2967587"/>
                  <a:pt x="3632163" y="2976264"/>
                </a:cubicBezTo>
                <a:cubicBezTo>
                  <a:pt x="3636766" y="2969363"/>
                  <a:pt x="3582819" y="2975892"/>
                  <a:pt x="3594728" y="2968398"/>
                </a:cubicBezTo>
                <a:cubicBezTo>
                  <a:pt x="3577705" y="2963064"/>
                  <a:pt x="3569481" y="2973476"/>
                  <a:pt x="3552594" y="2968934"/>
                </a:cubicBezTo>
                <a:cubicBezTo>
                  <a:pt x="3533613" y="2968552"/>
                  <a:pt x="3563577" y="2975594"/>
                  <a:pt x="3542589" y="2977031"/>
                </a:cubicBezTo>
                <a:cubicBezTo>
                  <a:pt x="3517131" y="2977564"/>
                  <a:pt x="3517346" y="2989828"/>
                  <a:pt x="3497591" y="2975018"/>
                </a:cubicBezTo>
                <a:lnTo>
                  <a:pt x="3429352" y="2971090"/>
                </a:lnTo>
                <a:cubicBezTo>
                  <a:pt x="3414141" y="2975624"/>
                  <a:pt x="3401904" y="2974195"/>
                  <a:pt x="3389938" y="2970884"/>
                </a:cubicBezTo>
                <a:cubicBezTo>
                  <a:pt x="3354504" y="2973297"/>
                  <a:pt x="3322178" y="2968827"/>
                  <a:pt x="3282344" y="2968084"/>
                </a:cubicBezTo>
                <a:cubicBezTo>
                  <a:pt x="3239277" y="2974224"/>
                  <a:pt x="3217192" y="2964327"/>
                  <a:pt x="3174624" y="2963576"/>
                </a:cubicBezTo>
                <a:cubicBezTo>
                  <a:pt x="3132504" y="2975210"/>
                  <a:pt x="3146911" y="2949576"/>
                  <a:pt x="3111077" y="2951285"/>
                </a:cubicBezTo>
                <a:cubicBezTo>
                  <a:pt x="3052732" y="2962418"/>
                  <a:pt x="3112543" y="2942881"/>
                  <a:pt x="3022501" y="2948619"/>
                </a:cubicBezTo>
                <a:cubicBezTo>
                  <a:pt x="3017399" y="2950352"/>
                  <a:pt x="3006521" y="2948989"/>
                  <a:pt x="3007714" y="2946762"/>
                </a:cubicBezTo>
                <a:cubicBezTo>
                  <a:pt x="2987987" y="2948105"/>
                  <a:pt x="2931270" y="2937206"/>
                  <a:pt x="2903098" y="2940576"/>
                </a:cubicBezTo>
                <a:cubicBezTo>
                  <a:pt x="2848155" y="2935894"/>
                  <a:pt x="2821430" y="2947095"/>
                  <a:pt x="2781591" y="2946394"/>
                </a:cubicBezTo>
                <a:cubicBezTo>
                  <a:pt x="2735559" y="2940279"/>
                  <a:pt x="2708563" y="2934146"/>
                  <a:pt x="2627942" y="2919996"/>
                </a:cubicBezTo>
                <a:lnTo>
                  <a:pt x="2354959" y="2882080"/>
                </a:lnTo>
                <a:cubicBezTo>
                  <a:pt x="2252426" y="2847776"/>
                  <a:pt x="2124519" y="2878188"/>
                  <a:pt x="2063184" y="2879109"/>
                </a:cubicBezTo>
                <a:cubicBezTo>
                  <a:pt x="2038620" y="2892844"/>
                  <a:pt x="2017217" y="2880735"/>
                  <a:pt x="1986946" y="2887619"/>
                </a:cubicBezTo>
                <a:cubicBezTo>
                  <a:pt x="1919067" y="2894646"/>
                  <a:pt x="1852404" y="2912737"/>
                  <a:pt x="1763479" y="2909077"/>
                </a:cubicBezTo>
                <a:cubicBezTo>
                  <a:pt x="1726097" y="2949538"/>
                  <a:pt x="1621108" y="2933327"/>
                  <a:pt x="1537980" y="2960398"/>
                </a:cubicBezTo>
                <a:cubicBezTo>
                  <a:pt x="1489205" y="2967965"/>
                  <a:pt x="1410921" y="2954082"/>
                  <a:pt x="1395229" y="2975625"/>
                </a:cubicBezTo>
                <a:cubicBezTo>
                  <a:pt x="1371975" y="2964548"/>
                  <a:pt x="1352259" y="2986116"/>
                  <a:pt x="1327834" y="2989485"/>
                </a:cubicBezTo>
                <a:cubicBezTo>
                  <a:pt x="1307734" y="2982782"/>
                  <a:pt x="1298456" y="2990289"/>
                  <a:pt x="1280757" y="2992959"/>
                </a:cubicBezTo>
                <a:cubicBezTo>
                  <a:pt x="1272383" y="2988567"/>
                  <a:pt x="1257337" y="2989790"/>
                  <a:pt x="1252582" y="2995877"/>
                </a:cubicBezTo>
                <a:cubicBezTo>
                  <a:pt x="1260705" y="3008688"/>
                  <a:pt x="1207969" y="3005420"/>
                  <a:pt x="1204670" y="3014826"/>
                </a:cubicBezTo>
                <a:cubicBezTo>
                  <a:pt x="1174431" y="3018683"/>
                  <a:pt x="1041848" y="3015513"/>
                  <a:pt x="1020457" y="3031603"/>
                </a:cubicBezTo>
                <a:cubicBezTo>
                  <a:pt x="959520" y="3042500"/>
                  <a:pt x="869308" y="3024872"/>
                  <a:pt x="843248" y="3026954"/>
                </a:cubicBezTo>
                <a:cubicBezTo>
                  <a:pt x="815646" y="3001836"/>
                  <a:pt x="694189" y="3080490"/>
                  <a:pt x="583517" y="3089095"/>
                </a:cubicBezTo>
                <a:cubicBezTo>
                  <a:pt x="568425" y="3087467"/>
                  <a:pt x="560448" y="3088013"/>
                  <a:pt x="556836" y="3094374"/>
                </a:cubicBezTo>
                <a:cubicBezTo>
                  <a:pt x="528264" y="3099747"/>
                  <a:pt x="471823" y="3109156"/>
                  <a:pt x="412089" y="3121334"/>
                </a:cubicBezTo>
                <a:cubicBezTo>
                  <a:pt x="367235" y="3131096"/>
                  <a:pt x="143790" y="3139436"/>
                  <a:pt x="83929" y="3150566"/>
                </a:cubicBez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extBox 3">
            <a:extLst>
              <a:ext uri="{FF2B5EF4-FFF2-40B4-BE49-F238E27FC236}">
                <a16:creationId xmlns:a16="http://schemas.microsoft.com/office/drawing/2014/main" id="{B88E1A67-F063-47E1-A284-DE6556B90EEF}"/>
              </a:ext>
            </a:extLst>
          </p:cNvPr>
          <p:cNvSpPr txBox="1"/>
          <p:nvPr/>
        </p:nvSpPr>
        <p:spPr>
          <a:xfrm>
            <a:off x="495987" y="1915304"/>
            <a:ext cx="3161297" cy="239871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b="1" kern="1200" dirty="0">
                <a:solidFill>
                  <a:schemeClr val="tx1"/>
                </a:solidFill>
                <a:latin typeface="+mj-lt"/>
                <a:ea typeface="+mj-ea"/>
                <a:cs typeface="+mj-cs"/>
              </a:rPr>
              <a:t>Secondary Contact </a:t>
            </a:r>
          </a:p>
        </p:txBody>
      </p:sp>
      <p:sp>
        <p:nvSpPr>
          <p:cNvPr id="5" name="TextBox 4">
            <a:extLst>
              <a:ext uri="{FF2B5EF4-FFF2-40B4-BE49-F238E27FC236}">
                <a16:creationId xmlns:a16="http://schemas.microsoft.com/office/drawing/2014/main" id="{2207A471-0D01-40A3-97A8-A0485CA93BF7}"/>
              </a:ext>
            </a:extLst>
          </p:cNvPr>
          <p:cNvSpPr txBox="1"/>
          <p:nvPr/>
        </p:nvSpPr>
        <p:spPr>
          <a:xfrm>
            <a:off x="4114800" y="2874964"/>
            <a:ext cx="4292266" cy="1981201"/>
          </a:xfrm>
          <a:prstGeom prst="rect">
            <a:avLst/>
          </a:prstGeom>
        </p:spPr>
        <p:txBody>
          <a:bodyPr vert="horz" lIns="91440" tIns="45720" rIns="91440" bIns="45720" rtlCol="0" anchor="ctr">
            <a:normAutofit fontScale="92500"/>
          </a:bodyPr>
          <a:lstStyle/>
          <a:p>
            <a:pPr lvl="0">
              <a:lnSpc>
                <a:spcPct val="90000"/>
              </a:lnSpc>
              <a:spcAft>
                <a:spcPts val="600"/>
              </a:spcAft>
            </a:pPr>
            <a:r>
              <a:rPr lang="en-US" dirty="0">
                <a:effectLst/>
              </a:rPr>
              <a:t>A secondary contact is </a:t>
            </a:r>
            <a:r>
              <a:rPr lang="en-US" dirty="0"/>
              <a:t>an individual a client has identified for their case manager to contact when they are unable to reach the client, or in case of some related emergency.</a:t>
            </a:r>
          </a:p>
          <a:p>
            <a:pPr lvl="0">
              <a:lnSpc>
                <a:spcPct val="90000"/>
              </a:lnSpc>
              <a:spcAft>
                <a:spcPts val="600"/>
              </a:spcAft>
            </a:pPr>
            <a:r>
              <a:rPr lang="en-US" dirty="0"/>
              <a:t>  </a:t>
            </a:r>
            <a:endParaRPr lang="en-US" dirty="0">
              <a:effectLst/>
            </a:endParaRPr>
          </a:p>
          <a:p>
            <a:pPr lvl="0">
              <a:lnSpc>
                <a:spcPct val="90000"/>
              </a:lnSpc>
              <a:spcAft>
                <a:spcPts val="600"/>
              </a:spcAft>
            </a:pPr>
            <a:r>
              <a:rPr lang="en-US" dirty="0">
                <a:latin typeface="Times New Roman" panose="02020603050405020304" pitchFamily="18" charset="0"/>
                <a:ea typeface="Calibri" panose="020F0502020204030204" pitchFamily="34" charset="0"/>
                <a:cs typeface="Times New Roman" panose="02020603050405020304" pitchFamily="18" charset="0"/>
              </a:rPr>
              <a:t>A secondary contact doesn't have to be a close relative or friend. It can be literally anybody.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R="0">
              <a:lnSpc>
                <a:spcPct val="90000"/>
              </a:lnSpc>
              <a:spcBef>
                <a:spcPts val="0"/>
              </a:spcBef>
              <a:spcAft>
                <a:spcPts val="600"/>
              </a:spcAft>
            </a:pPr>
            <a:endParaRPr lang="en-US" dirty="0">
              <a:effectLst/>
            </a:endParaRPr>
          </a:p>
        </p:txBody>
      </p:sp>
      <p:sp>
        <p:nvSpPr>
          <p:cNvPr id="6" name="TextBox 5">
            <a:extLst>
              <a:ext uri="{FF2B5EF4-FFF2-40B4-BE49-F238E27FC236}">
                <a16:creationId xmlns:a16="http://schemas.microsoft.com/office/drawing/2014/main" id="{918C5100-03C9-42A3-A147-61BE99B37737}"/>
              </a:ext>
            </a:extLst>
          </p:cNvPr>
          <p:cNvSpPr txBox="1"/>
          <p:nvPr/>
        </p:nvSpPr>
        <p:spPr>
          <a:xfrm>
            <a:off x="609600" y="5102441"/>
            <a:ext cx="7924800" cy="1323439"/>
          </a:xfrm>
          <a:prstGeom prst="rect">
            <a:avLst/>
          </a:prstGeom>
          <a:noFill/>
        </p:spPr>
        <p:txBody>
          <a:bodyPr wrap="square" rtlCol="0">
            <a:spAutoFit/>
          </a:bodyPr>
          <a:lstStyle/>
          <a:p>
            <a:pPr marL="342900" indent="-342900">
              <a:buFont typeface="Symbol" panose="05050102010706020507" pitchFamily="18" charset="2"/>
              <a:buChar char=""/>
            </a:pPr>
            <a:r>
              <a:rPr lang="en-US" sz="1600" i="1" dirty="0">
                <a:latin typeface="Times New Roman" panose="02020603050405020304" pitchFamily="18" charset="0"/>
                <a:ea typeface="Calibri" panose="020F0502020204030204" pitchFamily="34" charset="0"/>
                <a:cs typeface="Times New Roman" panose="02020603050405020304" pitchFamily="18" charset="0"/>
              </a:rPr>
              <a:t>Clients </a:t>
            </a:r>
            <a:r>
              <a:rPr lang="en-US" sz="1600" b="1" i="1" dirty="0">
                <a:latin typeface="Times New Roman" panose="02020603050405020304" pitchFamily="18" charset="0"/>
                <a:ea typeface="Calibri" panose="020F0502020204030204" pitchFamily="34" charset="0"/>
                <a:cs typeface="Times New Roman" panose="02020603050405020304" pitchFamily="18" charset="0"/>
              </a:rPr>
              <a:t>do not </a:t>
            </a:r>
            <a:r>
              <a:rPr lang="en-US" sz="1600" i="1" dirty="0">
                <a:latin typeface="Times New Roman" panose="02020603050405020304" pitchFamily="18" charset="0"/>
                <a:ea typeface="Calibri" panose="020F0502020204030204" pitchFamily="34" charset="0"/>
                <a:cs typeface="Times New Roman" panose="02020603050405020304" pitchFamily="18" charset="0"/>
              </a:rPr>
              <a:t>need to have a secondary contact, this is optional.   </a:t>
            </a:r>
            <a:endParaRPr lang="en-US" sz="1600" i="1"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i="1" dirty="0"/>
              <a:t>This information is a confidential personal record and is only provided to others on a need-to-know basis.</a:t>
            </a:r>
            <a:endParaRPr lang="en-US" sz="1600" i="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If</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 the secondary contact </a:t>
            </a:r>
            <a:r>
              <a:rPr lang="en-US" sz="1600" b="1" i="1" dirty="0">
                <a:effectLst/>
                <a:latin typeface="Times New Roman" panose="02020603050405020304" pitchFamily="18" charset="0"/>
                <a:ea typeface="Calibri" panose="020F0502020204030204" pitchFamily="34" charset="0"/>
                <a:cs typeface="Times New Roman" panose="02020603050405020304" pitchFamily="18" charset="0"/>
              </a:rPr>
              <a:t>does not know </a:t>
            </a:r>
            <a:r>
              <a:rPr lang="en-US" sz="1600" i="1" dirty="0">
                <a:effectLst/>
                <a:latin typeface="Times New Roman" panose="02020603050405020304" pitchFamily="18" charset="0"/>
                <a:ea typeface="Calibri" panose="020F0502020204030204" pitchFamily="34" charset="0"/>
                <a:cs typeface="Times New Roman" panose="02020603050405020304" pitchFamily="18" charset="0"/>
              </a:rPr>
              <a:t>the client's status, it is up to the case manager to keep said status confidential when communicating with the client’s emergency contact. </a:t>
            </a:r>
            <a:endParaRPr lang="en-US" sz="1600" i="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Table&#10;&#10;Description automatically generated">
            <a:extLst>
              <a:ext uri="{FF2B5EF4-FFF2-40B4-BE49-F238E27FC236}">
                <a16:creationId xmlns:a16="http://schemas.microsoft.com/office/drawing/2014/main" id="{7692FA80-9432-46F2-B192-F4C46B145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903" y="494303"/>
            <a:ext cx="8360956" cy="1639297"/>
          </a:xfrm>
          <a:prstGeom prst="rect">
            <a:avLst/>
          </a:prstGeom>
        </p:spPr>
      </p:pic>
    </p:spTree>
    <p:extLst>
      <p:ext uri="{BB962C8B-B14F-4D97-AF65-F5344CB8AC3E}">
        <p14:creationId xmlns:p14="http://schemas.microsoft.com/office/powerpoint/2010/main" val="3154475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27" name="Rectangle 26">
            <a:extLst>
              <a:ext uri="{FF2B5EF4-FFF2-40B4-BE49-F238E27FC236}">
                <a16:creationId xmlns:a16="http://schemas.microsoft.com/office/drawing/2014/main" id="{FA3CD3A3-D3C1-4567-BEC0-3A50E9A3A6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782312"/>
            <a:ext cx="8661654" cy="1755648"/>
          </a:xfrm>
          <a:prstGeom prst="rect">
            <a:avLst/>
          </a:prstGeom>
          <a:solidFill>
            <a:schemeClr val="tx1">
              <a:alpha val="93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2678033-13C8-4111-8335-4033A8A61882}"/>
              </a:ext>
            </a:extLst>
          </p:cNvPr>
          <p:cNvSpPr txBox="1"/>
          <p:nvPr/>
        </p:nvSpPr>
        <p:spPr>
          <a:xfrm>
            <a:off x="457200" y="5010912"/>
            <a:ext cx="2340864" cy="13441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2300" b="1" i="0" u="none" strike="noStrike" kern="1200" cap="none" spc="0" normalizeH="0" baseline="0" noProof="0" dirty="0">
                <a:ln>
                  <a:noFill/>
                </a:ln>
                <a:solidFill>
                  <a:prstClr val="black"/>
                </a:solidFill>
                <a:effectLst/>
                <a:uLnTx/>
                <a:uFillTx/>
                <a:latin typeface="Calibri"/>
                <a:ea typeface="+mn-ea"/>
                <a:cs typeface="+mn-cs"/>
              </a:rPr>
              <a:t>DEMOGRAPHICS</a:t>
            </a:r>
          </a:p>
        </p:txBody>
      </p:sp>
      <p:cxnSp>
        <p:nvCxnSpPr>
          <p:cNvPr id="29" name="Straight Connector 28">
            <a:extLst>
              <a:ext uri="{FF2B5EF4-FFF2-40B4-BE49-F238E27FC236}">
                <a16:creationId xmlns:a16="http://schemas.microsoft.com/office/drawing/2014/main" id="{B56D13EF-D431-4D0F-BFFC-1B5A686FF9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37979"/>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D35FE2C2-12DA-45E7-9B85-429FF1AFBFDD}"/>
              </a:ext>
            </a:extLst>
          </p:cNvPr>
          <p:cNvSpPr txBox="1"/>
          <p:nvPr/>
        </p:nvSpPr>
        <p:spPr>
          <a:xfrm>
            <a:off x="3284982" y="5010912"/>
            <a:ext cx="5232654" cy="1344168"/>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mn-ea"/>
                <a:cs typeface="+mn-cs"/>
              </a:rPr>
              <a:t>Demographic information allows us to better understand certain background characteristics of our clients. This information helps the Ryan White Program communicate effectively with our service community, as well as understand our client(s) varied cultures, which may affect their health.</a:t>
            </a:r>
          </a:p>
        </p:txBody>
      </p:sp>
      <p:pic>
        <p:nvPicPr>
          <p:cNvPr id="6" name="Picture 5" descr="A close-up of a form&#10;&#10;Description automatically generated">
            <a:extLst>
              <a:ext uri="{FF2B5EF4-FFF2-40B4-BE49-F238E27FC236}">
                <a16:creationId xmlns:a16="http://schemas.microsoft.com/office/drawing/2014/main" id="{7D78983E-60F5-F28A-DBE4-1052230A1E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3" y="503655"/>
            <a:ext cx="8379459" cy="3863394"/>
          </a:xfrm>
          <a:prstGeom prst="rect">
            <a:avLst/>
          </a:prstGeom>
        </p:spPr>
      </p:pic>
    </p:spTree>
    <p:extLst>
      <p:ext uri="{BB962C8B-B14F-4D97-AF65-F5344CB8AC3E}">
        <p14:creationId xmlns:p14="http://schemas.microsoft.com/office/powerpoint/2010/main" val="145834539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16F031-AE23-44AD-B9BF-E58877E6825B}"/>
              </a:ext>
            </a:extLst>
          </p:cNvPr>
          <p:cNvSpPr txBox="1"/>
          <p:nvPr/>
        </p:nvSpPr>
        <p:spPr>
          <a:xfrm>
            <a:off x="1219200" y="642074"/>
            <a:ext cx="66294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a:ea typeface="+mn-ea"/>
                <a:cs typeface="+mn-cs"/>
              </a:rPr>
              <a:t>HIV Status and Proof Diagnosis Information </a:t>
            </a:r>
          </a:p>
        </p:txBody>
      </p:sp>
      <p:sp>
        <p:nvSpPr>
          <p:cNvPr id="4" name="TextBox 3">
            <a:extLst>
              <a:ext uri="{FF2B5EF4-FFF2-40B4-BE49-F238E27FC236}">
                <a16:creationId xmlns:a16="http://schemas.microsoft.com/office/drawing/2014/main" id="{499E86D2-1136-49C2-83C5-5CBB4D982E0D}"/>
              </a:ext>
            </a:extLst>
          </p:cNvPr>
          <p:cNvSpPr txBox="1"/>
          <p:nvPr/>
        </p:nvSpPr>
        <p:spPr>
          <a:xfrm>
            <a:off x="304800" y="1112851"/>
            <a:ext cx="8458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 applicant is required to have documentation of a medical diagnosis of HIV from a laboratory test confirming</a:t>
            </a:r>
            <a:r>
              <a:rPr kumimoji="0" lang="en-US" sz="1400" b="0"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the client’s</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HIV infection for their initial determination of eligibility.</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BDE40B8-777E-4AAF-88B8-ABC2DCB16E2E}"/>
              </a:ext>
            </a:extLst>
          </p:cNvPr>
          <p:cNvSpPr txBox="1"/>
          <p:nvPr/>
        </p:nvSpPr>
        <p:spPr>
          <a:xfrm>
            <a:off x="593512" y="5876988"/>
            <a:ext cx="795697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Documentation of HIV-positive status must be </a:t>
            </a:r>
            <a:r>
              <a:rPr kumimoji="0" lang="en-US" sz="140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reviewed and</a:t>
            </a:r>
            <a:r>
              <a:rPr kumimoji="0" lang="en-US" sz="1400" i="0" u="none" strike="noStrike" kern="1200" cap="none" spc="0" normalizeH="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0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confirmed </a:t>
            </a:r>
            <a:r>
              <a:rPr kumimoji="0" lang="en-US" sz="14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before</a:t>
            </a: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initial enrollment by a case manager.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a:solidFill>
                <a:prstClr val="black"/>
              </a:solidFill>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Table&#10;&#10;Description automatically generated">
            <a:extLst>
              <a:ext uri="{FF2B5EF4-FFF2-40B4-BE49-F238E27FC236}">
                <a16:creationId xmlns:a16="http://schemas.microsoft.com/office/drawing/2014/main" id="{C6FC9680-1942-43BA-ACFA-B818981140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886" y="1636071"/>
            <a:ext cx="8141551" cy="3866962"/>
          </a:xfrm>
          <a:prstGeom prst="rect">
            <a:avLst/>
          </a:prstGeom>
        </p:spPr>
      </p:pic>
    </p:spTree>
    <p:extLst>
      <p:ext uri="{BB962C8B-B14F-4D97-AF65-F5344CB8AC3E}">
        <p14:creationId xmlns:p14="http://schemas.microsoft.com/office/powerpoint/2010/main" val="1979954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1" name="Straight Connector 70">
            <a:extLst>
              <a:ext uri="{FF2B5EF4-FFF2-40B4-BE49-F238E27FC236}">
                <a16:creationId xmlns:a16="http://schemas.microsoft.com/office/drawing/2014/main" id="{D2E961F1-4A28-4A5F-BBD4-6E400E5E6C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72357"/>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7F57BEA8-497D-4AA8-8A18-BDCD696B25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68596"/>
            <a:ext cx="9144000" cy="1735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A3C9F23-554D-4E25-A36B-BDEDB5ED5116}"/>
              </a:ext>
            </a:extLst>
          </p:cNvPr>
          <p:cNvSpPr txBox="1"/>
          <p:nvPr/>
        </p:nvSpPr>
        <p:spPr>
          <a:xfrm>
            <a:off x="394554" y="489439"/>
            <a:ext cx="8354891" cy="930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700" b="1" kern="1200" dirty="0">
                <a:solidFill>
                  <a:schemeClr val="bg1"/>
                </a:solidFill>
                <a:latin typeface="+mj-lt"/>
                <a:ea typeface="+mj-ea"/>
                <a:cs typeface="+mj-cs"/>
              </a:rPr>
              <a:t>BASIC MEDICAL</a:t>
            </a:r>
          </a:p>
        </p:txBody>
      </p:sp>
      <p:cxnSp>
        <p:nvCxnSpPr>
          <p:cNvPr id="75" name="Straight Connector 74">
            <a:extLst>
              <a:ext uri="{FF2B5EF4-FFF2-40B4-BE49-F238E27FC236}">
                <a16:creationId xmlns:a16="http://schemas.microsoft.com/office/drawing/2014/main" id="{A82415D3-DDE5-4D63-8CB3-23A5EC581B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3300" y="1479733"/>
            <a:ext cx="2057400" cy="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AD7193FB-6AE6-4B3B-8F89-56B55DD63B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2201402"/>
            <a:ext cx="9141618"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Table&#10;&#10;Description automatically generated">
            <a:extLst>
              <a:ext uri="{FF2B5EF4-FFF2-40B4-BE49-F238E27FC236}">
                <a16:creationId xmlns:a16="http://schemas.microsoft.com/office/drawing/2014/main" id="{DA54DE1E-C9C5-4975-99C4-EE36B13C4D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31" y="2971800"/>
            <a:ext cx="8853938" cy="2166143"/>
          </a:xfrm>
          <a:prstGeom prst="rect">
            <a:avLst/>
          </a:prstGeom>
        </p:spPr>
      </p:pic>
    </p:spTree>
    <p:extLst>
      <p:ext uri="{BB962C8B-B14F-4D97-AF65-F5344CB8AC3E}">
        <p14:creationId xmlns:p14="http://schemas.microsoft.com/office/powerpoint/2010/main" val="2411730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8">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10">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BF8DCB18-ADC9-4262-9C76-719D6EF3D79E}"/>
              </a:ext>
            </a:extLst>
          </p:cNvPr>
          <p:cNvSpPr txBox="1"/>
          <p:nvPr/>
        </p:nvSpPr>
        <p:spPr>
          <a:xfrm>
            <a:off x="473202" y="630936"/>
            <a:ext cx="2699766" cy="146304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200" b="1" kern="1200" dirty="0">
                <a:solidFill>
                  <a:srgbClr val="FFFFFF"/>
                </a:solidFill>
                <a:latin typeface="+mj-lt"/>
                <a:ea typeface="+mj-ea"/>
                <a:cs typeface="+mj-cs"/>
              </a:rPr>
              <a:t>RESIDENCY</a:t>
            </a:r>
          </a:p>
        </p:txBody>
      </p:sp>
      <p:sp>
        <p:nvSpPr>
          <p:cNvPr id="10"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80309" y="1355598"/>
            <a:ext cx="1554480" cy="13716"/>
          </a:xfrm>
          <a:custGeom>
            <a:avLst/>
            <a:gdLst>
              <a:gd name="csX0" fmla="*/ 0 w 1554480"/>
              <a:gd name="csY0" fmla="*/ 0 h 13716"/>
              <a:gd name="csX1" fmla="*/ 549250 w 1554480"/>
              <a:gd name="csY1" fmla="*/ 0 h 13716"/>
              <a:gd name="csX2" fmla="*/ 1082954 w 1554480"/>
              <a:gd name="csY2" fmla="*/ 0 h 13716"/>
              <a:gd name="csX3" fmla="*/ 1554480 w 1554480"/>
              <a:gd name="csY3" fmla="*/ 0 h 13716"/>
              <a:gd name="csX4" fmla="*/ 1554480 w 1554480"/>
              <a:gd name="csY4" fmla="*/ 13716 h 13716"/>
              <a:gd name="csX5" fmla="*/ 1067410 w 1554480"/>
              <a:gd name="csY5" fmla="*/ 13716 h 13716"/>
              <a:gd name="csX6" fmla="*/ 549250 w 1554480"/>
              <a:gd name="csY6" fmla="*/ 13716 h 13716"/>
              <a:gd name="csX7" fmla="*/ 0 w 1554480"/>
              <a:gd name="csY7" fmla="*/ 13716 h 13716"/>
              <a:gd name="csX8" fmla="*/ 0 w 1554480"/>
              <a:gd name="csY8" fmla="*/ 0 h 13716"/>
              <a:gd name="csX0" fmla="*/ 0 w 1554480"/>
              <a:gd name="csY0" fmla="*/ 0 h 13716"/>
              <a:gd name="csX1" fmla="*/ 502615 w 1554480"/>
              <a:gd name="csY1" fmla="*/ 0 h 13716"/>
              <a:gd name="csX2" fmla="*/ 974141 w 1554480"/>
              <a:gd name="csY2" fmla="*/ 0 h 13716"/>
              <a:gd name="csX3" fmla="*/ 1554480 w 1554480"/>
              <a:gd name="csY3" fmla="*/ 0 h 13716"/>
              <a:gd name="csX4" fmla="*/ 1554480 w 1554480"/>
              <a:gd name="csY4" fmla="*/ 13716 h 13716"/>
              <a:gd name="csX5" fmla="*/ 1067410 w 1554480"/>
              <a:gd name="csY5" fmla="*/ 13716 h 13716"/>
              <a:gd name="csX6" fmla="*/ 518160 w 1554480"/>
              <a:gd name="csY6" fmla="*/ 13716 h 13716"/>
              <a:gd name="csX7" fmla="*/ 0 w 1554480"/>
              <a:gd name="csY7" fmla="*/ 13716 h 13716"/>
              <a:gd name="csX8" fmla="*/ 0 w 1554480"/>
              <a:gd name="csY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B9AE230A-DA77-42B1-BA4C-615BCFD21581}"/>
              </a:ext>
            </a:extLst>
          </p:cNvPr>
          <p:cNvSpPr txBox="1"/>
          <p:nvPr/>
        </p:nvSpPr>
        <p:spPr>
          <a:xfrm>
            <a:off x="3355846" y="630936"/>
            <a:ext cx="5305807" cy="1463040"/>
          </a:xfrm>
          <a:prstGeom prst="rect">
            <a:avLst/>
          </a:prstGeom>
        </p:spPr>
        <p:txBody>
          <a:bodyPr vert="horz" lIns="91440" tIns="45720" rIns="91440" bIns="45720" rtlCol="0" anchor="ctr">
            <a:normAutofit/>
          </a:bodyPr>
          <a:lstStyle/>
          <a:p>
            <a:pPr marR="0">
              <a:lnSpc>
                <a:spcPct val="90000"/>
              </a:lnSpc>
              <a:spcBef>
                <a:spcPts val="0"/>
              </a:spcBef>
              <a:spcAft>
                <a:spcPts val="600"/>
              </a:spcAft>
            </a:pPr>
            <a:r>
              <a:rPr lang="en-US" sz="1600" b="1" dirty="0">
                <a:solidFill>
                  <a:srgbClr val="FFFFFF"/>
                </a:solidFill>
                <a:effectLst/>
              </a:rPr>
              <a:t>For eligibility, residency refers to clients who make Nevada their home.  A specific number of weeks or months in Nevada are not required to be considered as a resident in Nevada; however, a client’s intent to remain in Nevada is of interest, particularly for medical and treatment services</a:t>
            </a:r>
          </a:p>
        </p:txBody>
      </p:sp>
      <p:sp>
        <p:nvSpPr>
          <p:cNvPr id="36" name="TextBox 35">
            <a:extLst>
              <a:ext uri="{FF2B5EF4-FFF2-40B4-BE49-F238E27FC236}">
                <a16:creationId xmlns:a16="http://schemas.microsoft.com/office/drawing/2014/main" id="{02DA9815-6AD8-4364-9D4C-B634ADF47B37}"/>
              </a:ext>
            </a:extLst>
          </p:cNvPr>
          <p:cNvSpPr txBox="1"/>
          <p:nvPr/>
        </p:nvSpPr>
        <p:spPr>
          <a:xfrm>
            <a:off x="473202" y="5828635"/>
            <a:ext cx="8001000" cy="523220"/>
          </a:xfrm>
          <a:prstGeom prst="rect">
            <a:avLst/>
          </a:prstGeom>
          <a:noFill/>
        </p:spPr>
        <p:txBody>
          <a:bodyPr wrap="square" rtlCol="0">
            <a:spAutoFit/>
          </a:bodyPr>
          <a:lstStyle/>
          <a:p>
            <a:pPr marR="0" lvl="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If the client is to be incarcerated for a time period greater than 3 months, they are not Ryan White eligible, please refer the client to the Department of Corrections for further assistance.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p:cNvSpPr txBox="1"/>
          <p:nvPr/>
        </p:nvSpPr>
        <p:spPr>
          <a:xfrm>
            <a:off x="473202" y="5153213"/>
            <a:ext cx="8001000" cy="307777"/>
          </a:xfrm>
          <a:prstGeom prst="rect">
            <a:avLst/>
          </a:prstGeom>
          <a:noFill/>
        </p:spPr>
        <p:txBody>
          <a:bodyPr wrap="square" rtlCol="0">
            <a:spAutoFit/>
          </a:bodyPr>
          <a:lstStyle/>
          <a:p>
            <a:r>
              <a:rPr lang="en-US" sz="1400" dirty="0">
                <a:latin typeface="Times New Roman" panose="02020603050405020304" pitchFamily="18" charset="0"/>
                <a:cs typeface="Times New Roman" panose="02020603050405020304" pitchFamily="18" charset="0"/>
              </a:rPr>
              <a:t>Part A TGA residency is limited to Clark County (NV), NYE County (NV) and Mohave County (AZ) </a:t>
            </a:r>
          </a:p>
        </p:txBody>
      </p:sp>
      <p:pic>
        <p:nvPicPr>
          <p:cNvPr id="9" name="Picture 8" descr="Graphical user interface, text, application&#10;&#10;Description automatically generated">
            <a:extLst>
              <a:ext uri="{FF2B5EF4-FFF2-40B4-BE49-F238E27FC236}">
                <a16:creationId xmlns:a16="http://schemas.microsoft.com/office/drawing/2014/main" id="{677ED9CF-4B95-422B-A2D6-EEE0ED3E5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14" y="2877832"/>
            <a:ext cx="8857971" cy="1823488"/>
          </a:xfrm>
          <a:prstGeom prst="rect">
            <a:avLst/>
          </a:prstGeom>
        </p:spPr>
      </p:pic>
    </p:spTree>
    <p:extLst>
      <p:ext uri="{BB962C8B-B14F-4D97-AF65-F5344CB8AC3E}">
        <p14:creationId xmlns:p14="http://schemas.microsoft.com/office/powerpoint/2010/main" val="1336372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529E97A-97C3-40EA-8A04-5C02398D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sketch line">
            <a:extLst>
              <a:ext uri="{FF2B5EF4-FFF2-40B4-BE49-F238E27FC236}">
                <a16:creationId xmlns:a16="http://schemas.microsoft.com/office/drawing/2014/main" id="{59FA8C2E-A5A7-4490-927A-7CD58343ED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480309" y="1355598"/>
            <a:ext cx="1554480" cy="13716"/>
          </a:xfrm>
          <a:custGeom>
            <a:avLst/>
            <a:gdLst>
              <a:gd name="csX0" fmla="*/ 0 w 1554480"/>
              <a:gd name="csY0" fmla="*/ 0 h 13716"/>
              <a:gd name="csX1" fmla="*/ 549250 w 1554480"/>
              <a:gd name="csY1" fmla="*/ 0 h 13716"/>
              <a:gd name="csX2" fmla="*/ 1082954 w 1554480"/>
              <a:gd name="csY2" fmla="*/ 0 h 13716"/>
              <a:gd name="csX3" fmla="*/ 1554480 w 1554480"/>
              <a:gd name="csY3" fmla="*/ 0 h 13716"/>
              <a:gd name="csX4" fmla="*/ 1554480 w 1554480"/>
              <a:gd name="csY4" fmla="*/ 13716 h 13716"/>
              <a:gd name="csX5" fmla="*/ 1067410 w 1554480"/>
              <a:gd name="csY5" fmla="*/ 13716 h 13716"/>
              <a:gd name="csX6" fmla="*/ 549250 w 1554480"/>
              <a:gd name="csY6" fmla="*/ 13716 h 13716"/>
              <a:gd name="csX7" fmla="*/ 0 w 1554480"/>
              <a:gd name="csY7" fmla="*/ 13716 h 13716"/>
              <a:gd name="csX8" fmla="*/ 0 w 1554480"/>
              <a:gd name="csY8" fmla="*/ 0 h 13716"/>
              <a:gd name="csX0" fmla="*/ 0 w 1554480"/>
              <a:gd name="csY0" fmla="*/ 0 h 13716"/>
              <a:gd name="csX1" fmla="*/ 502615 w 1554480"/>
              <a:gd name="csY1" fmla="*/ 0 h 13716"/>
              <a:gd name="csX2" fmla="*/ 974141 w 1554480"/>
              <a:gd name="csY2" fmla="*/ 0 h 13716"/>
              <a:gd name="csX3" fmla="*/ 1554480 w 1554480"/>
              <a:gd name="csY3" fmla="*/ 0 h 13716"/>
              <a:gd name="csX4" fmla="*/ 1554480 w 1554480"/>
              <a:gd name="csY4" fmla="*/ 13716 h 13716"/>
              <a:gd name="csX5" fmla="*/ 1067410 w 1554480"/>
              <a:gd name="csY5" fmla="*/ 13716 h 13716"/>
              <a:gd name="csX6" fmla="*/ 518160 w 1554480"/>
              <a:gd name="csY6" fmla="*/ 13716 h 13716"/>
              <a:gd name="csX7" fmla="*/ 0 w 1554480"/>
              <a:gd name="csY7" fmla="*/ 13716 h 13716"/>
              <a:gd name="csX8" fmla="*/ 0 w 1554480"/>
              <a:gd name="csY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554480" h="13716" fill="none" extrusionOk="0">
                <a:moveTo>
                  <a:pt x="0" y="0"/>
                </a:moveTo>
                <a:cubicBezTo>
                  <a:pt x="69558" y="-27075"/>
                  <a:pt x="365297" y="14897"/>
                  <a:pt x="549250" y="0"/>
                </a:cubicBezTo>
                <a:cubicBezTo>
                  <a:pt x="762323" y="14872"/>
                  <a:pt x="864871" y="21041"/>
                  <a:pt x="1082954" y="0"/>
                </a:cubicBezTo>
                <a:cubicBezTo>
                  <a:pt x="1306037" y="9403"/>
                  <a:pt x="1371926" y="14821"/>
                  <a:pt x="1554480" y="0"/>
                </a:cubicBezTo>
                <a:cubicBezTo>
                  <a:pt x="1554010" y="4793"/>
                  <a:pt x="1554680" y="10394"/>
                  <a:pt x="1554480" y="13716"/>
                </a:cubicBezTo>
                <a:cubicBezTo>
                  <a:pt x="1328957" y="3179"/>
                  <a:pt x="1207025" y="27731"/>
                  <a:pt x="1067410" y="13716"/>
                </a:cubicBezTo>
                <a:cubicBezTo>
                  <a:pt x="897316" y="-7440"/>
                  <a:pt x="788951" y="-24962"/>
                  <a:pt x="549250" y="13716"/>
                </a:cubicBezTo>
                <a:cubicBezTo>
                  <a:pt x="300394" y="-2982"/>
                  <a:pt x="129576" y="35301"/>
                  <a:pt x="0" y="13716"/>
                </a:cubicBezTo>
                <a:cubicBezTo>
                  <a:pt x="354" y="8869"/>
                  <a:pt x="649" y="6738"/>
                  <a:pt x="0" y="0"/>
                </a:cubicBezTo>
                <a:close/>
              </a:path>
              <a:path w="1554480" h="13716" stroke="0" extrusionOk="0">
                <a:moveTo>
                  <a:pt x="0" y="0"/>
                </a:moveTo>
                <a:cubicBezTo>
                  <a:pt x="249513" y="10124"/>
                  <a:pt x="389298" y="10419"/>
                  <a:pt x="502615" y="0"/>
                </a:cubicBezTo>
                <a:cubicBezTo>
                  <a:pt x="616735" y="10147"/>
                  <a:pt x="791037" y="-19212"/>
                  <a:pt x="974141" y="0"/>
                </a:cubicBezTo>
                <a:cubicBezTo>
                  <a:pt x="1141919" y="34853"/>
                  <a:pt x="1248514" y="16971"/>
                  <a:pt x="1554480" y="0"/>
                </a:cubicBezTo>
                <a:cubicBezTo>
                  <a:pt x="1554288" y="3835"/>
                  <a:pt x="1554171" y="7531"/>
                  <a:pt x="1554480" y="13716"/>
                </a:cubicBezTo>
                <a:cubicBezTo>
                  <a:pt x="1337806" y="9080"/>
                  <a:pt x="1308467" y="19887"/>
                  <a:pt x="1067410" y="13716"/>
                </a:cubicBezTo>
                <a:cubicBezTo>
                  <a:pt x="824349" y="13143"/>
                  <a:pt x="783437" y="24151"/>
                  <a:pt x="518160" y="13716"/>
                </a:cubicBezTo>
                <a:cubicBezTo>
                  <a:pt x="271530" y="4598"/>
                  <a:pt x="132568" y="-7659"/>
                  <a:pt x="0" y="13716"/>
                </a:cubicBezTo>
                <a:cubicBezTo>
                  <a:pt x="768" y="9617"/>
                  <a:pt x="-274" y="4847"/>
                  <a:pt x="0" y="0"/>
                </a:cubicBezTo>
                <a:close/>
              </a:path>
              <a:path w="1554480" h="13716" fill="none" stroke="0" extrusionOk="0">
                <a:moveTo>
                  <a:pt x="0" y="0"/>
                </a:moveTo>
                <a:cubicBezTo>
                  <a:pt x="95687" y="-31247"/>
                  <a:pt x="331569" y="3404"/>
                  <a:pt x="549250" y="0"/>
                </a:cubicBezTo>
                <a:cubicBezTo>
                  <a:pt x="776590" y="6530"/>
                  <a:pt x="844530" y="-5109"/>
                  <a:pt x="1082954" y="0"/>
                </a:cubicBezTo>
                <a:cubicBezTo>
                  <a:pt x="1293569" y="15486"/>
                  <a:pt x="1361850" y="13824"/>
                  <a:pt x="1554480" y="0"/>
                </a:cubicBezTo>
                <a:cubicBezTo>
                  <a:pt x="1553504" y="4786"/>
                  <a:pt x="1554832" y="10912"/>
                  <a:pt x="1554480" y="13716"/>
                </a:cubicBezTo>
                <a:cubicBezTo>
                  <a:pt x="1366718" y="4861"/>
                  <a:pt x="1218290" y="26644"/>
                  <a:pt x="1067410" y="13716"/>
                </a:cubicBezTo>
                <a:cubicBezTo>
                  <a:pt x="900327" y="-8822"/>
                  <a:pt x="792178" y="6310"/>
                  <a:pt x="549250" y="13716"/>
                </a:cubicBezTo>
                <a:cubicBezTo>
                  <a:pt x="295300" y="2843"/>
                  <a:pt x="142619" y="40779"/>
                  <a:pt x="0" y="13716"/>
                </a:cubicBezTo>
                <a:cubicBezTo>
                  <a:pt x="813" y="8812"/>
                  <a:pt x="948" y="672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custGeom>
                    <a:avLst/>
                    <a:gdLst>
                      <a:gd name="connsiteX0" fmla="*/ 0 w 1554480"/>
                      <a:gd name="connsiteY0" fmla="*/ 0 h 13716"/>
                      <a:gd name="connsiteX1" fmla="*/ 549250 w 1554480"/>
                      <a:gd name="connsiteY1" fmla="*/ 0 h 13716"/>
                      <a:gd name="connsiteX2" fmla="*/ 1082954 w 1554480"/>
                      <a:gd name="connsiteY2" fmla="*/ 0 h 13716"/>
                      <a:gd name="connsiteX3" fmla="*/ 1554480 w 1554480"/>
                      <a:gd name="connsiteY3" fmla="*/ 0 h 13716"/>
                      <a:gd name="connsiteX4" fmla="*/ 1554480 w 1554480"/>
                      <a:gd name="connsiteY4" fmla="*/ 13716 h 13716"/>
                      <a:gd name="connsiteX5" fmla="*/ 1067410 w 1554480"/>
                      <a:gd name="connsiteY5" fmla="*/ 13716 h 13716"/>
                      <a:gd name="connsiteX6" fmla="*/ 549250 w 1554480"/>
                      <a:gd name="connsiteY6" fmla="*/ 13716 h 13716"/>
                      <a:gd name="connsiteX7" fmla="*/ 0 w 1554480"/>
                      <a:gd name="connsiteY7" fmla="*/ 13716 h 13716"/>
                      <a:gd name="connsiteX8" fmla="*/ 0 w 1554480"/>
                      <a:gd name="connsiteY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3716"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3820" y="4959"/>
                          <a:pt x="1554594" y="10798"/>
                          <a:pt x="1554480" y="13716"/>
                        </a:cubicBezTo>
                        <a:cubicBezTo>
                          <a:pt x="1338847" y="1555"/>
                          <a:pt x="1215066" y="33279"/>
                          <a:pt x="1067410" y="13716"/>
                        </a:cubicBezTo>
                        <a:cubicBezTo>
                          <a:pt x="919754" y="-5847"/>
                          <a:pt x="800465" y="-1492"/>
                          <a:pt x="549250" y="13716"/>
                        </a:cubicBezTo>
                        <a:cubicBezTo>
                          <a:pt x="298035" y="28924"/>
                          <a:pt x="158868" y="18197"/>
                          <a:pt x="0" y="13716"/>
                        </a:cubicBezTo>
                        <a:cubicBezTo>
                          <a:pt x="488" y="8630"/>
                          <a:pt x="480" y="6612"/>
                          <a:pt x="0" y="0"/>
                        </a:cubicBezTo>
                        <a:close/>
                      </a:path>
                      <a:path w="1554480" h="13716"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232" y="4157"/>
                          <a:pt x="1554673" y="7559"/>
                          <a:pt x="1554480" y="13716"/>
                        </a:cubicBezTo>
                        <a:cubicBezTo>
                          <a:pt x="1336087" y="7600"/>
                          <a:pt x="1310024" y="15187"/>
                          <a:pt x="1067410" y="13716"/>
                        </a:cubicBezTo>
                        <a:cubicBezTo>
                          <a:pt x="824796" y="12246"/>
                          <a:pt x="787902" y="30075"/>
                          <a:pt x="518160" y="13716"/>
                        </a:cubicBezTo>
                        <a:cubicBezTo>
                          <a:pt x="248418" y="-2643"/>
                          <a:pt x="133160" y="4633"/>
                          <a:pt x="0" y="13716"/>
                        </a:cubicBezTo>
                        <a:cubicBezTo>
                          <a:pt x="43" y="9160"/>
                          <a:pt x="-111" y="4811"/>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936670C-E779-49EE-A850-8C8C4006837A}"/>
              </a:ext>
            </a:extLst>
          </p:cNvPr>
          <p:cNvSpPr txBox="1"/>
          <p:nvPr/>
        </p:nvSpPr>
        <p:spPr>
          <a:xfrm>
            <a:off x="152400" y="585216"/>
            <a:ext cx="2971800" cy="830997"/>
          </a:xfrm>
          <a:prstGeom prst="rect">
            <a:avLst/>
          </a:prstGeom>
          <a:noFill/>
        </p:spPr>
        <p:txBody>
          <a:bodyPr wrap="square" rtlCol="0">
            <a:spAutoFit/>
          </a:bodyPr>
          <a:lstStyle/>
          <a:p>
            <a:r>
              <a:rPr lang="en-US" sz="2400" b="1" dirty="0"/>
              <a:t>RESIDENCY </a:t>
            </a:r>
          </a:p>
          <a:p>
            <a:r>
              <a:rPr lang="en-US" sz="2400" b="1" dirty="0"/>
              <a:t>DOCUMENTATION</a:t>
            </a:r>
            <a:r>
              <a:rPr lang="en-US" dirty="0"/>
              <a:t> </a:t>
            </a:r>
          </a:p>
        </p:txBody>
      </p:sp>
      <p:sp>
        <p:nvSpPr>
          <p:cNvPr id="5" name="TextBox 4">
            <a:extLst>
              <a:ext uri="{FF2B5EF4-FFF2-40B4-BE49-F238E27FC236}">
                <a16:creationId xmlns:a16="http://schemas.microsoft.com/office/drawing/2014/main" id="{E01C3AFB-0E65-4049-9958-3AF735FFB095}"/>
              </a:ext>
            </a:extLst>
          </p:cNvPr>
          <p:cNvSpPr txBox="1"/>
          <p:nvPr/>
        </p:nvSpPr>
        <p:spPr>
          <a:xfrm>
            <a:off x="3886200" y="585216"/>
            <a:ext cx="4530852" cy="923330"/>
          </a:xfrm>
          <a:prstGeom prst="rect">
            <a:avLst/>
          </a:prstGeom>
          <a:noFill/>
        </p:spPr>
        <p:txBody>
          <a:bodyPr wrap="square" rtlCol="0">
            <a:spAutoFit/>
          </a:bodyPr>
          <a:lstStyle/>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All clients must provide one (1) residency document from the list below indicating Nevada residency.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Graphical user interface&#10;&#10;Description automatically generated with low confidence">
            <a:extLst>
              <a:ext uri="{FF2B5EF4-FFF2-40B4-BE49-F238E27FC236}">
                <a16:creationId xmlns:a16="http://schemas.microsoft.com/office/drawing/2014/main" id="{663A24F6-208E-4595-B632-15E3212C75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322" y="3276600"/>
            <a:ext cx="8665356" cy="2438400"/>
          </a:xfrm>
          <a:prstGeom prst="rect">
            <a:avLst/>
          </a:prstGeom>
        </p:spPr>
      </p:pic>
    </p:spTree>
    <p:extLst>
      <p:ext uri="{BB962C8B-B14F-4D97-AF65-F5344CB8AC3E}">
        <p14:creationId xmlns:p14="http://schemas.microsoft.com/office/powerpoint/2010/main" val="209686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C6F81F0-4857-4A7E-97B3-3B9DFC3CE6A0}"/>
              </a:ext>
            </a:extLst>
          </p:cNvPr>
          <p:cNvSpPr txBox="1"/>
          <p:nvPr/>
        </p:nvSpPr>
        <p:spPr>
          <a:xfrm>
            <a:off x="367903" y="687087"/>
            <a:ext cx="8408193"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dirty="0">
                <a:solidFill>
                  <a:schemeClr val="bg1"/>
                </a:solidFill>
                <a:latin typeface="+mj-lt"/>
                <a:ea typeface="+mj-ea"/>
                <a:cs typeface="+mj-cs"/>
              </a:rPr>
              <a:t>ATTESTATION OF HOMELESSNESS</a:t>
            </a:r>
          </a:p>
        </p:txBody>
      </p:sp>
      <p:sp>
        <p:nvSpPr>
          <p:cNvPr id="4" name="TextBox 3">
            <a:extLst>
              <a:ext uri="{FF2B5EF4-FFF2-40B4-BE49-F238E27FC236}">
                <a16:creationId xmlns:a16="http://schemas.microsoft.com/office/drawing/2014/main" id="{BAD374F3-C5E0-4A11-B9E2-322D741B45D3}"/>
              </a:ext>
            </a:extLst>
          </p:cNvPr>
          <p:cNvSpPr txBox="1"/>
          <p:nvPr/>
        </p:nvSpPr>
        <p:spPr>
          <a:xfrm>
            <a:off x="430716" y="1475542"/>
            <a:ext cx="8408193" cy="523220"/>
          </a:xfrm>
          <a:prstGeom prst="rect">
            <a:avLst/>
          </a:prstGeom>
          <a:noFill/>
        </p:spPr>
        <p:txBody>
          <a:bodyPr wrap="square" rtlCol="0">
            <a:spAutoFit/>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If client states that she/he is homeless or lying-in a shelter with no verifiable residence, please have them complete the Attestation of Homelessness in the initial and/or annual recertification application.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Table&#10;&#10;Description automatically generated">
            <a:extLst>
              <a:ext uri="{FF2B5EF4-FFF2-40B4-BE49-F238E27FC236}">
                <a16:creationId xmlns:a16="http://schemas.microsoft.com/office/drawing/2014/main" id="{3C3BC464-BB78-4A47-AEA4-B337BE107E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5006" y="2014298"/>
            <a:ext cx="8052977" cy="1301751"/>
          </a:xfrm>
          <a:prstGeom prst="rect">
            <a:avLst/>
          </a:prstGeom>
        </p:spPr>
      </p:pic>
      <p:sp>
        <p:nvSpPr>
          <p:cNvPr id="2" name="TextBox 1">
            <a:extLst>
              <a:ext uri="{FF2B5EF4-FFF2-40B4-BE49-F238E27FC236}">
                <a16:creationId xmlns:a16="http://schemas.microsoft.com/office/drawing/2014/main" id="{5B18599C-6A17-4313-A2FF-7E2FC880C1E4}"/>
              </a:ext>
            </a:extLst>
          </p:cNvPr>
          <p:cNvSpPr txBox="1"/>
          <p:nvPr/>
        </p:nvSpPr>
        <p:spPr>
          <a:xfrm>
            <a:off x="699117" y="3320488"/>
            <a:ext cx="8139792" cy="3231654"/>
          </a:xfrm>
          <a:prstGeom prst="rect">
            <a:avLst/>
          </a:prstGeom>
          <a:noFill/>
        </p:spPr>
        <p:txBody>
          <a:bodyPr wrap="square" rtlCol="0">
            <a:spAutoFit/>
          </a:bodyPr>
          <a:lstStyle/>
          <a:p>
            <a:pPr marL="0" marR="0">
              <a:spcBef>
                <a:spcPts val="0"/>
              </a:spcBef>
              <a:spcAft>
                <a:spcPts val="0"/>
              </a:spcAft>
            </a:pP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Homeless</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is defined as: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individual or family with a primary nighttime residence that is a public or private place not designed for or ordinarily used as a regular sleeping accommodation for human beings, including a car, park, abandoned building, bus or train station, airport, or camping ground.</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individual or family living in a supervised publicly or privately operated shelter designated to provide temporary living arrangements (including congregate shelters, transitional housing, and hotels and motels paid for by charitable organizations or by federal, State, or local government programs for low-income individuals).</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individual or family who is fleeing, or is attempting to flee, domestic violence, dating violence, sexual assault, stalking, or other dangerous or life-threatening conditions that relate to violence against the individual or a family member, including a child, that has either taken place within the individual's or family's primary nighttime residence or has made the individual or family afraid to return to their primary nighttime residence.</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457200">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marR="0" lvl="0" indent="-171450">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An individual or family who has no other residence; and/or lacks the resources or support networks, </a:t>
            </a:r>
            <a:r>
              <a:rPr lang="en-US" sz="12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e.g.,</a:t>
            </a: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family, friends, and faith-based or other social networks, to obtain other permanent housing.</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99161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1447800"/>
            <a:ext cx="2514600" cy="707886"/>
          </a:xfrm>
          <a:prstGeom prst="rect">
            <a:avLst/>
          </a:prstGeom>
        </p:spPr>
        <p:txBody>
          <a:bodyPr wrap="square">
            <a:spAutoFit/>
          </a:bodyPr>
          <a:lstStyle/>
          <a:p>
            <a:pPr algn="ctr">
              <a:spcBef>
                <a:spcPct val="0"/>
              </a:spcBef>
            </a:pPr>
            <a:r>
              <a:rPr lang="en-US" altLang="en-US" sz="4000" b="1" dirty="0"/>
              <a:t>INCOME</a:t>
            </a:r>
          </a:p>
        </p:txBody>
      </p:sp>
      <p:pic>
        <p:nvPicPr>
          <p:cNvPr id="4" name="Picture 3">
            <a:extLst>
              <a:ext uri="{FF2B5EF4-FFF2-40B4-BE49-F238E27FC236}">
                <a16:creationId xmlns:a16="http://schemas.microsoft.com/office/drawing/2014/main" id="{59A00B81-0D75-4569-80EF-A586A175D939}"/>
              </a:ext>
            </a:extLst>
          </p:cNvPr>
          <p:cNvPicPr>
            <a:picLocks noChangeAspect="1"/>
          </p:cNvPicPr>
          <p:nvPr/>
        </p:nvPicPr>
        <p:blipFill>
          <a:blip r:embed="rId2"/>
          <a:stretch>
            <a:fillRect/>
          </a:stretch>
        </p:blipFill>
        <p:spPr>
          <a:xfrm>
            <a:off x="609600" y="1066800"/>
            <a:ext cx="3597060" cy="2822785"/>
          </a:xfrm>
          <a:prstGeom prst="rect">
            <a:avLst/>
          </a:prstGeom>
        </p:spPr>
      </p:pic>
      <p:sp>
        <p:nvSpPr>
          <p:cNvPr id="5" name="Rectangle 4"/>
          <p:cNvSpPr/>
          <p:nvPr/>
        </p:nvSpPr>
        <p:spPr>
          <a:xfrm>
            <a:off x="5257800" y="2514600"/>
            <a:ext cx="2971800" cy="1323439"/>
          </a:xfrm>
          <a:prstGeom prst="rect">
            <a:avLst/>
          </a:prstGeom>
        </p:spPr>
        <p:txBody>
          <a:bodyPr wrap="square">
            <a:spAutoFit/>
          </a:bodyPr>
          <a:lstStyle/>
          <a:p>
            <a:r>
              <a:rPr lang="en-US" sz="1600" dirty="0"/>
              <a:t>The Nevada Ryan White Program(s) uses MAGI to calculate client taxable income.  </a:t>
            </a:r>
          </a:p>
          <a:p>
            <a:endParaRPr lang="en-US" sz="1600" dirty="0"/>
          </a:p>
          <a:p>
            <a:endParaRPr lang="en-US" sz="1600" dirty="0"/>
          </a:p>
        </p:txBody>
      </p:sp>
      <p:sp>
        <p:nvSpPr>
          <p:cNvPr id="3" name="TextBox 2"/>
          <p:cNvSpPr txBox="1"/>
          <p:nvPr/>
        </p:nvSpPr>
        <p:spPr>
          <a:xfrm>
            <a:off x="2057400" y="4495800"/>
            <a:ext cx="5029200" cy="646331"/>
          </a:xfrm>
          <a:prstGeom prst="rect">
            <a:avLst/>
          </a:prstGeom>
          <a:noFill/>
        </p:spPr>
        <p:txBody>
          <a:bodyPr wrap="square" rtlCol="0">
            <a:spAutoFit/>
          </a:bodyPr>
          <a:lstStyle/>
          <a:p>
            <a:r>
              <a:rPr lang="en-US" dirty="0"/>
              <a:t>The calculated income is used to identify the client’s Federal Poverty Level (FPL). </a:t>
            </a:r>
          </a:p>
        </p:txBody>
      </p:sp>
    </p:spTree>
    <p:extLst>
      <p:ext uri="{BB962C8B-B14F-4D97-AF65-F5344CB8AC3E}">
        <p14:creationId xmlns:p14="http://schemas.microsoft.com/office/powerpoint/2010/main" val="3621314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EB5584-ACDF-4FAC-903B-EC6FC583EFF2}"/>
              </a:ext>
            </a:extLst>
          </p:cNvPr>
          <p:cNvSpPr>
            <a:spLocks noGrp="1"/>
          </p:cNvSpPr>
          <p:nvPr>
            <p:ph type="sldNum" sz="quarter" idx="12"/>
          </p:nvPr>
        </p:nvSpPr>
        <p:spPr/>
        <p:txBody>
          <a:bodyPr/>
          <a:lstStyle/>
          <a:p>
            <a:pPr defTabSz="685800"/>
            <a:fld id="{7A3285ED-5E85-4370-8300-20A91DEF3646}" type="slidenum">
              <a:rPr lang="en-US">
                <a:solidFill>
                  <a:srgbClr val="595959">
                    <a:tint val="75000"/>
                  </a:srgbClr>
                </a:solidFill>
                <a:latin typeface="Montserrat Medium"/>
              </a:rPr>
              <a:pPr defTabSz="685800"/>
              <a:t>2</a:t>
            </a:fld>
            <a:endParaRPr lang="en-US" dirty="0">
              <a:solidFill>
                <a:srgbClr val="595959">
                  <a:tint val="75000"/>
                </a:srgbClr>
              </a:solidFill>
              <a:latin typeface="Montserrat Medium"/>
            </a:endParaRPr>
          </a:p>
        </p:txBody>
      </p:sp>
    </p:spTree>
    <p:extLst>
      <p:ext uri="{BB962C8B-B14F-4D97-AF65-F5344CB8AC3E}">
        <p14:creationId xmlns:p14="http://schemas.microsoft.com/office/powerpoint/2010/main" val="754385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762000"/>
            <a:ext cx="7086600" cy="461665"/>
          </a:xfrm>
          <a:prstGeom prst="rect">
            <a:avLst/>
          </a:prstGeom>
          <a:noFill/>
        </p:spPr>
        <p:txBody>
          <a:bodyPr wrap="square" rtlCol="0">
            <a:spAutoFit/>
          </a:bodyPr>
          <a:lstStyle/>
          <a:p>
            <a:pPr algn="ctr"/>
            <a:r>
              <a:rPr lang="en-US" sz="2400" b="1" dirty="0"/>
              <a:t>INCOME </a:t>
            </a:r>
          </a:p>
        </p:txBody>
      </p:sp>
      <p:sp>
        <p:nvSpPr>
          <p:cNvPr id="3" name="TextBox 2"/>
          <p:cNvSpPr txBox="1"/>
          <p:nvPr/>
        </p:nvSpPr>
        <p:spPr>
          <a:xfrm>
            <a:off x="685800" y="1204430"/>
            <a:ext cx="7620000" cy="4524315"/>
          </a:xfrm>
          <a:prstGeom prst="rect">
            <a:avLst/>
          </a:prstGeom>
          <a:noFill/>
        </p:spPr>
        <p:txBody>
          <a:bodyPr wrap="square" rtlCol="0">
            <a:spAutoFit/>
          </a:bodyPr>
          <a:lstStyle/>
          <a:p>
            <a:endParaRPr lang="en-US" sz="1600" dirty="0"/>
          </a:p>
          <a:p>
            <a:pPr marL="285750" indent="-285750">
              <a:buFont typeface="Arial" panose="020B0604020202020204" pitchFamily="34" charset="0"/>
              <a:buChar char="•"/>
            </a:pPr>
            <a:r>
              <a:rPr lang="en-US" sz="1600" dirty="0"/>
              <a:t>For Nevada, eligibility is for those who have a household income that is at, or below </a:t>
            </a:r>
            <a:r>
              <a:rPr lang="en-US" sz="1600" b="1" dirty="0"/>
              <a:t>400% of the Federal Poverty Level (FPL).</a:t>
            </a:r>
          </a:p>
          <a:p>
            <a:r>
              <a:rPr lang="en-US" sz="1600" dirty="0"/>
              <a:t> </a:t>
            </a:r>
          </a:p>
          <a:p>
            <a:pPr marL="285750" indent="-285750">
              <a:buFont typeface="Arial" panose="020B0604020202020204" pitchFamily="34" charset="0"/>
              <a:buChar char="•"/>
            </a:pPr>
            <a:r>
              <a:rPr lang="en-US" sz="1600" dirty="0"/>
              <a:t>Proof of income must be provided for the client and each adult member of his or her household and reviewed by a Case Manager </a:t>
            </a:r>
            <a:r>
              <a:rPr lang="en-US" sz="1600" b="1" dirty="0"/>
              <a:t>prior</a:t>
            </a:r>
            <a:r>
              <a:rPr lang="en-US" sz="1600" dirty="0"/>
              <a:t> to initial enrollment.</a:t>
            </a:r>
          </a:p>
          <a:p>
            <a:endParaRPr lang="en-US" sz="1600" dirty="0"/>
          </a:p>
          <a:p>
            <a:pPr marL="285750" indent="-285750">
              <a:buFont typeface="Arial" panose="020B0604020202020204" pitchFamily="34" charset="0"/>
              <a:buChar char="•"/>
            </a:pPr>
            <a:r>
              <a:rPr lang="en-US" sz="1600" b="1" dirty="0"/>
              <a:t>Gross income </a:t>
            </a:r>
            <a:r>
              <a:rPr lang="en-US" sz="1600" dirty="0"/>
              <a:t>is the amount used when determining eligibility (except where the client reports he/she is self-employed).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For eligibility determination household income includes the client’s income and all income of anyone the client claims on their taxes or the income of someone who claims the client as a dependent on their taxes. </a:t>
            </a:r>
          </a:p>
          <a:p>
            <a:endParaRPr lang="en-US" sz="1600" dirty="0"/>
          </a:p>
          <a:p>
            <a:pPr marL="285750" indent="-285750">
              <a:buFont typeface="Arial" panose="020B0604020202020204" pitchFamily="34" charset="0"/>
              <a:buChar char="•"/>
            </a:pPr>
            <a:r>
              <a:rPr lang="en-US" sz="1600" dirty="0"/>
              <a:t>Income is determined by the best estimate of earned income and any unearned income received regularly. </a:t>
            </a:r>
          </a:p>
          <a:p>
            <a:pPr lvl="0"/>
            <a:endParaRPr lang="en-US" sz="1600" b="1" dirty="0"/>
          </a:p>
          <a:p>
            <a:endParaRPr lang="en-US" sz="1600" dirty="0"/>
          </a:p>
        </p:txBody>
      </p:sp>
    </p:spTree>
    <p:extLst>
      <p:ext uri="{BB962C8B-B14F-4D97-AF65-F5344CB8AC3E}">
        <p14:creationId xmlns:p14="http://schemas.microsoft.com/office/powerpoint/2010/main" val="2438838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17399" y="643467"/>
            <a:ext cx="8408193"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2800" kern="1200" dirty="0">
                <a:solidFill>
                  <a:schemeClr val="bg1"/>
                </a:solidFill>
                <a:latin typeface="+mj-lt"/>
                <a:ea typeface="+mj-ea"/>
                <a:cs typeface="+mj-cs"/>
              </a:rPr>
              <a:t>INCOME SOURCE DOCUMENTS</a:t>
            </a:r>
          </a:p>
        </p:txBody>
      </p:sp>
      <p:sp>
        <p:nvSpPr>
          <p:cNvPr id="4" name="TextBox 3"/>
          <p:cNvSpPr txBox="1"/>
          <p:nvPr/>
        </p:nvSpPr>
        <p:spPr>
          <a:xfrm>
            <a:off x="152400" y="6206248"/>
            <a:ext cx="8534400" cy="338554"/>
          </a:xfrm>
          <a:prstGeom prst="rect">
            <a:avLst/>
          </a:prstGeom>
          <a:noFill/>
        </p:spPr>
        <p:txBody>
          <a:bodyPr wrap="square" rtlCol="0">
            <a:spAutoFit/>
          </a:bodyPr>
          <a:lstStyle/>
          <a:p>
            <a:pPr algn="ctr"/>
            <a:r>
              <a:rPr lang="en-US" sz="1600" dirty="0">
                <a:solidFill>
                  <a:srgbClr val="FF0000"/>
                </a:solidFill>
              </a:rPr>
              <a:t>Any income source documentation provided must include the applicant’s name. </a:t>
            </a:r>
          </a:p>
        </p:txBody>
      </p:sp>
      <p:sp>
        <p:nvSpPr>
          <p:cNvPr id="5" name="TextBox 4"/>
          <p:cNvSpPr txBox="1"/>
          <p:nvPr/>
        </p:nvSpPr>
        <p:spPr>
          <a:xfrm>
            <a:off x="723900" y="1569277"/>
            <a:ext cx="7696200" cy="646331"/>
          </a:xfrm>
          <a:prstGeom prst="rect">
            <a:avLst/>
          </a:prstGeom>
          <a:noFill/>
        </p:spPr>
        <p:txBody>
          <a:bodyPr wrap="square" rtlCol="0">
            <a:spAutoFit/>
          </a:bodyPr>
          <a:lstStyle/>
          <a:p>
            <a:r>
              <a:rPr lang="en-US" dirty="0"/>
              <a:t>Proof of income must be provided for the client and each contributing member of their Assistance Unit (including spouse and tax dependents). </a:t>
            </a:r>
          </a:p>
        </p:txBody>
      </p:sp>
      <p:pic>
        <p:nvPicPr>
          <p:cNvPr id="7" name="Picture 6" descr="Table&#10;&#10;Description automatically generated">
            <a:extLst>
              <a:ext uri="{FF2B5EF4-FFF2-40B4-BE49-F238E27FC236}">
                <a16:creationId xmlns:a16="http://schemas.microsoft.com/office/drawing/2014/main" id="{6DB60063-91B6-496E-BD8F-8108B4539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12" y="2238435"/>
            <a:ext cx="7656482" cy="3781365"/>
          </a:xfrm>
          <a:prstGeom prst="rect">
            <a:avLst/>
          </a:prstGeom>
        </p:spPr>
      </p:pic>
    </p:spTree>
    <p:extLst>
      <p:ext uri="{BB962C8B-B14F-4D97-AF65-F5344CB8AC3E}">
        <p14:creationId xmlns:p14="http://schemas.microsoft.com/office/powerpoint/2010/main" val="29980194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179539"/>
            <a:ext cx="8534399" cy="3385542"/>
          </a:xfrm>
          <a:prstGeom prst="rect">
            <a:avLst/>
          </a:prstGeom>
          <a:noFill/>
        </p:spPr>
        <p:txBody>
          <a:bodyPr wrap="square" rtlCol="0">
            <a:spAutoFit/>
          </a:bodyPr>
          <a:lstStyle/>
          <a:p>
            <a:r>
              <a:rPr lang="en-US" b="1" dirty="0"/>
              <a:t> </a:t>
            </a:r>
            <a:r>
              <a:rPr lang="en-US" sz="1400" b="1" dirty="0">
                <a:latin typeface="Times New Roman" panose="02020603050405020304" pitchFamily="18" charset="0"/>
                <a:cs typeface="Times New Roman" panose="02020603050405020304" pitchFamily="18" charset="0"/>
              </a:rPr>
              <a:t>Employment Income</a:t>
            </a:r>
          </a:p>
          <a:p>
            <a:pPr lvl="0"/>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For individuals with regular, non-seasonal employment, documentation must be the most current possible (within a 30-day period). The most recent documentation can be no more than 30 days older than the date that the application was signed by the client.</a:t>
            </a:r>
          </a:p>
          <a:p>
            <a:pPr marL="742950" lvl="1"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2 Paystubs for Semi-Monthly, 2 Paystubs for Bi-Weekly, 4 Paystubs for Weekly</a:t>
            </a:r>
          </a:p>
          <a:p>
            <a:pPr marL="28575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For clients employed seasonally by the same employer, documentation should be a current pay stub that shows the year-to-date earnings.</a:t>
            </a:r>
          </a:p>
          <a:p>
            <a:pPr marL="285750" lvl="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Employment income includes any overtime pay, tips, bonuses and commissions. All must be reported.</a:t>
            </a:r>
          </a:p>
          <a:p>
            <a:pPr marL="285750" lvl="0" indent="-28575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Persons who have multiple employers and/or job positions over the course of the year make it difficult to calculate annual income. In these cases, income documentation may be supported by providing the most recently filed Federal Tax Return.</a:t>
            </a:r>
          </a:p>
        </p:txBody>
      </p:sp>
      <p:sp>
        <p:nvSpPr>
          <p:cNvPr id="3" name="TextBox 2"/>
          <p:cNvSpPr txBox="1"/>
          <p:nvPr/>
        </p:nvSpPr>
        <p:spPr>
          <a:xfrm>
            <a:off x="1497650" y="796676"/>
            <a:ext cx="6781800" cy="369332"/>
          </a:xfrm>
          <a:prstGeom prst="rect">
            <a:avLst/>
          </a:prstGeom>
          <a:noFill/>
        </p:spPr>
        <p:txBody>
          <a:bodyPr wrap="square" rtlCol="0">
            <a:spAutoFit/>
          </a:bodyPr>
          <a:lstStyle/>
          <a:p>
            <a:pPr lvl="0" algn="ctr"/>
            <a:r>
              <a:rPr lang="en-US" b="1" dirty="0"/>
              <a:t>Income Sources </a:t>
            </a:r>
            <a:endParaRPr lang="en-US" dirty="0"/>
          </a:p>
        </p:txBody>
      </p:sp>
      <p:sp>
        <p:nvSpPr>
          <p:cNvPr id="4" name="TextBox 3"/>
          <p:cNvSpPr txBox="1"/>
          <p:nvPr/>
        </p:nvSpPr>
        <p:spPr>
          <a:xfrm>
            <a:off x="304799" y="4648200"/>
            <a:ext cx="8458199" cy="954107"/>
          </a:xfrm>
          <a:prstGeom prst="rect">
            <a:avLst/>
          </a:prstGeom>
          <a:noFill/>
        </p:spPr>
        <p:txBody>
          <a:bodyPr wrap="square" rtlCol="0">
            <a:spAutoFit/>
          </a:bodyPr>
          <a:lstStyle/>
          <a:p>
            <a:pPr lvl="0"/>
            <a:r>
              <a:rPr lang="en-US" sz="1400" b="1" dirty="0">
                <a:latin typeface="Times New Roman" panose="02020603050405020304" pitchFamily="18" charset="0"/>
                <a:cs typeface="Times New Roman" panose="02020603050405020304" pitchFamily="18" charset="0"/>
              </a:rPr>
              <a:t>Spousal Income</a:t>
            </a:r>
          </a:p>
          <a:p>
            <a:pPr lvl="0"/>
            <a:endParaRPr lang="en-US" sz="14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dirty="0">
                <a:latin typeface="Times New Roman" panose="02020603050405020304" pitchFamily="18" charset="0"/>
                <a:cs typeface="Times New Roman" panose="02020603050405020304" pitchFamily="18" charset="0"/>
              </a:rPr>
              <a:t>Spousal income must be reported and documented for any client who is reported as married. This must be included on the client’s application and the documentation requirements are the same as those for the client.  </a:t>
            </a:r>
          </a:p>
        </p:txBody>
      </p:sp>
    </p:spTree>
    <p:extLst>
      <p:ext uri="{BB962C8B-B14F-4D97-AF65-F5344CB8AC3E}">
        <p14:creationId xmlns:p14="http://schemas.microsoft.com/office/powerpoint/2010/main" val="932658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05100" y="786368"/>
            <a:ext cx="4114800" cy="369332"/>
          </a:xfrm>
          <a:prstGeom prst="rect">
            <a:avLst/>
          </a:prstGeom>
          <a:noFill/>
        </p:spPr>
        <p:txBody>
          <a:bodyPr wrap="square" rtlCol="0">
            <a:spAutoFit/>
          </a:bodyPr>
          <a:lstStyle/>
          <a:p>
            <a:pPr algn="ctr"/>
            <a:r>
              <a:rPr lang="en-US" b="1" dirty="0"/>
              <a:t>Other Considerations</a:t>
            </a:r>
          </a:p>
        </p:txBody>
      </p:sp>
      <p:sp>
        <p:nvSpPr>
          <p:cNvPr id="3" name="TextBox 2"/>
          <p:cNvSpPr txBox="1"/>
          <p:nvPr/>
        </p:nvSpPr>
        <p:spPr>
          <a:xfrm>
            <a:off x="762000" y="1447800"/>
            <a:ext cx="7848600" cy="3108543"/>
          </a:xfrm>
          <a:prstGeom prst="rect">
            <a:avLst/>
          </a:prstGeom>
          <a:noFill/>
        </p:spPr>
        <p:txBody>
          <a:bodyPr wrap="square" rtlCol="0">
            <a:spAutoFit/>
          </a:bodyPr>
          <a:lstStyle/>
          <a:p>
            <a:r>
              <a:rPr lang="en-US" sz="1400" b="1" dirty="0"/>
              <a:t>Married Couples</a:t>
            </a:r>
          </a:p>
          <a:p>
            <a:r>
              <a:rPr lang="en-US" sz="1400" dirty="0"/>
              <a:t>In the case of married couple living together, each spouse is included in the assistance unit of the other spouse regardless of whether they expect to file joint tax return. </a:t>
            </a:r>
          </a:p>
          <a:p>
            <a:endParaRPr lang="en-US" sz="1400" dirty="0"/>
          </a:p>
          <a:p>
            <a:r>
              <a:rPr lang="en-US" sz="1400" b="1" dirty="0"/>
              <a:t>Domestic Couples (NRS 122A.100)</a:t>
            </a:r>
          </a:p>
          <a:p>
            <a:r>
              <a:rPr lang="en-US" sz="1400" dirty="0"/>
              <a:t>Domestic partners will be treated as spouses in Nevada for determining eligibility. </a:t>
            </a:r>
          </a:p>
          <a:p>
            <a:pPr marL="285750" indent="-285750">
              <a:buFont typeface="Arial" panose="020B0604020202020204" pitchFamily="34" charset="0"/>
              <a:buChar char="•"/>
            </a:pPr>
            <a:r>
              <a:rPr lang="en-US" sz="1400" dirty="0"/>
              <a:t>May be considered a step-parent to their partner’s minor children</a:t>
            </a:r>
          </a:p>
          <a:p>
            <a:pPr marL="285750" indent="-285750">
              <a:buFont typeface="Arial" panose="020B0604020202020204" pitchFamily="34" charset="0"/>
              <a:buChar char="•"/>
            </a:pPr>
            <a:r>
              <a:rPr lang="en-US" sz="1400" dirty="0"/>
              <a:t>Children adopted by both partners may be claimed as a dependent by either partner but cannot be claimed by both.</a:t>
            </a:r>
          </a:p>
          <a:p>
            <a:pPr marL="285750" indent="-285750">
              <a:buFont typeface="Arial" panose="020B0604020202020204" pitchFamily="34" charset="0"/>
              <a:buChar char="•"/>
            </a:pPr>
            <a:r>
              <a:rPr lang="en-US" sz="1400" dirty="0"/>
              <a:t>Accept client statement for verification of household composition. </a:t>
            </a:r>
          </a:p>
          <a:p>
            <a:endParaRPr lang="en-US" sz="1400" dirty="0"/>
          </a:p>
          <a:p>
            <a:r>
              <a:rPr lang="en-US" sz="1400" b="1" dirty="0"/>
              <a:t>Divorced Couples (IRS 501) </a:t>
            </a:r>
          </a:p>
          <a:p>
            <a:r>
              <a:rPr lang="en-US" sz="1400" dirty="0"/>
              <a:t>If a couple is divorced under a final decree by the last day of the year, they are considered unmarried for the whole year. </a:t>
            </a:r>
          </a:p>
        </p:txBody>
      </p:sp>
    </p:spTree>
    <p:extLst>
      <p:ext uri="{BB962C8B-B14F-4D97-AF65-F5344CB8AC3E}">
        <p14:creationId xmlns:p14="http://schemas.microsoft.com/office/powerpoint/2010/main" val="3649844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8">
            <a:extLst>
              <a:ext uri="{FF2B5EF4-FFF2-40B4-BE49-F238E27FC236}">
                <a16:creationId xmlns:a16="http://schemas.microsoft.com/office/drawing/2014/main" id="{1C897582-CB19-41B5-9426-8BD7BD008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3329"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10">
            <a:extLst>
              <a:ext uri="{FF2B5EF4-FFF2-40B4-BE49-F238E27FC236}">
                <a16:creationId xmlns:a16="http://schemas.microsoft.com/office/drawing/2014/main" id="{0E7066FC-B004-4B5A-B02B-599B51EF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0" y="515619"/>
            <a:ext cx="27432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911420" y="1194708"/>
            <a:ext cx="2430281" cy="400110"/>
          </a:xfrm>
          <a:prstGeom prst="rect">
            <a:avLst/>
          </a:prstGeom>
          <a:noFill/>
        </p:spPr>
        <p:txBody>
          <a:bodyPr wrap="square" rtlCol="0">
            <a:spAutoFit/>
          </a:bodyPr>
          <a:lstStyle/>
          <a:p>
            <a:r>
              <a:rPr lang="en-US" sz="2000" b="1" dirty="0"/>
              <a:t>Taxable Income </a:t>
            </a:r>
          </a:p>
        </p:txBody>
      </p:sp>
      <p:sp>
        <p:nvSpPr>
          <p:cNvPr id="6" name="TextBox 5"/>
          <p:cNvSpPr txBox="1"/>
          <p:nvPr/>
        </p:nvSpPr>
        <p:spPr>
          <a:xfrm>
            <a:off x="4343400" y="3108882"/>
            <a:ext cx="4267200" cy="1077218"/>
          </a:xfrm>
          <a:prstGeom prst="rect">
            <a:avLst/>
          </a:prstGeom>
          <a:noFill/>
        </p:spPr>
        <p:txBody>
          <a:bodyPr wrap="square" rtlCol="0">
            <a:spAutoFit/>
          </a:bodyPr>
          <a:lstStyle/>
          <a:p>
            <a:r>
              <a:rPr lang="en-US" sz="1600" u="sng" dirty="0"/>
              <a:t>Examples:</a:t>
            </a:r>
            <a:r>
              <a:rPr lang="en-US" sz="1600" dirty="0"/>
              <a:t>  </a:t>
            </a:r>
            <a:r>
              <a:rPr lang="en-US" sz="1600" dirty="0">
                <a:latin typeface="Times New Roman" panose="02020603050405020304" pitchFamily="18" charset="0"/>
                <a:cs typeface="Times New Roman" panose="02020603050405020304" pitchFamily="18" charset="0"/>
              </a:rPr>
              <a:t>Renal Income, Business/Self-Employment, SSDI, and Unemployment Benefits (this does not include payments from federal COVID dollars) </a:t>
            </a:r>
          </a:p>
        </p:txBody>
      </p:sp>
      <p:sp>
        <p:nvSpPr>
          <p:cNvPr id="2" name="TextBox 1">
            <a:extLst>
              <a:ext uri="{FF2B5EF4-FFF2-40B4-BE49-F238E27FC236}">
                <a16:creationId xmlns:a16="http://schemas.microsoft.com/office/drawing/2014/main" id="{EE970E20-6841-4D2C-A0BC-90BC4285432E}"/>
              </a:ext>
            </a:extLst>
          </p:cNvPr>
          <p:cNvSpPr txBox="1"/>
          <p:nvPr/>
        </p:nvSpPr>
        <p:spPr>
          <a:xfrm>
            <a:off x="4268936" y="1194708"/>
            <a:ext cx="388620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Income that is not earned from employment but must also be documented to determine eligibility. </a:t>
            </a:r>
          </a:p>
        </p:txBody>
      </p:sp>
    </p:spTree>
    <p:extLst>
      <p:ext uri="{BB962C8B-B14F-4D97-AF65-F5344CB8AC3E}">
        <p14:creationId xmlns:p14="http://schemas.microsoft.com/office/powerpoint/2010/main" val="4098157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user interface, text&#10;&#10;Description automatically generated with medium confidence">
            <a:extLst>
              <a:ext uri="{FF2B5EF4-FFF2-40B4-BE49-F238E27FC236}">
                <a16:creationId xmlns:a16="http://schemas.microsoft.com/office/drawing/2014/main" id="{932C156A-D7FD-B6A5-D42A-443D94CDDB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81200"/>
            <a:ext cx="7068536" cy="1790950"/>
          </a:xfrm>
          <a:prstGeom prst="rect">
            <a:avLst/>
          </a:prstGeom>
        </p:spPr>
      </p:pic>
      <p:sp>
        <p:nvSpPr>
          <p:cNvPr id="5" name="TextBox 4">
            <a:extLst>
              <a:ext uri="{FF2B5EF4-FFF2-40B4-BE49-F238E27FC236}">
                <a16:creationId xmlns:a16="http://schemas.microsoft.com/office/drawing/2014/main" id="{8D060904-A2DB-4E24-8222-32AFA1FD13E6}"/>
              </a:ext>
            </a:extLst>
          </p:cNvPr>
          <p:cNvSpPr txBox="1"/>
          <p:nvPr/>
        </p:nvSpPr>
        <p:spPr>
          <a:xfrm>
            <a:off x="3581400" y="1028458"/>
            <a:ext cx="2430281" cy="400110"/>
          </a:xfrm>
          <a:prstGeom prst="rect">
            <a:avLst/>
          </a:prstGeom>
          <a:noFill/>
        </p:spPr>
        <p:txBody>
          <a:bodyPr wrap="square" rtlCol="0">
            <a:spAutoFit/>
          </a:bodyPr>
          <a:lstStyle/>
          <a:p>
            <a:r>
              <a:rPr lang="en-US" sz="2000" b="1" dirty="0"/>
              <a:t>Taxable Income </a:t>
            </a:r>
          </a:p>
        </p:txBody>
      </p:sp>
      <p:sp>
        <p:nvSpPr>
          <p:cNvPr id="6" name="TextBox 5">
            <a:extLst>
              <a:ext uri="{FF2B5EF4-FFF2-40B4-BE49-F238E27FC236}">
                <a16:creationId xmlns:a16="http://schemas.microsoft.com/office/drawing/2014/main" id="{7A01E746-8795-4076-BE50-D954ED2D13AB}"/>
              </a:ext>
            </a:extLst>
          </p:cNvPr>
          <p:cNvSpPr txBox="1"/>
          <p:nvPr/>
        </p:nvSpPr>
        <p:spPr>
          <a:xfrm>
            <a:off x="2971800" y="4419600"/>
            <a:ext cx="388620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Income that is not earned from employment but must also be documented to determine eligibility. </a:t>
            </a:r>
          </a:p>
        </p:txBody>
      </p:sp>
    </p:spTree>
    <p:extLst>
      <p:ext uri="{BB962C8B-B14F-4D97-AF65-F5344CB8AC3E}">
        <p14:creationId xmlns:p14="http://schemas.microsoft.com/office/powerpoint/2010/main" val="31132048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6">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8">
            <a:extLst>
              <a:ext uri="{FF2B5EF4-FFF2-40B4-BE49-F238E27FC236}">
                <a16:creationId xmlns:a16="http://schemas.microsoft.com/office/drawing/2014/main" id="{1C897582-CB19-41B5-9426-8BD7BD008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3329"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10">
            <a:extLst>
              <a:ext uri="{FF2B5EF4-FFF2-40B4-BE49-F238E27FC236}">
                <a16:creationId xmlns:a16="http://schemas.microsoft.com/office/drawing/2014/main" id="{0E7066FC-B004-4B5A-B02B-599B51EF32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0" y="515619"/>
            <a:ext cx="27432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457200" y="999707"/>
            <a:ext cx="2794240" cy="400110"/>
          </a:xfrm>
          <a:prstGeom prst="rect">
            <a:avLst/>
          </a:prstGeom>
          <a:noFill/>
        </p:spPr>
        <p:txBody>
          <a:bodyPr wrap="square" rtlCol="0">
            <a:spAutoFit/>
          </a:bodyPr>
          <a:lstStyle/>
          <a:p>
            <a:r>
              <a:rPr lang="en-US" sz="2000" b="1" dirty="0"/>
              <a:t>Non-Taxable Income </a:t>
            </a:r>
          </a:p>
        </p:txBody>
      </p:sp>
      <p:sp>
        <p:nvSpPr>
          <p:cNvPr id="8" name="TextBox 7">
            <a:extLst>
              <a:ext uri="{FF2B5EF4-FFF2-40B4-BE49-F238E27FC236}">
                <a16:creationId xmlns:a16="http://schemas.microsoft.com/office/drawing/2014/main" id="{5AE289B9-E74F-4C33-BFBC-1BF2CE6B825F}"/>
              </a:ext>
            </a:extLst>
          </p:cNvPr>
          <p:cNvSpPr txBox="1"/>
          <p:nvPr/>
        </p:nvSpPr>
        <p:spPr>
          <a:xfrm>
            <a:off x="4411481" y="1134764"/>
            <a:ext cx="4419600" cy="1077218"/>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Non-Taxable Income is all income that is not earned from employment. It includes benefits from other programs and must be documented to determine eligibility. </a:t>
            </a:r>
          </a:p>
        </p:txBody>
      </p:sp>
      <p:pic>
        <p:nvPicPr>
          <p:cNvPr id="10" name="Picture 9" descr="Graphical user interface, text, application, email&#10;&#10;Description automatically generated">
            <a:extLst>
              <a:ext uri="{FF2B5EF4-FFF2-40B4-BE49-F238E27FC236}">
                <a16:creationId xmlns:a16="http://schemas.microsoft.com/office/drawing/2014/main" id="{CAB2D5F5-4777-4A87-82C2-2AFAB8EAC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1641" y="2895600"/>
            <a:ext cx="7078063" cy="2562583"/>
          </a:xfrm>
          <a:prstGeom prst="rect">
            <a:avLst/>
          </a:prstGeom>
        </p:spPr>
      </p:pic>
    </p:spTree>
    <p:extLst>
      <p:ext uri="{BB962C8B-B14F-4D97-AF65-F5344CB8AC3E}">
        <p14:creationId xmlns:p14="http://schemas.microsoft.com/office/powerpoint/2010/main" val="17920648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87" y="3131936"/>
            <a:ext cx="93048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2729" y="4546924"/>
            <a:ext cx="1777491"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p:cNvSpPr txBox="1"/>
          <p:nvPr/>
        </p:nvSpPr>
        <p:spPr>
          <a:xfrm>
            <a:off x="4114800" y="3752255"/>
            <a:ext cx="3581400" cy="2062103"/>
          </a:xfrm>
          <a:prstGeom prst="rect">
            <a:avLst/>
          </a:prstGeom>
          <a:noFill/>
        </p:spPr>
        <p:txBody>
          <a:bodyPr wrap="square" rtlCol="0">
            <a:spAutoFit/>
          </a:bodyPr>
          <a:lstStyle/>
          <a:p>
            <a:r>
              <a:rPr lang="en-US" sz="1600" dirty="0"/>
              <a:t>Currently monthly budgeting only allows pre-tax deduction taken monthly or taken in the budget month to be included in eligibility determination.  This is not an exhaustive list. Other pre-tax deductions exist and if you have questions feel free to ask Ryan White.</a:t>
            </a:r>
          </a:p>
        </p:txBody>
      </p:sp>
      <p:sp>
        <p:nvSpPr>
          <p:cNvPr id="5" name="TextBox 4"/>
          <p:cNvSpPr txBox="1"/>
          <p:nvPr/>
        </p:nvSpPr>
        <p:spPr>
          <a:xfrm>
            <a:off x="2819400" y="381000"/>
            <a:ext cx="3733800" cy="369332"/>
          </a:xfrm>
          <a:prstGeom prst="rect">
            <a:avLst/>
          </a:prstGeom>
          <a:noFill/>
        </p:spPr>
        <p:txBody>
          <a:bodyPr wrap="square" rtlCol="0">
            <a:spAutoFit/>
          </a:bodyPr>
          <a:lstStyle/>
          <a:p>
            <a:pPr algn="ctr"/>
            <a:r>
              <a:rPr lang="en-US" b="1" dirty="0"/>
              <a:t>Deductions</a:t>
            </a:r>
          </a:p>
        </p:txBody>
      </p:sp>
      <p:pic>
        <p:nvPicPr>
          <p:cNvPr id="4" name="Picture 3" descr="Graphical user interface, text, application, email&#10;&#10;Description automatically generated">
            <a:extLst>
              <a:ext uri="{FF2B5EF4-FFF2-40B4-BE49-F238E27FC236}">
                <a16:creationId xmlns:a16="http://schemas.microsoft.com/office/drawing/2014/main" id="{12CA5BB7-F5F3-ECC5-352E-8176C1D073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456" y="865782"/>
            <a:ext cx="8398227" cy="2091804"/>
          </a:xfrm>
          <a:prstGeom prst="rect">
            <a:avLst/>
          </a:prstGeom>
        </p:spPr>
      </p:pic>
    </p:spTree>
    <p:extLst>
      <p:ext uri="{BB962C8B-B14F-4D97-AF65-F5344CB8AC3E}">
        <p14:creationId xmlns:p14="http://schemas.microsoft.com/office/powerpoint/2010/main" val="2780505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B5FF-4356-C668-1D29-3D83E93AA35B}"/>
              </a:ext>
            </a:extLst>
          </p:cNvPr>
          <p:cNvSpPr>
            <a:spLocks noGrp="1"/>
          </p:cNvSpPr>
          <p:nvPr>
            <p:ph type="title"/>
          </p:nvPr>
        </p:nvSpPr>
        <p:spPr/>
        <p:txBody>
          <a:bodyPr/>
          <a:lstStyle/>
          <a:p>
            <a:r>
              <a:rPr lang="en-US" dirty="0"/>
              <a:t>Household Size/Assistance Unit</a:t>
            </a:r>
          </a:p>
        </p:txBody>
      </p:sp>
      <p:sp>
        <p:nvSpPr>
          <p:cNvPr id="3" name="Content Placeholder 2">
            <a:extLst>
              <a:ext uri="{FF2B5EF4-FFF2-40B4-BE49-F238E27FC236}">
                <a16:creationId xmlns:a16="http://schemas.microsoft.com/office/drawing/2014/main" id="{FE98CCC2-C8D6-13F9-3E4B-7A9BB4842011}"/>
              </a:ext>
            </a:extLst>
          </p:cNvPr>
          <p:cNvSpPr>
            <a:spLocks noGrp="1"/>
          </p:cNvSpPr>
          <p:nvPr>
            <p:ph sz="half" idx="1"/>
          </p:nvPr>
        </p:nvSpPr>
        <p:spPr/>
        <p:txBody>
          <a:bodyPr>
            <a:normAutofit fontScale="92500" lnSpcReduction="20000"/>
          </a:bodyPr>
          <a:lstStyle/>
          <a:p>
            <a:r>
              <a:rPr lang="en-US" dirty="0"/>
              <a:t>A client’s household size is based on their tax filing status.</a:t>
            </a:r>
          </a:p>
          <a:p>
            <a:r>
              <a:rPr lang="en-US" dirty="0"/>
              <a:t>People who file a tax return include everyone who is on their tax documentation.</a:t>
            </a:r>
          </a:p>
          <a:p>
            <a:r>
              <a:rPr lang="en-US" dirty="0"/>
              <a:t>This includes any dependents claimed that live in another household.</a:t>
            </a:r>
          </a:p>
          <a:p>
            <a:r>
              <a:rPr lang="en-US" dirty="0"/>
              <a:t>It does not include minors who are claimed by someone else on their tax documentation.</a:t>
            </a:r>
          </a:p>
        </p:txBody>
      </p:sp>
      <p:sp>
        <p:nvSpPr>
          <p:cNvPr id="4" name="Content Placeholder 3">
            <a:extLst>
              <a:ext uri="{FF2B5EF4-FFF2-40B4-BE49-F238E27FC236}">
                <a16:creationId xmlns:a16="http://schemas.microsoft.com/office/drawing/2014/main" id="{EC2208E6-AD71-7A2C-64AD-CB620E478285}"/>
              </a:ext>
            </a:extLst>
          </p:cNvPr>
          <p:cNvSpPr>
            <a:spLocks noGrp="1"/>
          </p:cNvSpPr>
          <p:nvPr>
            <p:ph sz="half" idx="2"/>
          </p:nvPr>
        </p:nvSpPr>
        <p:spPr/>
        <p:txBody>
          <a:bodyPr>
            <a:normAutofit fontScale="92500" lnSpcReduction="20000"/>
          </a:bodyPr>
          <a:lstStyle/>
          <a:p>
            <a:r>
              <a:rPr kumimoji="0" lang="en-US" sz="2800" b="0" i="0" u="none" strike="noStrike" kern="1200" cap="none" spc="0" normalizeH="0" baseline="0" noProof="0" dirty="0">
                <a:ln>
                  <a:noFill/>
                </a:ln>
                <a:solidFill>
                  <a:prstClr val="black"/>
                </a:solidFill>
                <a:effectLst/>
                <a:uLnTx/>
                <a:uFillTx/>
                <a:latin typeface="Calibri"/>
                <a:ea typeface="+mn-ea"/>
                <a:cs typeface="+mn-cs"/>
              </a:rPr>
              <a:t>When determining an individual’s assistance unit/Household Size, spouses/domestic partners </a:t>
            </a:r>
            <a:r>
              <a:rPr kumimoji="0" lang="en-US" sz="2800" b="1" i="0" u="none" strike="noStrike" kern="1200" cap="none" spc="0" normalizeH="0" baseline="0" noProof="0" dirty="0">
                <a:ln>
                  <a:noFill/>
                </a:ln>
                <a:solidFill>
                  <a:prstClr val="black"/>
                </a:solidFill>
                <a:effectLst/>
                <a:uLnTx/>
                <a:uFillTx/>
                <a:latin typeface="Calibri"/>
                <a:ea typeface="+mn-ea"/>
                <a:cs typeface="+mn-cs"/>
              </a:rPr>
              <a:t>must</a:t>
            </a:r>
            <a:r>
              <a:rPr kumimoji="0" lang="en-US" sz="2800" b="0" i="0" u="none" strike="noStrike" kern="1200" cap="none" spc="0" normalizeH="0" baseline="0" noProof="0" dirty="0">
                <a:ln>
                  <a:noFill/>
                </a:ln>
                <a:solidFill>
                  <a:prstClr val="black"/>
                </a:solidFill>
                <a:effectLst/>
                <a:uLnTx/>
                <a:uFillTx/>
                <a:latin typeface="Calibri"/>
                <a:ea typeface="+mn-ea"/>
                <a:cs typeface="+mn-cs"/>
              </a:rPr>
              <a:t> be included in each other’s assistance unit. This includes all legally married couples.</a:t>
            </a:r>
          </a:p>
          <a:p>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2145614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7B5FF-4356-C668-1D29-3D83E93AA35B}"/>
              </a:ext>
            </a:extLst>
          </p:cNvPr>
          <p:cNvSpPr>
            <a:spLocks noGrp="1"/>
          </p:cNvSpPr>
          <p:nvPr>
            <p:ph type="title"/>
          </p:nvPr>
        </p:nvSpPr>
        <p:spPr/>
        <p:txBody>
          <a:bodyPr/>
          <a:lstStyle/>
          <a:p>
            <a:r>
              <a:rPr lang="en-US" dirty="0"/>
              <a:t>Household Size/Assistance Unit</a:t>
            </a:r>
          </a:p>
        </p:txBody>
      </p:sp>
      <p:sp>
        <p:nvSpPr>
          <p:cNvPr id="3" name="Content Placeholder 2">
            <a:extLst>
              <a:ext uri="{FF2B5EF4-FFF2-40B4-BE49-F238E27FC236}">
                <a16:creationId xmlns:a16="http://schemas.microsoft.com/office/drawing/2014/main" id="{FE98CCC2-C8D6-13F9-3E4B-7A9BB4842011}"/>
              </a:ext>
            </a:extLst>
          </p:cNvPr>
          <p:cNvSpPr>
            <a:spLocks noGrp="1"/>
          </p:cNvSpPr>
          <p:nvPr>
            <p:ph sz="half" idx="1"/>
          </p:nvPr>
        </p:nvSpPr>
        <p:spPr/>
        <p:txBody>
          <a:bodyPr>
            <a:normAutofit/>
          </a:bodyPr>
          <a:lstStyle/>
          <a:p>
            <a:r>
              <a:rPr lang="en-US"/>
              <a:t>People </a:t>
            </a:r>
            <a:r>
              <a:rPr lang="en-US" dirty="0"/>
              <a:t>who do not file tax returns and are included on someone else’s tax return include everyone on the tax form so long as they are over 19 years of age.</a:t>
            </a:r>
          </a:p>
        </p:txBody>
      </p:sp>
      <p:sp>
        <p:nvSpPr>
          <p:cNvPr id="4" name="Content Placeholder 3">
            <a:extLst>
              <a:ext uri="{FF2B5EF4-FFF2-40B4-BE49-F238E27FC236}">
                <a16:creationId xmlns:a16="http://schemas.microsoft.com/office/drawing/2014/main" id="{EC2208E6-AD71-7A2C-64AD-CB620E478285}"/>
              </a:ext>
            </a:extLst>
          </p:cNvPr>
          <p:cNvSpPr>
            <a:spLocks noGrp="1"/>
          </p:cNvSpPr>
          <p:nvPr>
            <p:ph sz="half" idx="2"/>
          </p:nvPr>
        </p:nvSpPr>
        <p:spPr/>
        <p:txBody>
          <a:bodyPr>
            <a:normAutofit/>
          </a:bodyPr>
          <a:lstStyle/>
          <a:p>
            <a:r>
              <a:rPr lang="en-US" sz="2800" dirty="0">
                <a:solidFill>
                  <a:prstClr val="black"/>
                </a:solidFill>
                <a:latin typeface="Calibri"/>
              </a:rPr>
              <a:t>Clients under the page of 19 and are claimed on someone else’s tax documentation include all parents (natural/step/adoptive) and all siblings (natural/step/adoptive) under the age of 19.</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endParaRPr lang="en-US" dirty="0"/>
          </a:p>
        </p:txBody>
      </p:sp>
    </p:spTree>
    <p:extLst>
      <p:ext uri="{BB962C8B-B14F-4D97-AF65-F5344CB8AC3E}">
        <p14:creationId xmlns:p14="http://schemas.microsoft.com/office/powerpoint/2010/main" val="4016080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16CA4-22FB-4D62-BEB1-7B268AF168D0}"/>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E74D7B5C-DB68-45D5-BACB-6D3F7383236B}"/>
              </a:ext>
            </a:extLst>
          </p:cNvPr>
          <p:cNvSpPr>
            <a:spLocks noGrp="1"/>
          </p:cNvSpPr>
          <p:nvPr>
            <p:ph idx="1"/>
          </p:nvPr>
        </p:nvSpPr>
        <p:spPr/>
        <p:txBody>
          <a:bodyPr>
            <a:normAutofit/>
          </a:bodyPr>
          <a:lstStyle/>
          <a:p>
            <a:pPr lvl="0"/>
            <a:r>
              <a:rPr lang="en-US" dirty="0"/>
              <a:t>Identify specific eligibility requirements for Nevada Ryan White Universal Eligibility. </a:t>
            </a:r>
          </a:p>
          <a:p>
            <a:pPr lvl="0"/>
            <a:r>
              <a:rPr lang="en-US" dirty="0"/>
              <a:t>Identify acceptable forms and verifications of identification, proof of diagnosis, proof of residency, and proof of income level.</a:t>
            </a:r>
          </a:p>
          <a:p>
            <a:pPr lvl="0"/>
            <a:r>
              <a:rPr lang="en-US" dirty="0"/>
              <a:t>Review components for Ryan White health and dental insurance process. </a:t>
            </a:r>
          </a:p>
          <a:p>
            <a:pPr marL="0" lvl="0" indent="0">
              <a:buNone/>
            </a:pPr>
            <a:endParaRPr lang="en-US" dirty="0"/>
          </a:p>
        </p:txBody>
      </p:sp>
    </p:spTree>
    <p:extLst>
      <p:ext uri="{BB962C8B-B14F-4D97-AF65-F5344CB8AC3E}">
        <p14:creationId xmlns:p14="http://schemas.microsoft.com/office/powerpoint/2010/main" val="12420820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txBox="1">
            <a:spLocks noChangeArrowheads="1"/>
          </p:cNvSpPr>
          <p:nvPr/>
        </p:nvSpPr>
        <p:spPr>
          <a:xfrm>
            <a:off x="2284026" y="1397945"/>
            <a:ext cx="4578895" cy="2031055"/>
          </a:xfrm>
          <a:prstGeom prst="rect">
            <a:avLst/>
          </a:prstGeom>
        </p:spPr>
        <p:txBody>
          <a:bodyPr vert="horz" lIns="91440" tIns="45720" rIns="91440" bIns="45720" rtlCol="0" anchor="b">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spcBef>
                <a:spcPct val="0"/>
              </a:spcBef>
              <a:spcAft>
                <a:spcPts val="600"/>
              </a:spcAft>
              <a:buNone/>
            </a:pPr>
            <a:r>
              <a:rPr lang="en-US" altLang="en-US" sz="3300" kern="1200" dirty="0">
                <a:solidFill>
                  <a:srgbClr val="FFFFFF"/>
                </a:solidFill>
                <a:latin typeface="+mj-lt"/>
                <a:ea typeface="+mj-ea"/>
                <a:cs typeface="+mj-cs"/>
              </a:rPr>
              <a:t>Applying Modified Adjusted Gross Income</a:t>
            </a:r>
          </a:p>
        </p:txBody>
      </p:sp>
      <p:pic>
        <p:nvPicPr>
          <p:cNvPr id="2" name="Picture 1">
            <a:extLst>
              <a:ext uri="{FF2B5EF4-FFF2-40B4-BE49-F238E27FC236}">
                <a16:creationId xmlns:a16="http://schemas.microsoft.com/office/drawing/2014/main" id="{67D12BAA-97F5-4807-8E1A-295ECC4C3BB2}"/>
              </a:ext>
            </a:extLst>
          </p:cNvPr>
          <p:cNvPicPr>
            <a:picLocks noChangeAspect="1"/>
          </p:cNvPicPr>
          <p:nvPr/>
        </p:nvPicPr>
        <p:blipFill>
          <a:blip r:embed="rId2"/>
          <a:stretch>
            <a:fillRect/>
          </a:stretch>
        </p:blipFill>
        <p:spPr>
          <a:xfrm>
            <a:off x="990600" y="857249"/>
            <a:ext cx="7010400" cy="5257801"/>
          </a:xfrm>
          <a:prstGeom prst="rect">
            <a:avLst/>
          </a:prstGeom>
        </p:spPr>
      </p:pic>
    </p:spTree>
    <p:extLst>
      <p:ext uri="{BB962C8B-B14F-4D97-AF65-F5344CB8AC3E}">
        <p14:creationId xmlns:p14="http://schemas.microsoft.com/office/powerpoint/2010/main" val="12580892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811018"/>
            <a:ext cx="5562600" cy="338554"/>
          </a:xfrm>
          <a:prstGeom prst="rect">
            <a:avLst/>
          </a:prstGeom>
        </p:spPr>
        <p:txBody>
          <a:bodyPr wrap="square">
            <a:spAutoFit/>
          </a:bodyPr>
          <a:lstStyle/>
          <a:p>
            <a:pPr algn="ctr">
              <a:spcBef>
                <a:spcPct val="0"/>
              </a:spcBef>
            </a:pPr>
            <a:r>
              <a:rPr lang="en-US" altLang="en-US" sz="1600" dirty="0"/>
              <a:t>A 30-day period will be used to calculate a best estimate.  </a:t>
            </a:r>
          </a:p>
        </p:txBody>
      </p:sp>
      <p:sp>
        <p:nvSpPr>
          <p:cNvPr id="3" name="Rectangle 2"/>
          <p:cNvSpPr/>
          <p:nvPr/>
        </p:nvSpPr>
        <p:spPr>
          <a:xfrm>
            <a:off x="1295400" y="2743200"/>
            <a:ext cx="5943600" cy="338554"/>
          </a:xfrm>
          <a:prstGeom prst="rect">
            <a:avLst/>
          </a:prstGeom>
        </p:spPr>
        <p:txBody>
          <a:bodyPr wrap="square">
            <a:spAutoFit/>
          </a:bodyPr>
          <a:lstStyle/>
          <a:p>
            <a:pPr algn="ctr">
              <a:spcBef>
                <a:spcPct val="0"/>
              </a:spcBef>
            </a:pPr>
            <a:r>
              <a:rPr lang="en-US" altLang="en-US" sz="1600" dirty="0"/>
              <a:t>The 30-day period begins the day prior to the application date.  </a:t>
            </a:r>
          </a:p>
        </p:txBody>
      </p:sp>
      <p:sp>
        <p:nvSpPr>
          <p:cNvPr id="6" name="Rectangle 5"/>
          <p:cNvSpPr/>
          <p:nvPr/>
        </p:nvSpPr>
        <p:spPr>
          <a:xfrm>
            <a:off x="990600" y="1665982"/>
            <a:ext cx="7391400" cy="1077218"/>
          </a:xfrm>
          <a:prstGeom prst="rect">
            <a:avLst/>
          </a:prstGeom>
        </p:spPr>
        <p:txBody>
          <a:bodyPr wrap="square">
            <a:spAutoFit/>
          </a:bodyPr>
          <a:lstStyle/>
          <a:p>
            <a:pPr>
              <a:spcBef>
                <a:spcPct val="0"/>
              </a:spcBef>
            </a:pPr>
            <a:r>
              <a:rPr lang="en-US" altLang="en-US" sz="1600" dirty="0">
                <a:latin typeface="Times New Roman" panose="02020603050405020304" pitchFamily="18" charset="0"/>
                <a:cs typeface="Times New Roman" panose="02020603050405020304" pitchFamily="18" charset="0"/>
              </a:rPr>
              <a:t>Monthly income will be based on a </a:t>
            </a:r>
            <a:r>
              <a:rPr lang="en-US" altLang="en-US" sz="1600" b="1" dirty="0">
                <a:latin typeface="Times New Roman" panose="02020603050405020304" pitchFamily="18" charset="0"/>
                <a:cs typeface="Times New Roman" panose="02020603050405020304" pitchFamily="18" charset="0"/>
              </a:rPr>
              <a:t>Best Estimate </a:t>
            </a:r>
            <a:r>
              <a:rPr lang="en-US" altLang="en-US" sz="1600" dirty="0">
                <a:latin typeface="Times New Roman" panose="02020603050405020304" pitchFamily="18" charset="0"/>
                <a:cs typeface="Times New Roman" panose="02020603050405020304" pitchFamily="18" charset="0"/>
              </a:rPr>
              <a:t>of MODIFIED AJUSTED GROSS INCOME, and any unearned income received regularly.  </a:t>
            </a:r>
          </a:p>
          <a:p>
            <a:pPr>
              <a:spcBef>
                <a:spcPct val="0"/>
              </a:spcBef>
            </a:pPr>
            <a:endParaRPr lang="en-US" altLang="en-US" sz="1600" dirty="0">
              <a:latin typeface="Times New Roman" panose="02020603050405020304" pitchFamily="18" charset="0"/>
              <a:cs typeface="Times New Roman" panose="02020603050405020304" pitchFamily="18" charset="0"/>
            </a:endParaRPr>
          </a:p>
          <a:p>
            <a:pPr>
              <a:spcBef>
                <a:spcPct val="0"/>
              </a:spcBef>
            </a:pPr>
            <a:endParaRPr lang="en-US" altLang="en-US"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293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69D184B2-2226-4E31-BCCB-4443307674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899" y="918266"/>
            <a:ext cx="529596" cy="586353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 name="Freeform 7">
            <a:extLst>
              <a:ext uri="{FF2B5EF4-FFF2-40B4-BE49-F238E27FC236}">
                <a16:creationId xmlns:a16="http://schemas.microsoft.com/office/drawing/2014/main" id="{1AC4D4E3-486A-464A-8EC8-D448810972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338409" y="643467"/>
            <a:ext cx="315230" cy="5668919"/>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1" name="Rectangle 10">
            <a:extLst>
              <a:ext uri="{FF2B5EF4-FFF2-40B4-BE49-F238E27FC236}">
                <a16:creationId xmlns:a16="http://schemas.microsoft.com/office/drawing/2014/main" id="{864DE13E-58EB-4475-B79C-0D4FC6512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78790" y="643467"/>
            <a:ext cx="8200127" cy="5391944"/>
          </a:xfrm>
          <a:prstGeom prst="rect">
            <a:avLst/>
          </a:prstGeom>
          <a:solidFill>
            <a:srgbClr val="FFFFFF"/>
          </a:solidFill>
          <a:ln w="12700">
            <a:solidFill>
              <a:schemeClr val="accent1"/>
            </a:solidFill>
            <a:miter lim="800000"/>
          </a:ln>
        </p:spPr>
        <p:txBody>
          <a:bodyPr vert="horz" wrap="square" lIns="91440" tIns="45720" rIns="91440" bIns="45720" numCol="1" anchor="t" anchorCtr="0" compatLnSpc="1">
            <a:prstTxWarp prst="textNoShape">
              <a:avLst/>
            </a:prstTxWarp>
          </a:bodyPr>
          <a:lstStyle/>
          <a:p>
            <a:endParaRPr lang="en-US" dirty="0"/>
          </a:p>
        </p:txBody>
      </p:sp>
      <p:sp>
        <p:nvSpPr>
          <p:cNvPr id="3" name="TextBox 2"/>
          <p:cNvSpPr txBox="1"/>
          <p:nvPr/>
        </p:nvSpPr>
        <p:spPr>
          <a:xfrm>
            <a:off x="1147817" y="3339439"/>
            <a:ext cx="6934200" cy="2308324"/>
          </a:xfrm>
          <a:prstGeom prst="rect">
            <a:avLst/>
          </a:prstGeom>
          <a:noFill/>
        </p:spPr>
        <p:txBody>
          <a:bodyPr wrap="square" rtlCol="0">
            <a:spAutoFit/>
          </a:bodyPr>
          <a:lstStyle/>
          <a:p>
            <a:pPr lvl="0" algn="ctr"/>
            <a:r>
              <a:rPr lang="en-US" b="1" dirty="0"/>
              <a:t>Monthly MAGI Income Formula  </a:t>
            </a:r>
          </a:p>
          <a:p>
            <a:pPr algn="ctr"/>
            <a:r>
              <a:rPr lang="en-US" b="1" i="1" dirty="0"/>
              <a:t>Monthly Income Minus (-) Deductions</a:t>
            </a:r>
          </a:p>
          <a:p>
            <a:endParaRPr lang="en-US" dirty="0"/>
          </a:p>
          <a:p>
            <a:pPr marL="285750" indent="-285750">
              <a:buFont typeface="Arial" panose="020B0604020202020204" pitchFamily="34" charset="0"/>
              <a:buChar char="•"/>
            </a:pPr>
            <a:r>
              <a:rPr lang="en-US" dirty="0"/>
              <a:t>Add together Clients Monthly Income, Spouse/Household Monthly Income and multiply by 12 to determine Annual MAGI Income. </a:t>
            </a:r>
          </a:p>
          <a:p>
            <a:pPr marL="285750" indent="-285750">
              <a:buFont typeface="Arial" panose="020B0604020202020204" pitchFamily="34" charset="0"/>
              <a:buChar char="•"/>
            </a:pPr>
            <a:r>
              <a:rPr lang="en-US" dirty="0"/>
              <a:t>Compare the Annual Income to the most recent FPL Chart to determine the clients FPL % to determine eligibility.   </a:t>
            </a:r>
          </a:p>
        </p:txBody>
      </p:sp>
      <p:pic>
        <p:nvPicPr>
          <p:cNvPr id="6" name="Picture 5" descr="Table&#10;&#10;Description automatically generated with medium confidence">
            <a:extLst>
              <a:ext uri="{FF2B5EF4-FFF2-40B4-BE49-F238E27FC236}">
                <a16:creationId xmlns:a16="http://schemas.microsoft.com/office/drawing/2014/main" id="{B4E2B401-20C6-4192-94D7-165225DC2E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2664" y="1074661"/>
            <a:ext cx="6878010" cy="1819529"/>
          </a:xfrm>
          <a:prstGeom prst="rect">
            <a:avLst/>
          </a:prstGeom>
        </p:spPr>
      </p:pic>
      <p:sp>
        <p:nvSpPr>
          <p:cNvPr id="4" name="Oval 3">
            <a:extLst>
              <a:ext uri="{FF2B5EF4-FFF2-40B4-BE49-F238E27FC236}">
                <a16:creationId xmlns:a16="http://schemas.microsoft.com/office/drawing/2014/main" id="{85421495-6681-4E78-8E79-F917F551289A}"/>
              </a:ext>
            </a:extLst>
          </p:cNvPr>
          <p:cNvSpPr/>
          <p:nvPr/>
        </p:nvSpPr>
        <p:spPr>
          <a:xfrm>
            <a:off x="933086" y="2444044"/>
            <a:ext cx="6215239" cy="5077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77363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0" y="914400"/>
            <a:ext cx="6400800" cy="4247317"/>
          </a:xfrm>
          <a:prstGeom prst="rect">
            <a:avLst/>
          </a:prstGeom>
        </p:spPr>
        <p:txBody>
          <a:bodyPr wrap="square">
            <a:spAutoFit/>
          </a:bodyPr>
          <a:lstStyle/>
          <a:p>
            <a:pPr algn="ctr">
              <a:spcBef>
                <a:spcPct val="0"/>
              </a:spcBef>
            </a:pPr>
            <a:r>
              <a:rPr lang="en-US" altLang="en-US" dirty="0">
                <a:latin typeface="Times New Roman" panose="02020603050405020304" pitchFamily="18" charset="0"/>
                <a:cs typeface="Times New Roman" panose="02020603050405020304" pitchFamily="18" charset="0"/>
              </a:rPr>
              <a:t>Income that is </a:t>
            </a:r>
            <a:r>
              <a:rPr lang="en-US" altLang="en-US" b="1" dirty="0">
                <a:latin typeface="Times New Roman" panose="02020603050405020304" pitchFamily="18" charset="0"/>
                <a:cs typeface="Times New Roman" panose="02020603050405020304" pitchFamily="18" charset="0"/>
              </a:rPr>
              <a:t>not</a:t>
            </a:r>
            <a:r>
              <a:rPr lang="en-US" altLang="en-US" dirty="0">
                <a:latin typeface="Times New Roman" panose="02020603050405020304" pitchFamily="18" charset="0"/>
                <a:cs typeface="Times New Roman" panose="02020603050405020304" pitchFamily="18" charset="0"/>
              </a:rPr>
              <a:t> received monthly, is converted to a monthly amount using the proper factoring method:</a:t>
            </a:r>
          </a:p>
          <a:p>
            <a:pPr algn="ctr">
              <a:spcBef>
                <a:spcPct val="0"/>
              </a:spcBef>
            </a:pPr>
            <a:endParaRPr lang="en-US" altLang="en-US" dirty="0">
              <a:latin typeface="Times New Roman" panose="02020603050405020304" pitchFamily="18" charset="0"/>
              <a:cs typeface="Times New Roman" panose="02020603050405020304" pitchFamily="18" charset="0"/>
            </a:endParaRPr>
          </a:p>
          <a:p>
            <a:pPr algn="ctr">
              <a:spcBef>
                <a:spcPct val="0"/>
              </a:spcBef>
            </a:pPr>
            <a:r>
              <a:rPr lang="en-US" altLang="en-US" dirty="0">
                <a:latin typeface="Times New Roman" panose="02020603050405020304" pitchFamily="18" charset="0"/>
                <a:cs typeface="Times New Roman" panose="02020603050405020304" pitchFamily="18" charset="0"/>
              </a:rPr>
              <a:t>Step1:  	Add all documented amounts together </a:t>
            </a:r>
          </a:p>
          <a:p>
            <a:pPr algn="ctr">
              <a:spcBef>
                <a:spcPct val="0"/>
              </a:spcBef>
            </a:pPr>
            <a:r>
              <a:rPr lang="en-US" altLang="en-US" dirty="0">
                <a:latin typeface="Times New Roman" panose="02020603050405020304" pitchFamily="18" charset="0"/>
                <a:cs typeface="Times New Roman" panose="02020603050405020304" pitchFamily="18" charset="0"/>
              </a:rPr>
              <a:t>Step 2: 	Divide by number of documents provided</a:t>
            </a:r>
          </a:p>
          <a:p>
            <a:pPr algn="ctr">
              <a:spcBef>
                <a:spcPct val="0"/>
              </a:spcBef>
            </a:pPr>
            <a:r>
              <a:rPr lang="en-US" altLang="en-US" dirty="0">
                <a:latin typeface="Times New Roman" panose="02020603050405020304" pitchFamily="18" charset="0"/>
                <a:cs typeface="Times New Roman" panose="02020603050405020304" pitchFamily="18" charset="0"/>
              </a:rPr>
              <a:t>Step 3:	Multiply by the appropriate conversion: </a:t>
            </a:r>
          </a:p>
          <a:p>
            <a:pPr algn="ctr">
              <a:spcBef>
                <a:spcPct val="0"/>
              </a:spcBef>
            </a:pPr>
            <a:endParaRPr lang="en-US" altLang="en-US" dirty="0">
              <a:latin typeface="Times New Roman" panose="02020603050405020304" pitchFamily="18" charset="0"/>
              <a:cs typeface="Times New Roman" panose="02020603050405020304" pitchFamily="18" charset="0"/>
            </a:endParaRPr>
          </a:p>
          <a:p>
            <a:pPr marL="285750" indent="-285750" algn="ctr">
              <a:spcBef>
                <a:spcPct val="0"/>
              </a:spcBef>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Weekly income x 4.3</a:t>
            </a:r>
          </a:p>
          <a:p>
            <a:pPr algn="ctr">
              <a:spcBef>
                <a:spcPct val="0"/>
              </a:spcBef>
            </a:pPr>
            <a:r>
              <a:rPr lang="en-US" altLang="en-US" dirty="0">
                <a:latin typeface="Times New Roman" panose="02020603050405020304" pitchFamily="18" charset="0"/>
                <a:cs typeface="Times New Roman" panose="02020603050405020304" pitchFamily="18" charset="0"/>
              </a:rPr>
              <a:t>      (Client receives pay every week)</a:t>
            </a:r>
          </a:p>
          <a:p>
            <a:pPr algn="ctr">
              <a:spcBef>
                <a:spcPct val="0"/>
              </a:spcBef>
            </a:pPr>
            <a:endParaRPr lang="en-US" altLang="en-US" dirty="0">
              <a:latin typeface="Times New Roman" panose="02020603050405020304" pitchFamily="18" charset="0"/>
              <a:cs typeface="Times New Roman" panose="02020603050405020304" pitchFamily="18" charset="0"/>
            </a:endParaRPr>
          </a:p>
          <a:p>
            <a:pPr marL="285750" indent="-285750" algn="ctr">
              <a:spcBef>
                <a:spcPct val="0"/>
              </a:spcBef>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Bi-weekly income x 2.15</a:t>
            </a:r>
          </a:p>
          <a:p>
            <a:pPr algn="ctr">
              <a:spcBef>
                <a:spcPct val="0"/>
              </a:spcBef>
            </a:pPr>
            <a:r>
              <a:rPr lang="en-US" altLang="en-US" dirty="0">
                <a:latin typeface="Times New Roman" panose="02020603050405020304" pitchFamily="18" charset="0"/>
                <a:cs typeface="Times New Roman" panose="02020603050405020304" pitchFamily="18" charset="0"/>
              </a:rPr>
              <a:t>     (Client collects pay every other week.) </a:t>
            </a:r>
          </a:p>
          <a:p>
            <a:pPr algn="ctr">
              <a:spcBef>
                <a:spcPct val="0"/>
              </a:spcBef>
            </a:pPr>
            <a:endParaRPr lang="en-US" altLang="en-US" dirty="0">
              <a:latin typeface="Times New Roman" panose="02020603050405020304" pitchFamily="18" charset="0"/>
              <a:cs typeface="Times New Roman" panose="02020603050405020304" pitchFamily="18" charset="0"/>
            </a:endParaRPr>
          </a:p>
          <a:p>
            <a:pPr marL="285750" indent="-285750" algn="ctr">
              <a:spcBef>
                <a:spcPct val="0"/>
              </a:spcBef>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Semi-monthly add two amounts together</a:t>
            </a:r>
          </a:p>
          <a:p>
            <a:pPr algn="ctr">
              <a:spcBef>
                <a:spcPct val="0"/>
              </a:spcBef>
            </a:pPr>
            <a:r>
              <a:rPr lang="en-US" altLang="en-US" dirty="0">
                <a:latin typeface="Times New Roman" panose="02020603050405020304" pitchFamily="18" charset="0"/>
                <a:cs typeface="Times New Roman" panose="02020603050405020304" pitchFamily="18" charset="0"/>
              </a:rPr>
              <a:t>     (Client collects pay twice monthly) </a:t>
            </a:r>
          </a:p>
        </p:txBody>
      </p:sp>
      <p:sp>
        <p:nvSpPr>
          <p:cNvPr id="3" name="TextBox 2">
            <a:extLst>
              <a:ext uri="{FF2B5EF4-FFF2-40B4-BE49-F238E27FC236}">
                <a16:creationId xmlns:a16="http://schemas.microsoft.com/office/drawing/2014/main" id="{CA18509E-01DC-4429-B6CF-59F7BF4DCCB9}"/>
              </a:ext>
            </a:extLst>
          </p:cNvPr>
          <p:cNvSpPr txBox="1"/>
          <p:nvPr/>
        </p:nvSpPr>
        <p:spPr>
          <a:xfrm>
            <a:off x="1447800" y="5562600"/>
            <a:ext cx="6477000" cy="646331"/>
          </a:xfrm>
          <a:prstGeom prst="rect">
            <a:avLst/>
          </a:prstGeom>
          <a:noFill/>
        </p:spPr>
        <p:txBody>
          <a:bodyPr wrap="square" rtlCol="0">
            <a:spAutoFit/>
          </a:bodyPr>
          <a:lstStyle/>
          <a:p>
            <a:r>
              <a:rPr lang="en-US" dirty="0">
                <a:solidFill>
                  <a:srgbClr val="FF0000"/>
                </a:solidFill>
              </a:rPr>
              <a:t>RWISE – May produce a different number, as it uses a slightly different formula. </a:t>
            </a:r>
          </a:p>
        </p:txBody>
      </p:sp>
    </p:spTree>
    <p:extLst>
      <p:ext uri="{BB962C8B-B14F-4D97-AF65-F5344CB8AC3E}">
        <p14:creationId xmlns:p14="http://schemas.microsoft.com/office/powerpoint/2010/main" val="1798591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8FB71-FCB0-403B-8549-69DECB8ED0BD}"/>
              </a:ext>
            </a:extLst>
          </p:cNvPr>
          <p:cNvSpPr>
            <a:spLocks noGrp="1"/>
          </p:cNvSpPr>
          <p:nvPr>
            <p:ph type="title"/>
          </p:nvPr>
        </p:nvSpPr>
        <p:spPr>
          <a:xfrm>
            <a:off x="685800" y="659892"/>
            <a:ext cx="7772400" cy="1362456"/>
          </a:xfrm>
        </p:spPr>
        <p:txBody>
          <a:bodyPr/>
          <a:lstStyle/>
          <a:p>
            <a:pPr algn="ctr"/>
            <a:r>
              <a:rPr lang="en-US" dirty="0"/>
              <a:t>MONTHLY </a:t>
            </a:r>
          </a:p>
        </p:txBody>
      </p:sp>
      <p:sp>
        <p:nvSpPr>
          <p:cNvPr id="3" name="Text Placeholder 2">
            <a:extLst>
              <a:ext uri="{FF2B5EF4-FFF2-40B4-BE49-F238E27FC236}">
                <a16:creationId xmlns:a16="http://schemas.microsoft.com/office/drawing/2014/main" id="{40FF96D6-31AA-456F-8914-F75E629C3CA9}"/>
              </a:ext>
            </a:extLst>
          </p:cNvPr>
          <p:cNvSpPr>
            <a:spLocks noGrp="1"/>
          </p:cNvSpPr>
          <p:nvPr>
            <p:ph type="body" idx="1"/>
          </p:nvPr>
        </p:nvSpPr>
        <p:spPr>
          <a:xfrm>
            <a:off x="533400" y="2438400"/>
            <a:ext cx="7772400" cy="3264408"/>
          </a:xfrm>
        </p:spPr>
        <p:txBody>
          <a:bodyPr>
            <a:normAutofit/>
          </a:bodyPr>
          <a:lstStyle/>
          <a:p>
            <a:pPr algn="ctr"/>
            <a:r>
              <a:rPr lang="en-US" sz="2800" dirty="0"/>
              <a:t>USE THE PAY STUB(S) AMOUNT FOR THAT MONTH </a:t>
            </a:r>
          </a:p>
          <a:p>
            <a:pPr marL="457200" indent="-457200" algn="ctr">
              <a:buFont typeface="Arial" panose="020B0604020202020204" pitchFamily="34" charset="0"/>
              <a:buChar char="•"/>
            </a:pPr>
            <a:r>
              <a:rPr lang="en-US" sz="2800" dirty="0"/>
              <a:t>Use Gross Income</a:t>
            </a:r>
          </a:p>
          <a:p>
            <a:pPr marL="457200" indent="-457200" algn="ctr">
              <a:buFont typeface="Arial" panose="020B0604020202020204" pitchFamily="34" charset="0"/>
              <a:buChar char="•"/>
            </a:pPr>
            <a:r>
              <a:rPr lang="en-US" sz="2800" dirty="0"/>
              <a:t>Subtract All Applicable  Deductions</a:t>
            </a:r>
          </a:p>
          <a:p>
            <a:pPr marL="457200" indent="-457200" algn="ctr">
              <a:buFont typeface="Arial" panose="020B0604020202020204" pitchFamily="34" charset="0"/>
              <a:buChar char="•"/>
            </a:pPr>
            <a:r>
              <a:rPr lang="en-US" sz="2800" dirty="0"/>
              <a:t>Multiply x 12 for Annual Average</a:t>
            </a:r>
          </a:p>
          <a:p>
            <a:pPr algn="ctr"/>
            <a:endParaRPr lang="en-US" sz="2800" dirty="0"/>
          </a:p>
        </p:txBody>
      </p:sp>
    </p:spTree>
    <p:extLst>
      <p:ext uri="{BB962C8B-B14F-4D97-AF65-F5344CB8AC3E}">
        <p14:creationId xmlns:p14="http://schemas.microsoft.com/office/powerpoint/2010/main" val="3193009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3D7E8-1F9C-4750-9E0D-79CC3AA3424F}"/>
              </a:ext>
            </a:extLst>
          </p:cNvPr>
          <p:cNvSpPr>
            <a:spLocks noGrp="1"/>
          </p:cNvSpPr>
          <p:nvPr>
            <p:ph type="title"/>
          </p:nvPr>
        </p:nvSpPr>
        <p:spPr>
          <a:xfrm>
            <a:off x="488852" y="1066800"/>
            <a:ext cx="7772400" cy="1362456"/>
          </a:xfrm>
        </p:spPr>
        <p:txBody>
          <a:bodyPr/>
          <a:lstStyle/>
          <a:p>
            <a:pPr algn="ctr"/>
            <a:r>
              <a:rPr lang="en-US" b="0" dirty="0">
                <a:effectLst/>
              </a:rPr>
              <a:t>Bi-Weekly </a:t>
            </a:r>
          </a:p>
        </p:txBody>
      </p:sp>
      <p:sp>
        <p:nvSpPr>
          <p:cNvPr id="3" name="Text Placeholder 2">
            <a:extLst>
              <a:ext uri="{FF2B5EF4-FFF2-40B4-BE49-F238E27FC236}">
                <a16:creationId xmlns:a16="http://schemas.microsoft.com/office/drawing/2014/main" id="{22AEC768-D871-4359-91EC-8277F7CE3109}"/>
              </a:ext>
            </a:extLst>
          </p:cNvPr>
          <p:cNvSpPr>
            <a:spLocks noGrp="1"/>
          </p:cNvSpPr>
          <p:nvPr>
            <p:ph type="body" idx="1"/>
          </p:nvPr>
        </p:nvSpPr>
        <p:spPr>
          <a:xfrm>
            <a:off x="457200" y="2990441"/>
            <a:ext cx="7772400" cy="1509712"/>
          </a:xfrm>
        </p:spPr>
        <p:txBody>
          <a:bodyPr/>
          <a:lstStyle/>
          <a:p>
            <a:pPr algn="ctr">
              <a:spcBef>
                <a:spcPct val="0"/>
              </a:spcBef>
            </a:pPr>
            <a:r>
              <a:rPr lang="en-US" altLang="en-US" dirty="0">
                <a:latin typeface="Times New Roman" panose="02020603050405020304" pitchFamily="18" charset="0"/>
                <a:cs typeface="Times New Roman" panose="02020603050405020304" pitchFamily="18" charset="0"/>
              </a:rPr>
              <a:t>Step1:  	Add all documented amounts together </a:t>
            </a:r>
          </a:p>
          <a:p>
            <a:pPr algn="ctr">
              <a:spcBef>
                <a:spcPct val="0"/>
              </a:spcBef>
            </a:pPr>
            <a:r>
              <a:rPr lang="en-US" altLang="en-US" dirty="0">
                <a:latin typeface="Times New Roman" panose="02020603050405020304" pitchFamily="18" charset="0"/>
                <a:cs typeface="Times New Roman" panose="02020603050405020304" pitchFamily="18" charset="0"/>
              </a:rPr>
              <a:t>Step 2: 	Divide by number of documents provided</a:t>
            </a:r>
          </a:p>
          <a:p>
            <a:pPr algn="ctr">
              <a:spcBef>
                <a:spcPct val="0"/>
              </a:spcBef>
            </a:pPr>
            <a:r>
              <a:rPr lang="en-US" altLang="en-US" dirty="0">
                <a:latin typeface="Times New Roman" panose="02020603050405020304" pitchFamily="18" charset="0"/>
                <a:cs typeface="Times New Roman" panose="02020603050405020304" pitchFamily="18" charset="0"/>
              </a:rPr>
              <a:t>Step 3:	Multiply by 2.15 (Monthly average) </a:t>
            </a:r>
          </a:p>
          <a:p>
            <a:pPr algn="ctr">
              <a:spcBef>
                <a:spcPct val="0"/>
              </a:spcBef>
            </a:pPr>
            <a:r>
              <a:rPr lang="en-US" altLang="en-US" dirty="0">
                <a:latin typeface="Times New Roman" panose="02020603050405020304" pitchFamily="18" charset="0"/>
                <a:cs typeface="Times New Roman" panose="02020603050405020304" pitchFamily="18" charset="0"/>
              </a:rPr>
              <a:t>Step 4: Multiply by 12 (Annual average) </a:t>
            </a:r>
          </a:p>
          <a:p>
            <a:endParaRPr lang="en-US" dirty="0"/>
          </a:p>
        </p:txBody>
      </p:sp>
    </p:spTree>
    <p:extLst>
      <p:ext uri="{BB962C8B-B14F-4D97-AF65-F5344CB8AC3E}">
        <p14:creationId xmlns:p14="http://schemas.microsoft.com/office/powerpoint/2010/main" val="563452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B26C9-E6B9-4353-822A-D99B926E06FB}"/>
              </a:ext>
            </a:extLst>
          </p:cNvPr>
          <p:cNvSpPr>
            <a:spLocks noGrp="1"/>
          </p:cNvSpPr>
          <p:nvPr>
            <p:ph type="ctrTitle"/>
          </p:nvPr>
        </p:nvSpPr>
        <p:spPr>
          <a:xfrm>
            <a:off x="457200" y="762000"/>
            <a:ext cx="7851648" cy="1828800"/>
          </a:xfrm>
        </p:spPr>
        <p:txBody>
          <a:bodyPr/>
          <a:lstStyle/>
          <a:p>
            <a:pPr algn="ctr"/>
            <a:r>
              <a:rPr lang="en-US" dirty="0"/>
              <a:t>Semi-Monthly </a:t>
            </a:r>
          </a:p>
        </p:txBody>
      </p:sp>
      <p:sp>
        <p:nvSpPr>
          <p:cNvPr id="3" name="Subtitle 2">
            <a:extLst>
              <a:ext uri="{FF2B5EF4-FFF2-40B4-BE49-F238E27FC236}">
                <a16:creationId xmlns:a16="http://schemas.microsoft.com/office/drawing/2014/main" id="{BB76E33A-B2CE-41CD-A908-AAB0522708BB}"/>
              </a:ext>
            </a:extLst>
          </p:cNvPr>
          <p:cNvSpPr>
            <a:spLocks noGrp="1"/>
          </p:cNvSpPr>
          <p:nvPr>
            <p:ph type="subTitle" idx="1"/>
          </p:nvPr>
        </p:nvSpPr>
        <p:spPr/>
        <p:txBody>
          <a:bodyPr/>
          <a:lstStyle/>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Step1:  	Add all documented amounts together  (Monthly Average) </a:t>
            </a: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endPar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 2: Multiply by 12 (Annual average) </a:t>
            </a:r>
          </a:p>
          <a:p>
            <a:endParaRPr lang="en-US" dirty="0"/>
          </a:p>
        </p:txBody>
      </p:sp>
    </p:spTree>
    <p:extLst>
      <p:ext uri="{BB962C8B-B14F-4D97-AF65-F5344CB8AC3E}">
        <p14:creationId xmlns:p14="http://schemas.microsoft.com/office/powerpoint/2010/main" val="3690956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AF0FF-7B71-4FCC-9460-8708119A6FE7}"/>
              </a:ext>
            </a:extLst>
          </p:cNvPr>
          <p:cNvSpPr>
            <a:spLocks noGrp="1"/>
          </p:cNvSpPr>
          <p:nvPr>
            <p:ph type="ctrTitle"/>
          </p:nvPr>
        </p:nvSpPr>
        <p:spPr>
          <a:xfrm>
            <a:off x="536448" y="685800"/>
            <a:ext cx="7851648" cy="1828800"/>
          </a:xfrm>
        </p:spPr>
        <p:txBody>
          <a:bodyPr/>
          <a:lstStyle/>
          <a:p>
            <a:pPr algn="ctr"/>
            <a:r>
              <a:rPr lang="en-US" dirty="0"/>
              <a:t>Weekly </a:t>
            </a:r>
          </a:p>
        </p:txBody>
      </p:sp>
      <p:sp>
        <p:nvSpPr>
          <p:cNvPr id="3" name="Subtitle 2">
            <a:extLst>
              <a:ext uri="{FF2B5EF4-FFF2-40B4-BE49-F238E27FC236}">
                <a16:creationId xmlns:a16="http://schemas.microsoft.com/office/drawing/2014/main" id="{E9F4F202-8894-4735-9EA8-D393932CE118}"/>
              </a:ext>
            </a:extLst>
          </p:cNvPr>
          <p:cNvSpPr>
            <a:spLocks noGrp="1"/>
          </p:cNvSpPr>
          <p:nvPr>
            <p:ph type="subTitle" idx="1"/>
          </p:nvPr>
        </p:nvSpPr>
        <p:spPr/>
        <p:txBody>
          <a:bodyPr/>
          <a:lstStyle/>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Step1:  	Add all documented amounts together </a:t>
            </a: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 2: 	Divide by number of documents provided</a:t>
            </a: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 3:	Multiply by 4.3 (Monthly average) </a:t>
            </a:r>
          </a:p>
          <a:p>
            <a:pPr marL="0" marR="0" lvl="0" indent="0" algn="ctr" defTabSz="914400" rtl="0" eaLnBrk="1" fontAlgn="auto" latinLnBrk="0" hangingPunct="1">
              <a:lnSpc>
                <a:spcPct val="100000"/>
              </a:lnSpc>
              <a:spcBef>
                <a:spcPct val="0"/>
              </a:spcBef>
              <a:spcAft>
                <a:spcPts val="0"/>
              </a:spcAft>
              <a:buClr>
                <a:srgbClr val="0BD0D9"/>
              </a:buClr>
              <a:buSzPct val="95000"/>
              <a:buFont typeface="Wingdings 2"/>
              <a:buNone/>
              <a:tabLst/>
              <a:defRPr/>
            </a:pPr>
            <a:r>
              <a:rPr kumimoji="0" lang="en-US" altLang="en-US" sz="22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Step 4: Multiply by 12 (Annual average) </a:t>
            </a:r>
          </a:p>
          <a:p>
            <a:endParaRPr lang="en-US" dirty="0"/>
          </a:p>
        </p:txBody>
      </p:sp>
    </p:spTree>
    <p:extLst>
      <p:ext uri="{BB962C8B-B14F-4D97-AF65-F5344CB8AC3E}">
        <p14:creationId xmlns:p14="http://schemas.microsoft.com/office/powerpoint/2010/main" val="7632672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0B3713-9A98-611F-6939-45EB89DF1AFA}"/>
              </a:ext>
            </a:extLst>
          </p:cNvPr>
          <p:cNvSpPr>
            <a:spLocks noGrp="1"/>
          </p:cNvSpPr>
          <p:nvPr>
            <p:ph type="title"/>
          </p:nvPr>
        </p:nvSpPr>
        <p:spPr/>
        <p:txBody>
          <a:bodyPr/>
          <a:lstStyle/>
          <a:p>
            <a:r>
              <a:rPr lang="en-US" dirty="0"/>
              <a:t>Missing Paystubs</a:t>
            </a:r>
          </a:p>
        </p:txBody>
      </p:sp>
      <p:sp>
        <p:nvSpPr>
          <p:cNvPr id="5" name="Content Placeholder 4">
            <a:extLst>
              <a:ext uri="{FF2B5EF4-FFF2-40B4-BE49-F238E27FC236}">
                <a16:creationId xmlns:a16="http://schemas.microsoft.com/office/drawing/2014/main" id="{2DFFD925-FE8B-1D8D-FC99-FF2D41AC7EF0}"/>
              </a:ext>
            </a:extLst>
          </p:cNvPr>
          <p:cNvSpPr>
            <a:spLocks noGrp="1"/>
          </p:cNvSpPr>
          <p:nvPr>
            <p:ph idx="1"/>
          </p:nvPr>
        </p:nvSpPr>
        <p:spPr/>
        <p:txBody>
          <a:bodyPr/>
          <a:lstStyle/>
          <a:p>
            <a:r>
              <a:rPr lang="en-US" dirty="0"/>
              <a:t>Clients need to provide the necessary number of paystubs.</a:t>
            </a:r>
          </a:p>
          <a:p>
            <a:r>
              <a:rPr lang="en-US" dirty="0"/>
              <a:t>If any paystubs are missing, the client needs to come back with the missing paystubs, or;</a:t>
            </a:r>
          </a:p>
          <a:p>
            <a:r>
              <a:rPr lang="en-US" dirty="0"/>
              <a:t>The Caseworker should work with the client to contact their employer to get missing documentation.</a:t>
            </a:r>
          </a:p>
          <a:p>
            <a:r>
              <a:rPr lang="en-US" dirty="0"/>
              <a:t>If client is using an app that has their paystub information, the client can screenshot and email the caseworker with the necessary information.</a:t>
            </a:r>
          </a:p>
        </p:txBody>
      </p:sp>
    </p:spTree>
    <p:extLst>
      <p:ext uri="{BB962C8B-B14F-4D97-AF65-F5344CB8AC3E}">
        <p14:creationId xmlns:p14="http://schemas.microsoft.com/office/powerpoint/2010/main" val="13438359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828800"/>
            <a:ext cx="8077200" cy="3693319"/>
          </a:xfrm>
          <a:prstGeom prst="rect">
            <a:avLst/>
          </a:prstGeom>
        </p:spPr>
        <p:txBody>
          <a:bodyPr wrap="square">
            <a:spAutoFit/>
          </a:bodyPr>
          <a:lstStyle/>
          <a:p>
            <a:pPr algn="ct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New income may be calculated as following.</a:t>
            </a:r>
          </a:p>
          <a:p>
            <a:pP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	Step 1:	Determine the average hours worked per week.</a:t>
            </a:r>
          </a:p>
          <a:p>
            <a:pP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	Step 2:	Estimate the weekly gross income by multiplying the weekly 		estimated hours x the hourly wage.</a:t>
            </a:r>
          </a:p>
          <a:p>
            <a:pP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	Step 3:	Determine the monthly projected gross income by  multiplying 		the weekly gross by 4.3 </a:t>
            </a:r>
          </a:p>
          <a:p>
            <a:pP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Reminder: You can call a client’s employer with the client in order to get this information.</a:t>
            </a:r>
          </a:p>
        </p:txBody>
      </p:sp>
      <p:sp>
        <p:nvSpPr>
          <p:cNvPr id="4" name="TextBox 3"/>
          <p:cNvSpPr txBox="1"/>
          <p:nvPr/>
        </p:nvSpPr>
        <p:spPr>
          <a:xfrm>
            <a:off x="2895600" y="933450"/>
            <a:ext cx="3048000" cy="923330"/>
          </a:xfrm>
          <a:prstGeom prst="rect">
            <a:avLst/>
          </a:prstGeom>
          <a:noFill/>
        </p:spPr>
        <p:txBody>
          <a:bodyPr wrap="square" rtlCol="0">
            <a:spAutoFit/>
          </a:bodyPr>
          <a:lstStyle/>
          <a:p>
            <a:pPr algn="ctr">
              <a:lnSpc>
                <a:spcPct val="100000"/>
              </a:lnSpc>
              <a:spcBef>
                <a:spcPct val="0"/>
              </a:spcBef>
              <a:buFontTx/>
              <a:buNone/>
            </a:pPr>
            <a:r>
              <a:rPr lang="en-US" altLang="en-US" b="1" u="sng" dirty="0">
                <a:latin typeface="Times New Roman" panose="02020603050405020304" pitchFamily="18" charset="0"/>
                <a:cs typeface="Times New Roman" panose="02020603050405020304" pitchFamily="18" charset="0"/>
              </a:rPr>
              <a:t>New Income</a:t>
            </a:r>
          </a:p>
          <a:p>
            <a:pPr algn="ctr">
              <a:lnSpc>
                <a:spcPct val="100000"/>
              </a:lnSpc>
              <a:spcBef>
                <a:spcPct val="0"/>
              </a:spcBef>
              <a:buFontTx/>
              <a:buNone/>
            </a:pPr>
            <a:endParaRPr lang="en-US" altLang="en-US"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dirty="0">
                <a:latin typeface="Times New Roman" panose="02020603050405020304" pitchFamily="18" charset="0"/>
                <a:cs typeface="Times New Roman" panose="02020603050405020304" pitchFamily="18" charset="0"/>
              </a:rPr>
              <a:t>(“I just started a new job”)</a:t>
            </a:r>
          </a:p>
        </p:txBody>
      </p:sp>
    </p:spTree>
    <p:extLst>
      <p:ext uri="{BB962C8B-B14F-4D97-AF65-F5344CB8AC3E}">
        <p14:creationId xmlns:p14="http://schemas.microsoft.com/office/powerpoint/2010/main" val="1471563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947766"/>
            <a:ext cx="7391400"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To be eligible for Ryan White services a client must meet the following requirements: </a:t>
            </a:r>
          </a:p>
        </p:txBody>
      </p:sp>
      <p:sp>
        <p:nvSpPr>
          <p:cNvPr id="3" name="TextBox 2"/>
          <p:cNvSpPr txBox="1"/>
          <p:nvPr/>
        </p:nvSpPr>
        <p:spPr>
          <a:xfrm>
            <a:off x="1143000" y="2773740"/>
            <a:ext cx="7391400" cy="1754326"/>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Have a Positive HIV Diagnosis</a:t>
            </a:r>
          </a:p>
          <a:p>
            <a:pPr lvl="0"/>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Household income under 400% of the Federal Poverty Level (FPL).</a:t>
            </a:r>
          </a:p>
          <a:p>
            <a:pPr lvl="0"/>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Be a resident of the State of Nevada (for Part A services clients must reside within the TGA).  </a:t>
            </a:r>
          </a:p>
        </p:txBody>
      </p:sp>
      <p:sp>
        <p:nvSpPr>
          <p:cNvPr id="4" name="TextBox 3"/>
          <p:cNvSpPr txBox="1"/>
          <p:nvPr/>
        </p:nvSpPr>
        <p:spPr>
          <a:xfrm>
            <a:off x="1295400" y="4343400"/>
            <a:ext cx="6400800" cy="369332"/>
          </a:xfrm>
          <a:prstGeom prst="rect">
            <a:avLst/>
          </a:prstGeom>
          <a:noFill/>
        </p:spPr>
        <p:txBody>
          <a:bodyPr wrap="square" rtlCol="0">
            <a:spAutoFit/>
          </a:bodyPr>
          <a:lstStyle/>
          <a:p>
            <a:endParaRPr lang="en-US" dirty="0"/>
          </a:p>
        </p:txBody>
      </p:sp>
      <p:sp>
        <p:nvSpPr>
          <p:cNvPr id="9" name="TextBox 8"/>
          <p:cNvSpPr txBox="1"/>
          <p:nvPr/>
        </p:nvSpPr>
        <p:spPr>
          <a:xfrm>
            <a:off x="1219200" y="5029200"/>
            <a:ext cx="7239000"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Per program guidance from HRSA, undocumented individuals that test positive for HIV are eligible for care under the Ryan White Program. including NMAP, regardless of immigration status.</a:t>
            </a:r>
          </a:p>
        </p:txBody>
      </p:sp>
      <p:sp>
        <p:nvSpPr>
          <p:cNvPr id="5" name="TextBox 4">
            <a:extLst>
              <a:ext uri="{FF2B5EF4-FFF2-40B4-BE49-F238E27FC236}">
                <a16:creationId xmlns:a16="http://schemas.microsoft.com/office/drawing/2014/main" id="{E49305E1-DCDF-415F-9A9D-2D4AE13DC86C}"/>
              </a:ext>
            </a:extLst>
          </p:cNvPr>
          <p:cNvSpPr txBox="1"/>
          <p:nvPr/>
        </p:nvSpPr>
        <p:spPr>
          <a:xfrm>
            <a:off x="2781300" y="1228839"/>
            <a:ext cx="3352800" cy="400110"/>
          </a:xfrm>
          <a:prstGeom prst="rect">
            <a:avLst/>
          </a:prstGeom>
          <a:noFill/>
        </p:spPr>
        <p:txBody>
          <a:bodyPr wrap="square" rtlCol="0">
            <a:spAutoFit/>
          </a:bodyPr>
          <a:lstStyle/>
          <a:p>
            <a:r>
              <a:rPr lang="en-US" sz="2000" b="1" dirty="0"/>
              <a:t>Ryan White Eligibility</a:t>
            </a:r>
          </a:p>
        </p:txBody>
      </p:sp>
    </p:spTree>
    <p:extLst>
      <p:ext uri="{BB962C8B-B14F-4D97-AF65-F5344CB8AC3E}">
        <p14:creationId xmlns:p14="http://schemas.microsoft.com/office/powerpoint/2010/main" val="41810264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37E9D4B-7BFA-4D10-B666-547BAC4994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219200" y="2743200"/>
            <a:ext cx="6295380" cy="1815882"/>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Clients who declare </a:t>
            </a:r>
            <a:r>
              <a:rPr lang="en-US" sz="1600" b="1" dirty="0">
                <a:latin typeface="Times New Roman" panose="02020603050405020304" pitchFamily="18" charset="0"/>
                <a:cs typeface="Times New Roman" panose="02020603050405020304" pitchFamily="18" charset="0"/>
              </a:rPr>
              <a:t>“no income”</a:t>
            </a:r>
            <a:r>
              <a:rPr lang="en-US" sz="1600" dirty="0">
                <a:latin typeface="Times New Roman" panose="02020603050405020304" pitchFamily="18" charset="0"/>
                <a:cs typeface="Times New Roman" panose="02020603050405020304" pitchFamily="18" charset="0"/>
              </a:rPr>
              <a:t> are required to self-report the amount and source of their household support.  Zero income is not allowable unless they have no income).  Clients that declare no income must verify other means of support this includes: </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letter of support from the person(s) providing in-kind support to the client. </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A completed Dependent Support From (CDG 15-48) </a:t>
            </a:r>
          </a:p>
        </p:txBody>
      </p:sp>
      <p:pic>
        <p:nvPicPr>
          <p:cNvPr id="4" name="Picture 3" descr="Table&#10;&#10;Description automatically generated">
            <a:extLst>
              <a:ext uri="{FF2B5EF4-FFF2-40B4-BE49-F238E27FC236}">
                <a16:creationId xmlns:a16="http://schemas.microsoft.com/office/drawing/2014/main" id="{AD175DD0-A5C5-4A90-A0DD-085FD03D27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088" y="1116421"/>
            <a:ext cx="6973273" cy="1133633"/>
          </a:xfrm>
          <a:prstGeom prst="rect">
            <a:avLst/>
          </a:prstGeom>
        </p:spPr>
      </p:pic>
    </p:spTree>
    <p:extLst>
      <p:ext uri="{BB962C8B-B14F-4D97-AF65-F5344CB8AC3E}">
        <p14:creationId xmlns:p14="http://schemas.microsoft.com/office/powerpoint/2010/main" val="640416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BFE1AD3-B2BC-4567-8B4A-DCB8F9080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5801"/>
            <a:ext cx="9141714" cy="521767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FDE75AAD-F4A4-4ED2-9A2F-B2412F936C4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2759"/>
          <a:stretch/>
        </p:blipFill>
        <p:spPr>
          <a:xfrm flipV="1">
            <a:off x="1" y="0"/>
            <a:ext cx="9143999" cy="2235323"/>
          </a:xfrm>
          <a:custGeom>
            <a:avLst/>
            <a:gdLst>
              <a:gd name="connsiteX0" fmla="*/ 0 w 12191999"/>
              <a:gd name="connsiteY0" fmla="*/ 2235323 h 2235323"/>
              <a:gd name="connsiteX1" fmla="*/ 12191999 w 12191999"/>
              <a:gd name="connsiteY1" fmla="*/ 2235323 h 2235323"/>
              <a:gd name="connsiteX2" fmla="*/ 12191999 w 12191999"/>
              <a:gd name="connsiteY2" fmla="*/ 0 h 2235323"/>
              <a:gd name="connsiteX3" fmla="*/ 0 w 12191999"/>
              <a:gd name="connsiteY3" fmla="*/ 0 h 2235323"/>
            </a:gdLst>
            <a:ahLst/>
            <a:cxnLst>
              <a:cxn ang="0">
                <a:pos x="connsiteX0" y="connsiteY0"/>
              </a:cxn>
              <a:cxn ang="0">
                <a:pos x="connsiteX1" y="connsiteY1"/>
              </a:cxn>
              <a:cxn ang="0">
                <a:pos x="connsiteX2" y="connsiteY2"/>
              </a:cxn>
              <a:cxn ang="0">
                <a:pos x="connsiteX3" y="connsiteY3"/>
              </a:cxn>
            </a:cxnLst>
            <a:rect l="l" t="t" r="r" b="b"/>
            <a:pathLst>
              <a:path w="12191999" h="2235323">
                <a:moveTo>
                  <a:pt x="0" y="2235323"/>
                </a:moveTo>
                <a:lnTo>
                  <a:pt x="12191999" y="2235323"/>
                </a:lnTo>
                <a:lnTo>
                  <a:pt x="12191999" y="0"/>
                </a:lnTo>
                <a:lnTo>
                  <a:pt x="0" y="0"/>
                </a:lnTo>
                <a:close/>
              </a:path>
            </a:pathLst>
          </a:custGeom>
        </p:spPr>
      </p:pic>
      <p:sp>
        <p:nvSpPr>
          <p:cNvPr id="2" name="TextBox 1"/>
          <p:cNvSpPr txBox="1"/>
          <p:nvPr/>
        </p:nvSpPr>
        <p:spPr>
          <a:xfrm>
            <a:off x="629540" y="2667000"/>
            <a:ext cx="8013114" cy="99599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5700" kern="1200" dirty="0">
                <a:solidFill>
                  <a:srgbClr val="FFFFFF"/>
                </a:solidFill>
                <a:latin typeface="+mj-lt"/>
                <a:ea typeface="+mj-ea"/>
                <a:cs typeface="+mj-cs"/>
              </a:rPr>
              <a:t>HEALTH INSURANCE</a:t>
            </a:r>
          </a:p>
        </p:txBody>
      </p:sp>
      <p:pic>
        <p:nvPicPr>
          <p:cNvPr id="13" name="Picture 12">
            <a:extLst>
              <a:ext uri="{FF2B5EF4-FFF2-40B4-BE49-F238E27FC236}">
                <a16:creationId xmlns:a16="http://schemas.microsoft.com/office/drawing/2014/main" id="{DA20CE0B-92EC-45FD-8F68-38003D6D8C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4586080"/>
            <a:ext cx="9143999"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Tree>
    <p:extLst>
      <p:ext uri="{BB962C8B-B14F-4D97-AF65-F5344CB8AC3E}">
        <p14:creationId xmlns:p14="http://schemas.microsoft.com/office/powerpoint/2010/main" val="42476280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2957" y="1371600"/>
            <a:ext cx="8458200" cy="4524315"/>
          </a:xfrm>
          <a:prstGeom prst="rect">
            <a:avLst/>
          </a:prstGeom>
          <a:noFill/>
        </p:spPr>
        <p:txBody>
          <a:bodyPr wrap="square" rtlCol="0">
            <a:spAutoFit/>
          </a:bodyPr>
          <a:lstStyle/>
          <a:p>
            <a:r>
              <a:rPr lang="en-US" dirty="0"/>
              <a:t> </a:t>
            </a:r>
          </a:p>
          <a:p>
            <a:r>
              <a:rPr lang="en-US" dirty="0"/>
              <a:t>Health Insurance assistance services is the provision of financial assistance for eligible individuals living with HIV to maintain continuity of health insurance, or to receive medical and prescription benefits under a health insurance plan.  This includes: </a:t>
            </a:r>
          </a:p>
          <a:p>
            <a:endParaRPr lang="en-US" dirty="0"/>
          </a:p>
          <a:p>
            <a:pPr marL="285750" lvl="0" indent="-285750">
              <a:buFont typeface="Arial" panose="020B0604020202020204" pitchFamily="34" charset="0"/>
              <a:buChar char="•"/>
            </a:pPr>
            <a:r>
              <a:rPr lang="en-US" dirty="0"/>
              <a:t>Purchasing health insurance that provides comprehensive primary care and pharmacy benefits for low-income clients that provide a full range of HIV medications, </a:t>
            </a:r>
          </a:p>
          <a:p>
            <a:pPr lvl="0"/>
            <a:endParaRPr lang="en-US" dirty="0"/>
          </a:p>
          <a:p>
            <a:pPr marL="285750" lvl="0" indent="-285750">
              <a:buFont typeface="Arial" panose="020B0604020202020204" pitchFamily="34" charset="0"/>
              <a:buChar char="•"/>
            </a:pPr>
            <a:r>
              <a:rPr lang="en-US" dirty="0"/>
              <a:t>Paying prescription drug co-pays and deductible on behalf of the client, </a:t>
            </a:r>
          </a:p>
          <a:p>
            <a:pPr lvl="0"/>
            <a:endParaRPr lang="en-US" dirty="0"/>
          </a:p>
          <a:p>
            <a:pPr marL="285750" lvl="0" indent="-285750">
              <a:buFont typeface="Arial" panose="020B0604020202020204" pitchFamily="34" charset="0"/>
              <a:buChar char="•"/>
            </a:pPr>
            <a:r>
              <a:rPr lang="en-US" dirty="0"/>
              <a:t>Providing funds to contribute to a client’s Medicare Part D True Out-of-Pocket Costs. </a:t>
            </a:r>
          </a:p>
          <a:p>
            <a:pPr lvl="0"/>
            <a:endParaRPr lang="en-US" dirty="0"/>
          </a:p>
          <a:p>
            <a:pPr lvl="0"/>
            <a:endParaRPr lang="en-US" dirty="0"/>
          </a:p>
        </p:txBody>
      </p:sp>
      <p:sp>
        <p:nvSpPr>
          <p:cNvPr id="3" name="TextBox 2"/>
          <p:cNvSpPr txBox="1"/>
          <p:nvPr/>
        </p:nvSpPr>
        <p:spPr>
          <a:xfrm>
            <a:off x="2324100" y="773668"/>
            <a:ext cx="4724400" cy="369332"/>
          </a:xfrm>
          <a:prstGeom prst="rect">
            <a:avLst/>
          </a:prstGeom>
          <a:noFill/>
        </p:spPr>
        <p:txBody>
          <a:bodyPr wrap="square" rtlCol="0">
            <a:spAutoFit/>
          </a:bodyPr>
          <a:lstStyle/>
          <a:p>
            <a:pPr algn="ctr"/>
            <a:r>
              <a:rPr lang="en-US" b="1" dirty="0">
                <a:latin typeface="Times New Roman" panose="02020603050405020304" pitchFamily="18" charset="0"/>
                <a:cs typeface="Times New Roman" panose="02020603050405020304" pitchFamily="18" charset="0"/>
              </a:rPr>
              <a:t>PURPOSE</a:t>
            </a:r>
          </a:p>
        </p:txBody>
      </p:sp>
    </p:spTree>
    <p:extLst>
      <p:ext uri="{BB962C8B-B14F-4D97-AF65-F5344CB8AC3E}">
        <p14:creationId xmlns:p14="http://schemas.microsoft.com/office/powerpoint/2010/main" val="32221919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BE265E6-D012-42B3-A7DE-C8FEED40DB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93687" y="3131936"/>
            <a:ext cx="930480" cy="1240638"/>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EB9A5AE-0A9C-4EB1-9569-A44D89EFC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02729" y="4546924"/>
            <a:ext cx="1777491" cy="2311077"/>
          </a:xfrm>
          <a:custGeom>
            <a:avLst/>
            <a:gdLst>
              <a:gd name="connsiteX0" fmla="*/ 0 w 2369988"/>
              <a:gd name="connsiteY0" fmla="*/ 0 h 2311077"/>
              <a:gd name="connsiteX1" fmla="*/ 1128071 w 2369988"/>
              <a:gd name="connsiteY1" fmla="*/ 0 h 2311077"/>
              <a:gd name="connsiteX2" fmla="*/ 1157716 w 2369988"/>
              <a:gd name="connsiteY2" fmla="*/ 128440 h 2311077"/>
              <a:gd name="connsiteX3" fmla="*/ 2316462 w 2369988"/>
              <a:gd name="connsiteY3" fmla="*/ 2257392 h 2311077"/>
              <a:gd name="connsiteX4" fmla="*/ 2369988 w 2369988"/>
              <a:gd name="connsiteY4" fmla="*/ 2311077 h 2311077"/>
              <a:gd name="connsiteX5" fmla="*/ 957894 w 2369988"/>
              <a:gd name="connsiteY5" fmla="*/ 2311077 h 2311077"/>
              <a:gd name="connsiteX6" fmla="*/ 777804 w 2369988"/>
              <a:gd name="connsiteY6" fmla="*/ 2040997 h 2311077"/>
              <a:gd name="connsiteX7" fmla="*/ 19614 w 2369988"/>
              <a:gd name="connsiteY7" fmla="*/ 109827 h 2311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69988" h="2311077">
                <a:moveTo>
                  <a:pt x="0" y="0"/>
                </a:moveTo>
                <a:lnTo>
                  <a:pt x="1128071" y="0"/>
                </a:lnTo>
                <a:lnTo>
                  <a:pt x="1157716" y="128440"/>
                </a:lnTo>
                <a:cubicBezTo>
                  <a:pt x="1365270" y="935139"/>
                  <a:pt x="1769588" y="1662859"/>
                  <a:pt x="2316462" y="2257392"/>
                </a:cubicBezTo>
                <a:lnTo>
                  <a:pt x="2369988" y="2311077"/>
                </a:lnTo>
                <a:lnTo>
                  <a:pt x="957894" y="2311077"/>
                </a:lnTo>
                <a:lnTo>
                  <a:pt x="777804" y="2040997"/>
                </a:lnTo>
                <a:cubicBezTo>
                  <a:pt x="421651" y="1454849"/>
                  <a:pt x="161627" y="803832"/>
                  <a:pt x="19614" y="109827"/>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p:cNvSpPr txBox="1"/>
          <p:nvPr/>
        </p:nvSpPr>
        <p:spPr>
          <a:xfrm>
            <a:off x="3480220" y="3671137"/>
            <a:ext cx="5359610" cy="2031325"/>
          </a:xfrm>
          <a:prstGeom prst="rect">
            <a:avLst/>
          </a:prstGeom>
          <a:noFill/>
        </p:spPr>
        <p:txBody>
          <a:bodyPr wrap="square" rtlCol="0">
            <a:spAutoFit/>
          </a:bodyPr>
          <a:lstStyle/>
          <a:p>
            <a:r>
              <a:rPr lang="en-US" dirty="0"/>
              <a:t>All applicants should be assessed for health insurance coverage during eligibility determination </a:t>
            </a:r>
            <a:r>
              <a:rPr lang="en-US" b="1" dirty="0"/>
              <a:t>and</a:t>
            </a:r>
            <a:r>
              <a:rPr lang="en-US" dirty="0"/>
              <a:t> at each re-certification. </a:t>
            </a:r>
          </a:p>
          <a:p>
            <a:endParaRPr lang="en-US" dirty="0"/>
          </a:p>
          <a:p>
            <a:r>
              <a:rPr lang="en-US" dirty="0"/>
              <a:t>If eligible the Ryan White program has the expectation that a client will enroll in health insurance that is available to them. </a:t>
            </a:r>
          </a:p>
        </p:txBody>
      </p:sp>
      <p:sp>
        <p:nvSpPr>
          <p:cNvPr id="5" name="TextBox 4">
            <a:extLst>
              <a:ext uri="{FF2B5EF4-FFF2-40B4-BE49-F238E27FC236}">
                <a16:creationId xmlns:a16="http://schemas.microsoft.com/office/drawing/2014/main" id="{4E3FFD38-8E8F-4EF1-BB3C-E6E2F9B0228C}"/>
              </a:ext>
            </a:extLst>
          </p:cNvPr>
          <p:cNvSpPr txBox="1"/>
          <p:nvPr/>
        </p:nvSpPr>
        <p:spPr>
          <a:xfrm>
            <a:off x="2209800" y="304800"/>
            <a:ext cx="4800600" cy="369332"/>
          </a:xfrm>
          <a:prstGeom prst="rect">
            <a:avLst/>
          </a:prstGeom>
          <a:noFill/>
        </p:spPr>
        <p:txBody>
          <a:bodyPr wrap="square" rtlCol="0">
            <a:spAutoFit/>
          </a:bodyPr>
          <a:lstStyle/>
          <a:p>
            <a:pPr algn="ctr"/>
            <a:r>
              <a:rPr lang="en-US" b="1" dirty="0"/>
              <a:t>HEALTH INSURANCE </a:t>
            </a:r>
          </a:p>
        </p:txBody>
      </p:sp>
      <p:pic>
        <p:nvPicPr>
          <p:cNvPr id="4" name="Picture 3" descr="A close-up of a form&#10;&#10;Description automatically generated">
            <a:extLst>
              <a:ext uri="{FF2B5EF4-FFF2-40B4-BE49-F238E27FC236}">
                <a16:creationId xmlns:a16="http://schemas.microsoft.com/office/drawing/2014/main" id="{0A6F897B-C7F7-64D0-4030-2E1A9EDB50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890396"/>
            <a:ext cx="7824723" cy="1420680"/>
          </a:xfrm>
          <a:prstGeom prst="rect">
            <a:avLst/>
          </a:prstGeom>
        </p:spPr>
      </p:pic>
    </p:spTree>
    <p:extLst>
      <p:ext uri="{BB962C8B-B14F-4D97-AF65-F5344CB8AC3E}">
        <p14:creationId xmlns:p14="http://schemas.microsoft.com/office/powerpoint/2010/main" val="35844024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1F22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 name="TextBox 2"/>
          <p:cNvSpPr txBox="1"/>
          <p:nvPr/>
        </p:nvSpPr>
        <p:spPr>
          <a:xfrm>
            <a:off x="3043691" y="381000"/>
            <a:ext cx="2971800" cy="369332"/>
          </a:xfrm>
          <a:prstGeom prst="rect">
            <a:avLst/>
          </a:prstGeom>
          <a:noFill/>
        </p:spPr>
        <p:txBody>
          <a:bodyPr wrap="square" rtlCol="0">
            <a:spAutoFit/>
          </a:bodyPr>
          <a:lstStyle/>
          <a:p>
            <a:pPr algn="ctr"/>
            <a:r>
              <a:rPr lang="en-US" b="1" dirty="0"/>
              <a:t>MEDICAID</a:t>
            </a:r>
          </a:p>
        </p:txBody>
      </p:sp>
      <p:sp>
        <p:nvSpPr>
          <p:cNvPr id="4" name="TextBox 3"/>
          <p:cNvSpPr txBox="1"/>
          <p:nvPr/>
        </p:nvSpPr>
        <p:spPr>
          <a:xfrm>
            <a:off x="1511893" y="990600"/>
            <a:ext cx="6249723" cy="1200329"/>
          </a:xfrm>
          <a:prstGeom prst="rect">
            <a:avLst/>
          </a:prstGeom>
          <a:noFill/>
        </p:spPr>
        <p:txBody>
          <a:bodyPr wrap="square" rtlCol="0">
            <a:spAutoFit/>
          </a:bodyPr>
          <a:lstStyle/>
          <a:p>
            <a:r>
              <a:rPr lang="en-US" dirty="0"/>
              <a:t>Medicaid is a state and federally-funded entitlement program. The Nevada Department of Children and Families (DCF) and/or the Social Security Administration (SSA) determine Medicaid recipient eligibility. </a:t>
            </a:r>
          </a:p>
        </p:txBody>
      </p:sp>
      <p:sp>
        <p:nvSpPr>
          <p:cNvPr id="5" name="TextBox 4"/>
          <p:cNvSpPr txBox="1"/>
          <p:nvPr/>
        </p:nvSpPr>
        <p:spPr>
          <a:xfrm>
            <a:off x="1748289" y="4724400"/>
            <a:ext cx="5562599" cy="830997"/>
          </a:xfrm>
          <a:prstGeom prst="rect">
            <a:avLst/>
          </a:prstGeom>
          <a:noFill/>
        </p:spPr>
        <p:txBody>
          <a:bodyPr wrap="square" rtlCol="0">
            <a:spAutoFit/>
          </a:bodyPr>
          <a:lstStyle/>
          <a:p>
            <a:pPr lvl="0"/>
            <a:r>
              <a:rPr lang="en-US" sz="1600" dirty="0">
                <a:latin typeface="Times New Roman" panose="02020603050405020304" pitchFamily="18" charset="0"/>
                <a:cs typeface="Times New Roman" panose="02020603050405020304" pitchFamily="18" charset="0"/>
              </a:rPr>
              <a:t>Clients who are Medicaid eligible will not be eligible for Ryan White services where the same service is covered by Medicaid.</a:t>
            </a:r>
          </a:p>
          <a:p>
            <a:pPr lvl="0"/>
            <a:endParaRPr lang="en-US" sz="1600" dirty="0">
              <a:latin typeface="Times New Roman" panose="02020603050405020304" pitchFamily="18" charset="0"/>
              <a:cs typeface="Times New Roman" panose="02020603050405020304" pitchFamily="18" charset="0"/>
            </a:endParaRPr>
          </a:p>
        </p:txBody>
      </p:sp>
      <p:pic>
        <p:nvPicPr>
          <p:cNvPr id="7" name="Picture 6" descr="Graphical user interface, text, application, email&#10;&#10;Description automatically generated">
            <a:extLst>
              <a:ext uri="{FF2B5EF4-FFF2-40B4-BE49-F238E27FC236}">
                <a16:creationId xmlns:a16="http://schemas.microsoft.com/office/drawing/2014/main" id="{37A43E40-5520-4897-A19B-AEE04DC2C8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600" y="2566867"/>
            <a:ext cx="6982799" cy="1724266"/>
          </a:xfrm>
          <a:prstGeom prst="rect">
            <a:avLst/>
          </a:prstGeom>
        </p:spPr>
      </p:pic>
    </p:spTree>
    <p:extLst>
      <p:ext uri="{BB962C8B-B14F-4D97-AF65-F5344CB8AC3E}">
        <p14:creationId xmlns:p14="http://schemas.microsoft.com/office/powerpoint/2010/main" val="9274431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0"/>
          </a:xfrm>
          <a:prstGeom prst="rect">
            <a:avLst/>
          </a:prstGeom>
          <a:solidFill>
            <a:srgbClr val="743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12500" r="12500"/>
          <a:stretch/>
        </p:blipFill>
        <p:spPr>
          <a:xfrm>
            <a:off x="0" y="0"/>
            <a:ext cx="9144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5410" y="-3970"/>
            <a:ext cx="7748362" cy="6874811"/>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dirty="0"/>
          </a:p>
        </p:txBody>
      </p:sp>
      <p:sp>
        <p:nvSpPr>
          <p:cNvPr id="3" name="TextBox 2"/>
          <p:cNvSpPr txBox="1"/>
          <p:nvPr/>
        </p:nvSpPr>
        <p:spPr>
          <a:xfrm>
            <a:off x="2895600" y="381000"/>
            <a:ext cx="3200400" cy="381000"/>
          </a:xfrm>
          <a:prstGeom prst="rect">
            <a:avLst/>
          </a:prstGeom>
          <a:noFill/>
        </p:spPr>
        <p:txBody>
          <a:bodyPr wrap="square" rtlCol="0">
            <a:spAutoFit/>
          </a:bodyPr>
          <a:lstStyle/>
          <a:p>
            <a:pPr algn="ctr"/>
            <a:r>
              <a:rPr lang="en-US" b="1" dirty="0"/>
              <a:t>MEDICARE</a:t>
            </a:r>
          </a:p>
        </p:txBody>
      </p:sp>
      <p:sp>
        <p:nvSpPr>
          <p:cNvPr id="4" name="TextBox 3"/>
          <p:cNvSpPr txBox="1"/>
          <p:nvPr/>
        </p:nvSpPr>
        <p:spPr>
          <a:xfrm>
            <a:off x="1600200" y="1091013"/>
            <a:ext cx="5867399" cy="923330"/>
          </a:xfrm>
          <a:prstGeom prst="rect">
            <a:avLst/>
          </a:prstGeom>
          <a:noFill/>
        </p:spPr>
        <p:txBody>
          <a:bodyPr wrap="square" rtlCol="0">
            <a:spAutoFit/>
          </a:bodyPr>
          <a:lstStyle/>
          <a:p>
            <a:r>
              <a:rPr lang="en-US" dirty="0"/>
              <a:t>Medicare is a federally-funded entitlement program administered by the Centers for Medicare and Medicaid Services. </a:t>
            </a:r>
          </a:p>
        </p:txBody>
      </p:sp>
      <p:sp>
        <p:nvSpPr>
          <p:cNvPr id="5" name="TextBox 4"/>
          <p:cNvSpPr txBox="1"/>
          <p:nvPr/>
        </p:nvSpPr>
        <p:spPr>
          <a:xfrm>
            <a:off x="2192904" y="4495800"/>
            <a:ext cx="4758191" cy="830997"/>
          </a:xfrm>
          <a:prstGeom prst="rect">
            <a:avLst/>
          </a:prstGeom>
          <a:noFill/>
        </p:spPr>
        <p:txBody>
          <a:bodyPr wrap="square" rtlCol="0">
            <a:spAutoFit/>
          </a:bodyPr>
          <a:lstStyle/>
          <a:p>
            <a:pPr lvl="0"/>
            <a:r>
              <a:rPr lang="en-US" sz="1600" dirty="0">
                <a:latin typeface="Times New Roman" panose="02020603050405020304" pitchFamily="18" charset="0"/>
                <a:cs typeface="Times New Roman" panose="02020603050405020304" pitchFamily="18" charset="0"/>
              </a:rPr>
              <a:t>Individuals who are eligible for Medicare must enroll in all coverage that is available before accessing Ryan White Part B services.</a:t>
            </a:r>
          </a:p>
        </p:txBody>
      </p:sp>
      <p:pic>
        <p:nvPicPr>
          <p:cNvPr id="6" name="Picture 5" descr="A close-up of a prescription&#10;&#10;Description automatically generated">
            <a:extLst>
              <a:ext uri="{FF2B5EF4-FFF2-40B4-BE49-F238E27FC236}">
                <a16:creationId xmlns:a16="http://schemas.microsoft.com/office/drawing/2014/main" id="{3EF7390C-1CAD-3132-D603-AFA46CE90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941" y="2123743"/>
            <a:ext cx="6916115" cy="1838657"/>
          </a:xfrm>
          <a:prstGeom prst="rect">
            <a:avLst/>
          </a:prstGeom>
        </p:spPr>
      </p:pic>
    </p:spTree>
    <p:extLst>
      <p:ext uri="{BB962C8B-B14F-4D97-AF65-F5344CB8AC3E}">
        <p14:creationId xmlns:p14="http://schemas.microsoft.com/office/powerpoint/2010/main" val="8841914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240723C-5A96-4BC8-9A2F-6B9CE3856BED}"/>
              </a:ext>
            </a:extLst>
          </p:cNvPr>
          <p:cNvSpPr txBox="1"/>
          <p:nvPr/>
        </p:nvSpPr>
        <p:spPr>
          <a:xfrm>
            <a:off x="1143000" y="5181600"/>
            <a:ext cx="7239000" cy="738664"/>
          </a:xfrm>
          <a:prstGeom prst="rect">
            <a:avLst/>
          </a:prstGeom>
          <a:noFill/>
        </p:spPr>
        <p:txBody>
          <a:bodyPr wrap="square" rtlCol="0">
            <a:spAutoFit/>
          </a:bodyPr>
          <a:lstStyle/>
          <a:p>
            <a:r>
              <a:rPr lang="en-US" sz="1400" b="1" i="0" dirty="0">
                <a:effectLst/>
                <a:latin typeface="+mj-lt"/>
              </a:rPr>
              <a:t>Nevada Health Link connects individuals to a variety of insurance plans from different health insurance companies, as well as offers tools and resources to help individuals choose a health insurance plan. </a:t>
            </a:r>
            <a:endParaRPr lang="en-US" sz="1400" dirty="0"/>
          </a:p>
        </p:txBody>
      </p:sp>
      <p:sp>
        <p:nvSpPr>
          <p:cNvPr id="7" name="TextBox 6">
            <a:extLst>
              <a:ext uri="{FF2B5EF4-FFF2-40B4-BE49-F238E27FC236}">
                <a16:creationId xmlns:a16="http://schemas.microsoft.com/office/drawing/2014/main" id="{787A4C93-464B-4318-B7CF-CC30CABB5FCC}"/>
              </a:ext>
            </a:extLst>
          </p:cNvPr>
          <p:cNvSpPr txBox="1"/>
          <p:nvPr/>
        </p:nvSpPr>
        <p:spPr>
          <a:xfrm>
            <a:off x="1295400" y="1066800"/>
            <a:ext cx="6400800" cy="830997"/>
          </a:xfrm>
          <a:prstGeom prst="rect">
            <a:avLst/>
          </a:prstGeom>
          <a:noFill/>
        </p:spPr>
        <p:txBody>
          <a:bodyPr wrap="square" rtlCol="0">
            <a:spAutoFit/>
          </a:bodyPr>
          <a:lstStyle/>
          <a:p>
            <a:pPr algn="ctr"/>
            <a:r>
              <a:rPr lang="en-US" sz="2400" b="1" dirty="0"/>
              <a:t>Private – Individual </a:t>
            </a:r>
          </a:p>
          <a:p>
            <a:pPr algn="ctr"/>
            <a:r>
              <a:rPr lang="en-US" sz="2400" b="1" dirty="0"/>
              <a:t>(Direct Purchase/Marketplace) </a:t>
            </a:r>
          </a:p>
        </p:txBody>
      </p:sp>
      <p:pic>
        <p:nvPicPr>
          <p:cNvPr id="5" name="Picture 4" descr="A close-up of a form&#10;&#10;Description automatically generated">
            <a:extLst>
              <a:ext uri="{FF2B5EF4-FFF2-40B4-BE49-F238E27FC236}">
                <a16:creationId xmlns:a16="http://schemas.microsoft.com/office/drawing/2014/main" id="{43138647-0ACD-16BD-3B46-86FA0DDFD3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90" y="2438400"/>
            <a:ext cx="8842020" cy="1981199"/>
          </a:xfrm>
          <a:prstGeom prst="rect">
            <a:avLst/>
          </a:prstGeom>
        </p:spPr>
      </p:pic>
    </p:spTree>
    <p:extLst>
      <p:ext uri="{BB962C8B-B14F-4D97-AF65-F5344CB8AC3E}">
        <p14:creationId xmlns:p14="http://schemas.microsoft.com/office/powerpoint/2010/main" val="36680836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6">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8">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1299" y="321733"/>
            <a:ext cx="8660121"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Right Triangle 10">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1371600" y="637702"/>
            <a:ext cx="5943600" cy="461665"/>
          </a:xfrm>
          <a:prstGeom prst="rect">
            <a:avLst/>
          </a:prstGeom>
          <a:noFill/>
        </p:spPr>
        <p:txBody>
          <a:bodyPr wrap="square" rtlCol="0">
            <a:spAutoFit/>
          </a:bodyPr>
          <a:lstStyle/>
          <a:p>
            <a:pPr algn="ctr"/>
            <a:r>
              <a:rPr lang="en-US" sz="2400" b="1" dirty="0"/>
              <a:t>PRIVATE/EMPLOYER INSURANCE </a:t>
            </a:r>
          </a:p>
        </p:txBody>
      </p:sp>
      <p:sp>
        <p:nvSpPr>
          <p:cNvPr id="4" name="TextBox 3"/>
          <p:cNvSpPr txBox="1"/>
          <p:nvPr/>
        </p:nvSpPr>
        <p:spPr>
          <a:xfrm>
            <a:off x="685800" y="1219200"/>
            <a:ext cx="7848599"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Clients who are employed are expected to pursue insurance enrollment available to them.  Similarly, if employer-based insurance is available through a spouse or a parent, clients should pursue enrollment.  </a:t>
            </a:r>
          </a:p>
        </p:txBody>
      </p:sp>
      <p:sp>
        <p:nvSpPr>
          <p:cNvPr id="5" name="TextBox 4"/>
          <p:cNvSpPr txBox="1"/>
          <p:nvPr/>
        </p:nvSpPr>
        <p:spPr>
          <a:xfrm>
            <a:off x="958147" y="4915352"/>
            <a:ext cx="5518140" cy="954107"/>
          </a:xfrm>
          <a:prstGeom prst="rect">
            <a:avLst/>
          </a:prstGeom>
          <a:noFill/>
        </p:spPr>
        <p:txBody>
          <a:bodyPr wrap="square" rtlCol="0">
            <a:spAutoFit/>
          </a:bodyPr>
          <a:lstStyle/>
          <a:p>
            <a:pPr lvl="0"/>
            <a:r>
              <a:rPr lang="en-US" sz="1400" b="1" dirty="0">
                <a:latin typeface="Times New Roman" panose="02020603050405020304" pitchFamily="18" charset="0"/>
                <a:cs typeface="Times New Roman" panose="02020603050405020304" pitchFamily="18" charset="0"/>
              </a:rPr>
              <a:t>Coverage as a Dependent</a:t>
            </a:r>
            <a:r>
              <a:rPr lang="en-US" sz="1400" dirty="0">
                <a:latin typeface="Times New Roman" panose="02020603050405020304" pitchFamily="18" charset="0"/>
                <a:cs typeface="Times New Roman" panose="02020603050405020304" pitchFamily="18" charset="0"/>
              </a:rPr>
              <a:t>: Clients covered by a parent or spouse’s insurance are eligible to receive assistance from the program for pharmacy deductible, co-payments, cost-sharing and the client’s portion of the premium only. </a:t>
            </a:r>
          </a:p>
        </p:txBody>
      </p:sp>
      <p:pic>
        <p:nvPicPr>
          <p:cNvPr id="6" name="Picture 5" descr="A close-up of a health insurance form&#10;&#10;Description automatically generated">
            <a:extLst>
              <a:ext uri="{FF2B5EF4-FFF2-40B4-BE49-F238E27FC236}">
                <a16:creationId xmlns:a16="http://schemas.microsoft.com/office/drawing/2014/main" id="{D00FA0A8-5B2F-211E-AF2D-59C8D3EB65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76" y="2170030"/>
            <a:ext cx="8075823" cy="2554369"/>
          </a:xfrm>
          <a:prstGeom prst="rect">
            <a:avLst/>
          </a:prstGeom>
        </p:spPr>
      </p:pic>
    </p:spTree>
    <p:extLst>
      <p:ext uri="{BB962C8B-B14F-4D97-AF65-F5344CB8AC3E}">
        <p14:creationId xmlns:p14="http://schemas.microsoft.com/office/powerpoint/2010/main" val="367629690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79EECFE-814E-4B68-96A7-86A795BD22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ight Triangle 8">
            <a:extLst>
              <a:ext uri="{FF2B5EF4-FFF2-40B4-BE49-F238E27FC236}">
                <a16:creationId xmlns:a16="http://schemas.microsoft.com/office/drawing/2014/main" id="{AF180F00-B4B2-4196-BB1C-ECD21B03F0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484179" y="1524000"/>
            <a:ext cx="2819400" cy="320040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kern="1200" dirty="0">
                <a:solidFill>
                  <a:schemeClr val="tx1"/>
                </a:solidFill>
                <a:latin typeface="+mj-lt"/>
                <a:ea typeface="+mj-ea"/>
                <a:cs typeface="+mj-cs"/>
              </a:rPr>
              <a:t>If a client has no insurance and employed</a:t>
            </a:r>
          </a:p>
        </p:txBody>
      </p:sp>
      <p:cxnSp>
        <p:nvCxnSpPr>
          <p:cNvPr id="13" name="Straight Connector 12">
            <a:extLst>
              <a:ext uri="{FF2B5EF4-FFF2-40B4-BE49-F238E27FC236}">
                <a16:creationId xmlns:a16="http://schemas.microsoft.com/office/drawing/2014/main" id="{BDF0D3DE-EC74-4C9F-AFA1-DC5CE5236B1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2260"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303579" y="1066800"/>
            <a:ext cx="5154621" cy="923330"/>
          </a:xfrm>
          <a:prstGeom prst="rect">
            <a:avLst/>
          </a:prstGeom>
          <a:noFill/>
        </p:spPr>
        <p:txBody>
          <a:bodyPr wrap="square" rtlCol="0">
            <a:spAutoFit/>
          </a:bodyPr>
          <a:lstStyle/>
          <a:p>
            <a:pPr lvl="0"/>
            <a:r>
              <a:rPr lang="en-US" b="1" dirty="0">
                <a:latin typeface="Times New Roman" panose="02020603050405020304" pitchFamily="18" charset="0"/>
                <a:cs typeface="Times New Roman" panose="02020603050405020304" pitchFamily="18" charset="0"/>
              </a:rPr>
              <a:t>Proper documentation is required. It is not acceptable to take a client’s word they have no access to insurance when employed.</a:t>
            </a:r>
          </a:p>
        </p:txBody>
      </p:sp>
      <p:sp>
        <p:nvSpPr>
          <p:cNvPr id="4" name="TextBox 3"/>
          <p:cNvSpPr txBox="1"/>
          <p:nvPr/>
        </p:nvSpPr>
        <p:spPr>
          <a:xfrm>
            <a:off x="3355566" y="4335901"/>
            <a:ext cx="3856980" cy="1200329"/>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Document the steps taken to ensure insurance is not available.</a:t>
            </a:r>
          </a:p>
          <a:p>
            <a:pPr lvl="0"/>
            <a:endParaRPr lang="en-US"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Refer the client for NMAP services. </a:t>
            </a:r>
          </a:p>
        </p:txBody>
      </p:sp>
      <p:sp>
        <p:nvSpPr>
          <p:cNvPr id="5" name="TextBox 4"/>
          <p:cNvSpPr txBox="1"/>
          <p:nvPr/>
        </p:nvSpPr>
        <p:spPr>
          <a:xfrm>
            <a:off x="3339899" y="2087925"/>
            <a:ext cx="4161780" cy="2031325"/>
          </a:xfrm>
          <a:prstGeom prst="rect">
            <a:avLst/>
          </a:prstGeom>
          <a:noFill/>
        </p:spPr>
        <p:txBody>
          <a:bodyPr wrap="square" rtlCol="0">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If the client is employed but without insurance, the client will need to provide proof that they have no access to insurance from their employer. This can be done in various ways. (for example:  letter from employer, an employee handbook stating it, etc.) </a:t>
            </a:r>
          </a:p>
        </p:txBody>
      </p:sp>
    </p:spTree>
    <p:extLst>
      <p:ext uri="{BB962C8B-B14F-4D97-AF65-F5344CB8AC3E}">
        <p14:creationId xmlns:p14="http://schemas.microsoft.com/office/powerpoint/2010/main" val="14425522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5542" y="838200"/>
            <a:ext cx="8458200" cy="369332"/>
          </a:xfrm>
          <a:prstGeom prst="rect">
            <a:avLst/>
          </a:prstGeom>
          <a:noFill/>
        </p:spPr>
        <p:txBody>
          <a:bodyPr wrap="square" rtlCol="0">
            <a:spAutoFit/>
          </a:bodyPr>
          <a:lstStyle/>
          <a:p>
            <a:pPr algn="ctr"/>
            <a:r>
              <a:rPr lang="en-US" b="1" dirty="0"/>
              <a:t>DOCUMENTATION</a:t>
            </a:r>
          </a:p>
        </p:txBody>
      </p:sp>
      <p:graphicFrame>
        <p:nvGraphicFramePr>
          <p:cNvPr id="3" name="Table 2"/>
          <p:cNvGraphicFramePr>
            <a:graphicFrameLocks noGrp="1"/>
          </p:cNvGraphicFramePr>
          <p:nvPr>
            <p:extLst>
              <p:ext uri="{D42A27DB-BD31-4B8C-83A1-F6EECF244321}">
                <p14:modId xmlns:p14="http://schemas.microsoft.com/office/powerpoint/2010/main" val="1886336910"/>
              </p:ext>
            </p:extLst>
          </p:nvPr>
        </p:nvGraphicFramePr>
        <p:xfrm>
          <a:off x="1489977" y="1261382"/>
          <a:ext cx="6069330" cy="5138739"/>
        </p:xfrm>
        <a:graphic>
          <a:graphicData uri="http://schemas.openxmlformats.org/drawingml/2006/table">
            <a:tbl>
              <a:tblPr firstRow="1" firstCol="1" bandRow="1">
                <a:tableStyleId>{5C22544A-7EE6-4342-B048-85BDC9FD1C3A}</a:tableStyleId>
              </a:tblPr>
              <a:tblGrid>
                <a:gridCol w="1483995">
                  <a:extLst>
                    <a:ext uri="{9D8B030D-6E8A-4147-A177-3AD203B41FA5}">
                      <a16:colId xmlns:a16="http://schemas.microsoft.com/office/drawing/2014/main" val="20000"/>
                    </a:ext>
                  </a:extLst>
                </a:gridCol>
                <a:gridCol w="2527935">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tblGrid>
              <a:tr h="0">
                <a:tc>
                  <a:txBody>
                    <a:bodyPr/>
                    <a:lstStyle/>
                    <a:p>
                      <a:pPr marL="0" marR="0">
                        <a:lnSpc>
                          <a:spcPct val="107000"/>
                        </a:lnSpc>
                        <a:spcBef>
                          <a:spcPts val="0"/>
                        </a:spcBef>
                        <a:spcAft>
                          <a:spcPts val="0"/>
                        </a:spcAft>
                      </a:pPr>
                      <a:r>
                        <a:rPr lang="en-US" sz="1100" dirty="0">
                          <a:effectLst/>
                        </a:rPr>
                        <a:t>Insurance Type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Description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Acceptable Screening document to submit with applications</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0">
                <a:tc>
                  <a:txBody>
                    <a:bodyPr/>
                    <a:lstStyle/>
                    <a:p>
                      <a:pPr marL="0" marR="0">
                        <a:lnSpc>
                          <a:spcPct val="107000"/>
                        </a:lnSpc>
                        <a:spcBef>
                          <a:spcPts val="0"/>
                        </a:spcBef>
                        <a:spcAft>
                          <a:spcPts val="0"/>
                        </a:spcAft>
                      </a:pPr>
                      <a:r>
                        <a:rPr lang="en-US" sz="1100" dirty="0">
                          <a:effectLst/>
                        </a:rPr>
                        <a:t>Employer Insurance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Clients must enroll in affordable and adequate employer insurance plans </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Benefit Verification Form</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0">
                <a:tc>
                  <a:txBody>
                    <a:bodyPr/>
                    <a:lstStyle/>
                    <a:p>
                      <a:pPr marL="0" marR="0">
                        <a:lnSpc>
                          <a:spcPct val="107000"/>
                        </a:lnSpc>
                        <a:spcBef>
                          <a:spcPts val="0"/>
                        </a:spcBef>
                        <a:spcAft>
                          <a:spcPts val="0"/>
                        </a:spcAft>
                      </a:pPr>
                      <a:r>
                        <a:rPr lang="en-US" sz="1100" dirty="0">
                          <a:effectLst/>
                        </a:rPr>
                        <a:t>Spouse’s Employer</a:t>
                      </a:r>
                    </a:p>
                    <a:p>
                      <a:pPr marL="0" marR="0">
                        <a:lnSpc>
                          <a:spcPct val="107000"/>
                        </a:lnSpc>
                        <a:spcBef>
                          <a:spcPts val="0"/>
                        </a:spcBef>
                        <a:spcAft>
                          <a:spcPts val="0"/>
                        </a:spcAft>
                      </a:pPr>
                      <a:r>
                        <a:rPr lang="en-US" sz="1100" dirty="0">
                          <a:effectLst/>
                        </a:rPr>
                        <a:t>Insurance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Enrollment requirements extend to spouse’s employer insurance plans regardless of spousal enrollment into the program</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Benefit Verification Form</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0">
                <a:tc>
                  <a:txBody>
                    <a:bodyPr/>
                    <a:lstStyle/>
                    <a:p>
                      <a:pPr marL="0" marR="0">
                        <a:lnSpc>
                          <a:spcPct val="107000"/>
                        </a:lnSpc>
                        <a:spcBef>
                          <a:spcPts val="0"/>
                        </a:spcBef>
                        <a:spcAft>
                          <a:spcPts val="0"/>
                        </a:spcAft>
                      </a:pPr>
                      <a:r>
                        <a:rPr lang="en-US" sz="1100" dirty="0">
                          <a:effectLst/>
                        </a:rPr>
                        <a:t>Medicare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Clients enrolled in SSDI for at least 24 months or over 65 years old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Copy of Medicare card OR application and dated screenshots of Medicare lookup.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0">
                <a:tc>
                  <a:txBody>
                    <a:bodyPr/>
                    <a:lstStyle/>
                    <a:p>
                      <a:pPr marL="0" marR="0">
                        <a:lnSpc>
                          <a:spcPct val="107000"/>
                        </a:lnSpc>
                        <a:spcBef>
                          <a:spcPts val="0"/>
                        </a:spcBef>
                        <a:spcAft>
                          <a:spcPts val="0"/>
                        </a:spcAft>
                      </a:pPr>
                      <a:r>
                        <a:rPr lang="en-US" sz="1100" dirty="0">
                          <a:effectLst/>
                        </a:rPr>
                        <a:t>Medicare Part D</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Clients enrolled in Medicare part A and/or B</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Medicare Part D card, if available otherwise documented proof of enrollment</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0">
                <a:tc>
                  <a:txBody>
                    <a:bodyPr/>
                    <a:lstStyle/>
                    <a:p>
                      <a:pPr marL="0" marR="0">
                        <a:lnSpc>
                          <a:spcPct val="107000"/>
                        </a:lnSpc>
                        <a:spcBef>
                          <a:spcPts val="0"/>
                        </a:spcBef>
                        <a:spcAft>
                          <a:spcPts val="0"/>
                        </a:spcAft>
                      </a:pPr>
                      <a:r>
                        <a:rPr lang="en-US" sz="1100" dirty="0">
                          <a:effectLst/>
                        </a:rPr>
                        <a:t>Medicare LIS</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Clients enrolled in Medicare and under 175% of the federal poverty level</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Copy of Medicare card OR Application and dated screenshots </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0">
                <a:tc>
                  <a:txBody>
                    <a:bodyPr/>
                    <a:lstStyle/>
                    <a:p>
                      <a:pPr marL="0" marR="0">
                        <a:lnSpc>
                          <a:spcPct val="107000"/>
                        </a:lnSpc>
                        <a:spcBef>
                          <a:spcPts val="0"/>
                        </a:spcBef>
                        <a:spcAft>
                          <a:spcPts val="0"/>
                        </a:spcAft>
                      </a:pPr>
                      <a:r>
                        <a:rPr lang="en-US" sz="1100" dirty="0">
                          <a:effectLst/>
                        </a:rPr>
                        <a:t> Marketplace Insurance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Private insurance is purchased through the healthcare.gov marketplace website.</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Copy of Benefit Verification</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0">
                <a:tc>
                  <a:txBody>
                    <a:bodyPr/>
                    <a:lstStyle/>
                    <a:p>
                      <a:pPr marL="75565" marR="0">
                        <a:lnSpc>
                          <a:spcPct val="107000"/>
                        </a:lnSpc>
                        <a:spcBef>
                          <a:spcPts val="5"/>
                        </a:spcBef>
                        <a:spcAft>
                          <a:spcPts val="0"/>
                        </a:spcAft>
                      </a:pPr>
                      <a:r>
                        <a:rPr lang="en-US" sz="1100" dirty="0">
                          <a:effectLst/>
                        </a:rPr>
                        <a:t>Direct Purchase Insurance</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Private-individual insurance purchased directly through an insurance company</a:t>
                      </a:r>
                      <a:endParaRPr lang="en-US" sz="1100" dirty="0">
                        <a:effectLst/>
                        <a:latin typeface="Calibri"/>
                        <a:ea typeface="Calibri"/>
                        <a:cs typeface="Times New Roman"/>
                      </a:endParaRPr>
                    </a:p>
                  </a:txBody>
                  <a:tcPr marL="68580" marR="68580" marT="0" marB="0"/>
                </a:tc>
                <a:tc>
                  <a:txBody>
                    <a:bodyPr/>
                    <a:lstStyle/>
                    <a:p>
                      <a:pPr marL="0" marR="0">
                        <a:lnSpc>
                          <a:spcPct val="107000"/>
                        </a:lnSpc>
                        <a:spcBef>
                          <a:spcPts val="0"/>
                        </a:spcBef>
                        <a:spcAft>
                          <a:spcPts val="0"/>
                        </a:spcAft>
                      </a:pPr>
                      <a:r>
                        <a:rPr lang="en-US" sz="1100" dirty="0">
                          <a:effectLst/>
                        </a:rPr>
                        <a:t>Copy of Benefit Verification</a:t>
                      </a:r>
                    </a:p>
                    <a:p>
                      <a:pPr marL="0" marR="0">
                        <a:lnSpc>
                          <a:spcPct val="107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1886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1811923"/>
            <a:ext cx="7620000" cy="369332"/>
          </a:xfrm>
          <a:prstGeom prst="rect">
            <a:avLst/>
          </a:prstGeom>
          <a:noFill/>
        </p:spPr>
        <p:txBody>
          <a:bodyPr wrap="square" rtlCol="0">
            <a:spAutoFit/>
          </a:bodyPr>
          <a:lstStyle/>
          <a:p>
            <a:r>
              <a:rPr lang="en-US" dirty="0"/>
              <a:t>The following persons may apply for services: </a:t>
            </a:r>
          </a:p>
        </p:txBody>
      </p:sp>
      <p:sp>
        <p:nvSpPr>
          <p:cNvPr id="3" name="TextBox 2"/>
          <p:cNvSpPr txBox="1"/>
          <p:nvPr/>
        </p:nvSpPr>
        <p:spPr>
          <a:xfrm>
            <a:off x="762000" y="2526268"/>
            <a:ext cx="7696200" cy="2308324"/>
          </a:xfrm>
          <a:prstGeom prst="rect">
            <a:avLst/>
          </a:prstGeom>
          <a:noFill/>
        </p:spPr>
        <p:txBody>
          <a:bodyPr wrap="square" rtlCol="0">
            <a:spAutoFit/>
          </a:bodyPr>
          <a:lstStyle/>
          <a:p>
            <a:pPr marL="285750" lvl="0" indent="-285750">
              <a:buFont typeface="Arial" panose="020B0604020202020204" pitchFamily="34" charset="0"/>
              <a:buChar char="•"/>
            </a:pPr>
            <a:r>
              <a:rPr lang="en-US" dirty="0"/>
              <a:t>Any individual seeking services.</a:t>
            </a:r>
          </a:p>
          <a:p>
            <a:pPr lvl="0"/>
            <a:r>
              <a:rPr lang="en-US" dirty="0"/>
              <a:t> </a:t>
            </a:r>
          </a:p>
          <a:p>
            <a:pPr marL="285750" lvl="0" indent="-285750">
              <a:buFont typeface="Arial" panose="020B0604020202020204" pitchFamily="34" charset="0"/>
              <a:buChar char="•"/>
            </a:pPr>
            <a:r>
              <a:rPr lang="en-US" dirty="0"/>
              <a:t>The individual’s legal guardian. </a:t>
            </a:r>
          </a:p>
          <a:p>
            <a:pPr lvl="0"/>
            <a:endParaRPr lang="en-US" dirty="0"/>
          </a:p>
          <a:p>
            <a:pPr marL="285750" lvl="0" indent="-285750">
              <a:buFont typeface="Arial" panose="020B0604020202020204" pitchFamily="34" charset="0"/>
              <a:buChar char="•"/>
            </a:pPr>
            <a:r>
              <a:rPr lang="en-US" dirty="0"/>
              <a:t>A person designated in the individual’s medical power of attorney (i.e., their court-appointed representative or legal representative). </a:t>
            </a:r>
            <a:r>
              <a:rPr lang="en-US" u="sng" dirty="0"/>
              <a:t>Proper documentation must be collected at initial determination and re-determination to verify guardianship or medical power of attorney</a:t>
            </a:r>
            <a:r>
              <a:rPr lang="en-US" dirty="0"/>
              <a:t>. </a:t>
            </a:r>
          </a:p>
        </p:txBody>
      </p:sp>
      <p:sp>
        <p:nvSpPr>
          <p:cNvPr id="4" name="TextBox 3"/>
          <p:cNvSpPr txBox="1"/>
          <p:nvPr/>
        </p:nvSpPr>
        <p:spPr>
          <a:xfrm>
            <a:off x="647700" y="5052536"/>
            <a:ext cx="7772400" cy="738664"/>
          </a:xfrm>
          <a:prstGeom prst="rect">
            <a:avLst/>
          </a:prstGeom>
          <a:noFill/>
        </p:spPr>
        <p:txBody>
          <a:bodyPr wrap="square" rtlCol="0">
            <a:spAutoFit/>
          </a:bodyPr>
          <a:lstStyle/>
          <a:p>
            <a:r>
              <a:rPr lang="en-US" sz="1400" b="1" i="1" dirty="0"/>
              <a:t>NOTE:  Minors Seeking Services:</a:t>
            </a:r>
            <a:r>
              <a:rPr lang="en-US" sz="1400" i="1" dirty="0"/>
              <a:t> Minors (under 18 years old) may receive services.  Those seeking services without parental consent will be determined on a case-by-case basis with the approval of Ryan White Program Administrators. </a:t>
            </a:r>
          </a:p>
        </p:txBody>
      </p:sp>
      <p:sp>
        <p:nvSpPr>
          <p:cNvPr id="5" name="TextBox 4">
            <a:extLst>
              <a:ext uri="{FF2B5EF4-FFF2-40B4-BE49-F238E27FC236}">
                <a16:creationId xmlns:a16="http://schemas.microsoft.com/office/drawing/2014/main" id="{4FE2F3DA-86B2-4975-A89C-6CEC11A1D6FC}"/>
              </a:ext>
            </a:extLst>
          </p:cNvPr>
          <p:cNvSpPr txBox="1"/>
          <p:nvPr/>
        </p:nvSpPr>
        <p:spPr>
          <a:xfrm>
            <a:off x="1752600" y="1066800"/>
            <a:ext cx="5105400" cy="400110"/>
          </a:xfrm>
          <a:prstGeom prst="rect">
            <a:avLst/>
          </a:prstGeom>
          <a:noFill/>
        </p:spPr>
        <p:txBody>
          <a:bodyPr wrap="square" rtlCol="0">
            <a:spAutoFit/>
          </a:bodyPr>
          <a:lstStyle/>
          <a:p>
            <a:r>
              <a:rPr lang="en-US" sz="2000" b="1" dirty="0"/>
              <a:t>Who May Apply For Ryan White Services</a:t>
            </a:r>
          </a:p>
        </p:txBody>
      </p:sp>
    </p:spTree>
    <p:extLst>
      <p:ext uri="{BB962C8B-B14F-4D97-AF65-F5344CB8AC3E}">
        <p14:creationId xmlns:p14="http://schemas.microsoft.com/office/powerpoint/2010/main" val="22573343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133600" y="998876"/>
            <a:ext cx="4883882" cy="369332"/>
          </a:xfrm>
          <a:prstGeom prst="rect">
            <a:avLst/>
          </a:prstGeom>
          <a:noFill/>
        </p:spPr>
        <p:txBody>
          <a:bodyPr wrap="square" rtlCol="0">
            <a:spAutoFit/>
          </a:bodyPr>
          <a:lstStyle/>
          <a:p>
            <a:pPr algn="ctr"/>
            <a:r>
              <a:rPr lang="en-US" b="1" dirty="0"/>
              <a:t>CLIENT SERVICE NEEDS ASSESSMENT </a:t>
            </a:r>
          </a:p>
        </p:txBody>
      </p:sp>
      <p:pic>
        <p:nvPicPr>
          <p:cNvPr id="5" name="Picture 4" descr="Table&#10;&#10;Description automatically generated">
            <a:extLst>
              <a:ext uri="{FF2B5EF4-FFF2-40B4-BE49-F238E27FC236}">
                <a16:creationId xmlns:a16="http://schemas.microsoft.com/office/drawing/2014/main" id="{13E07EFA-0205-4069-A76D-26E575482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817201"/>
            <a:ext cx="8241811" cy="3059599"/>
          </a:xfrm>
          <a:prstGeom prst="rect">
            <a:avLst/>
          </a:prstGeom>
        </p:spPr>
      </p:pic>
    </p:spTree>
    <p:extLst>
      <p:ext uri="{BB962C8B-B14F-4D97-AF65-F5344CB8AC3E}">
        <p14:creationId xmlns:p14="http://schemas.microsoft.com/office/powerpoint/2010/main" val="27540163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816290"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extBox 1"/>
          <p:cNvSpPr txBox="1"/>
          <p:nvPr/>
        </p:nvSpPr>
        <p:spPr>
          <a:xfrm>
            <a:off x="4572000" y="260647"/>
            <a:ext cx="4114800" cy="648557"/>
          </a:xfrm>
          <a:prstGeom prst="rect">
            <a:avLst/>
          </a:prstGeom>
        </p:spPr>
        <p:txBody>
          <a:bodyPr vert="horz" lIns="91440" tIns="45720" rIns="91440" bIns="45720" rtlCol="0" anchor="t">
            <a:normAutofit fontScale="77500" lnSpcReduction="20000"/>
          </a:bodyPr>
          <a:lstStyle/>
          <a:p>
            <a:pPr>
              <a:lnSpc>
                <a:spcPct val="90000"/>
              </a:lnSpc>
              <a:spcBef>
                <a:spcPct val="0"/>
              </a:spcBef>
              <a:spcAft>
                <a:spcPts val="600"/>
              </a:spcAft>
            </a:pPr>
            <a:r>
              <a:rPr lang="en-US" sz="3200" b="1" kern="1200" dirty="0">
                <a:solidFill>
                  <a:srgbClr val="000000"/>
                </a:solidFill>
                <a:latin typeface="+mj-lt"/>
                <a:ea typeface="+mj-ea"/>
                <a:cs typeface="+mj-cs"/>
              </a:rPr>
              <a:t>CLIENT RIGHTS &amp; RESPONSIBILIES </a:t>
            </a:r>
          </a:p>
        </p:txBody>
      </p:sp>
      <p:sp>
        <p:nvSpPr>
          <p:cNvPr id="12"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409865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7" name="Picture 6"/>
          <p:cNvPicPr/>
          <p:nvPr/>
        </p:nvPicPr>
        <p:blipFill>
          <a:blip r:embed="rId4">
            <a:extLst>
              <a:ext uri="{28A0092B-C50C-407E-A947-70E740481C1C}">
                <a14:useLocalDpi xmlns:a14="http://schemas.microsoft.com/office/drawing/2010/main" val="0"/>
              </a:ext>
            </a:extLst>
          </a:blip>
          <a:stretch>
            <a:fillRect/>
          </a:stretch>
        </p:blipFill>
        <p:spPr>
          <a:xfrm>
            <a:off x="914400" y="2902710"/>
            <a:ext cx="2438400" cy="1052579"/>
          </a:xfrm>
          <a:custGeom>
            <a:avLst/>
            <a:gdLst/>
            <a:ahLst/>
            <a:cxnLst/>
            <a:rect l="l" t="t" r="r" b="b"/>
            <a:pathLst>
              <a:path w="4141760" h="4377846">
                <a:moveTo>
                  <a:pt x="0" y="0"/>
                </a:moveTo>
                <a:lnTo>
                  <a:pt x="4141760" y="0"/>
                </a:lnTo>
                <a:lnTo>
                  <a:pt x="4141760" y="4377846"/>
                </a:lnTo>
                <a:lnTo>
                  <a:pt x="0" y="4377846"/>
                </a:lnTo>
                <a:close/>
              </a:path>
            </a:pathLst>
          </a:custGeom>
        </p:spPr>
      </p:pic>
      <p:sp>
        <p:nvSpPr>
          <p:cNvPr id="4" name="TextBox 3"/>
          <p:cNvSpPr txBox="1"/>
          <p:nvPr/>
        </p:nvSpPr>
        <p:spPr>
          <a:xfrm>
            <a:off x="4572000" y="1600200"/>
            <a:ext cx="4267200" cy="3416320"/>
          </a:xfrm>
          <a:prstGeom prst="rect">
            <a:avLst/>
          </a:prstGeom>
          <a:noFill/>
        </p:spPr>
        <p:txBody>
          <a:bodyPr wrap="square" rtlCol="0">
            <a:spAutoFit/>
          </a:bodyPr>
          <a:lstStyle/>
          <a:p>
            <a:pPr marL="742950" lvl="1" indent="-285750">
              <a:buFont typeface="Arial" panose="020B0604020202020204" pitchFamily="34" charset="0"/>
              <a:buChar char="•"/>
            </a:pPr>
            <a:r>
              <a:rPr lang="en-US" dirty="0"/>
              <a:t>Please read (or have the client read) his/her Rights and Responsibilities.  </a:t>
            </a:r>
            <a:endParaRPr lang="en-US" sz="1600" dirty="0"/>
          </a:p>
          <a:p>
            <a:r>
              <a:rPr lang="en-US" dirty="0"/>
              <a:t> </a:t>
            </a:r>
            <a:endParaRPr lang="en-US" sz="1600" dirty="0"/>
          </a:p>
          <a:p>
            <a:pPr marL="742950" lvl="1" indent="-285750">
              <a:buFont typeface="Arial" panose="020B0604020202020204" pitchFamily="34" charset="0"/>
              <a:buChar char="•"/>
            </a:pPr>
            <a:r>
              <a:rPr lang="en-US" dirty="0"/>
              <a:t>Have client initial that he/she has read and understands their rights and responsibilities, but only after he/she has acknowledged that they fully understand these rights and responsibilities and their questions and concerns have been answered. </a:t>
            </a:r>
            <a:endParaRPr lang="en-US" sz="1600" dirty="0"/>
          </a:p>
        </p:txBody>
      </p:sp>
      <p:pic>
        <p:nvPicPr>
          <p:cNvPr id="9" name="image25.png">
            <a:extLst>
              <a:ext uri="{FF2B5EF4-FFF2-40B4-BE49-F238E27FC236}">
                <a16:creationId xmlns:a16="http://schemas.microsoft.com/office/drawing/2014/main" id="{8880B2CB-CFEE-4746-BD37-BFDD6F4CEFD0}"/>
              </a:ext>
            </a:extLst>
          </p:cNvPr>
          <p:cNvPicPr/>
          <p:nvPr/>
        </p:nvPicPr>
        <p:blipFill>
          <a:blip r:embed="rId5" cstate="print"/>
          <a:stretch>
            <a:fillRect/>
          </a:stretch>
        </p:blipFill>
        <p:spPr>
          <a:xfrm>
            <a:off x="914400" y="4536448"/>
            <a:ext cx="2438400" cy="1059371"/>
          </a:xfrm>
          <a:prstGeom prst="rect">
            <a:avLst/>
          </a:prstGeom>
        </p:spPr>
      </p:pic>
    </p:spTree>
    <p:extLst>
      <p:ext uri="{BB962C8B-B14F-4D97-AF65-F5344CB8AC3E}">
        <p14:creationId xmlns:p14="http://schemas.microsoft.com/office/powerpoint/2010/main" val="37508969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7">
            <a:extLst>
              <a:ext uri="{FF2B5EF4-FFF2-40B4-BE49-F238E27FC236}">
                <a16:creationId xmlns:a16="http://schemas.microsoft.com/office/drawing/2014/main" id="{129579E8-8FA2-4D2F-A8F9-7EF7C95943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Process</a:t>
            </a:r>
            <a:endParaRPr lang="en-US" dirty="0"/>
          </a:p>
          <a:p>
            <a:r>
              <a:rPr lang="en-US" dirty="0"/>
              <a:t> </a:t>
            </a:r>
          </a:p>
          <a:p>
            <a:pPr lvl="0"/>
            <a:r>
              <a:rPr lang="en-US" dirty="0"/>
              <a:t>Case Manager will read or have the client read the above statement and go through the list of current providers.</a:t>
            </a:r>
          </a:p>
          <a:p>
            <a:pPr lvl="0"/>
            <a:r>
              <a:rPr lang="en-US" dirty="0"/>
              <a:t>(fill in the name of his physician</a:t>
            </a:r>
          </a:p>
          <a:p>
            <a:pPr lvl="0"/>
            <a:r>
              <a:rPr lang="en-US" dirty="0"/>
              <a:t>(Optional) the client can fill in the name of his partner/spouse/other (this would be preferably his emergency contact) </a:t>
            </a:r>
          </a:p>
        </p:txBody>
      </p:sp>
      <p:sp>
        <p:nvSpPr>
          <p:cNvPr id="2" name="TextBox 1"/>
          <p:cNvSpPr txBox="1"/>
          <p:nvPr/>
        </p:nvSpPr>
        <p:spPr>
          <a:xfrm>
            <a:off x="990600" y="381000"/>
            <a:ext cx="7602317" cy="70200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800" b="1" kern="1200" dirty="0">
                <a:solidFill>
                  <a:schemeClr val="tx1"/>
                </a:solidFill>
                <a:latin typeface="+mj-lt"/>
                <a:ea typeface="+mj-ea"/>
                <a:cs typeface="+mj-cs"/>
              </a:rPr>
              <a:t>ROI</a:t>
            </a:r>
          </a:p>
        </p:txBody>
      </p:sp>
      <p:grpSp>
        <p:nvGrpSpPr>
          <p:cNvPr id="19" name="Group 9">
            <a:extLst>
              <a:ext uri="{FF2B5EF4-FFF2-40B4-BE49-F238E27FC236}">
                <a16:creationId xmlns:a16="http://schemas.microsoft.com/office/drawing/2014/main" id="{3FEB7750-5E3F-43E4-B0BB-6614A165F8F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64368" cy="6858000"/>
            <a:chOff x="0" y="0"/>
            <a:chExt cx="885825" cy="6858000"/>
          </a:xfrm>
        </p:grpSpPr>
        <p:sp>
          <p:nvSpPr>
            <p:cNvPr id="11" name="Freeform 6">
              <a:extLst>
                <a:ext uri="{FF2B5EF4-FFF2-40B4-BE49-F238E27FC236}">
                  <a16:creationId xmlns:a16="http://schemas.microsoft.com/office/drawing/2014/main" id="{2C4BB42A-C350-43AC-AC2C-A62D527551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txBody>
            <a:bodyPr/>
            <a:lstStyle/>
            <a:p>
              <a:endParaRPr lang="en-US"/>
            </a:p>
          </p:txBody>
        </p:sp>
        <p:sp>
          <p:nvSpPr>
            <p:cNvPr id="20" name="Freeform 6">
              <a:extLst>
                <a:ext uri="{FF2B5EF4-FFF2-40B4-BE49-F238E27FC236}">
                  <a16:creationId xmlns:a16="http://schemas.microsoft.com/office/drawing/2014/main" id="{9FD94A1A-9337-49FD-9F42-833C51F1E0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a:p>
          </p:txBody>
        </p:sp>
      </p:grpSp>
      <p:pic>
        <p:nvPicPr>
          <p:cNvPr id="3" name="Picture 2"/>
          <p:cNvPicPr/>
          <p:nvPr/>
        </p:nvPicPr>
        <p:blipFill>
          <a:blip r:embed="rId3" cstate="print">
            <a:extLst>
              <a:ext uri="{28A0092B-C50C-407E-A947-70E740481C1C}">
                <a14:useLocalDpi xmlns:a14="http://schemas.microsoft.com/office/drawing/2010/main" val="0"/>
              </a:ext>
            </a:extLst>
          </a:blip>
          <a:stretch>
            <a:fillRect/>
          </a:stretch>
        </p:blipFill>
        <p:spPr>
          <a:xfrm>
            <a:off x="816768" y="1083000"/>
            <a:ext cx="7856744" cy="1050600"/>
          </a:xfrm>
          <a:prstGeom prst="rect">
            <a:avLst/>
          </a:prstGeom>
        </p:spPr>
      </p:pic>
      <p:sp>
        <p:nvSpPr>
          <p:cNvPr id="4" name="TextBox 3"/>
          <p:cNvSpPr txBox="1"/>
          <p:nvPr/>
        </p:nvSpPr>
        <p:spPr>
          <a:xfrm>
            <a:off x="816768" y="2424854"/>
            <a:ext cx="8174832" cy="1815882"/>
          </a:xfrm>
          <a:prstGeom prst="rect">
            <a:avLst/>
          </a:prstGeom>
          <a:noFill/>
        </p:spPr>
        <p:txBody>
          <a:bodyPr wrap="square" rtlCol="0">
            <a:spAutoFit/>
          </a:bodyPr>
          <a:lstStyle/>
          <a:p>
            <a:r>
              <a:rPr lang="en-US" sz="1400" i="1" dirty="0">
                <a:latin typeface="Times New Roman" panose="02020603050405020304" pitchFamily="18" charset="0"/>
                <a:cs typeface="Times New Roman" panose="02020603050405020304" pitchFamily="18" charset="0"/>
              </a:rPr>
              <a:t>Case Manager will read or have the client read the above statement and go through the list of current providers.</a:t>
            </a:r>
          </a:p>
          <a:p>
            <a:endParaRPr lang="en-US" sz="1400" i="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The client can fill in the name of their insurance provider (if applicable) </a:t>
            </a:r>
          </a:p>
          <a:p>
            <a:endParaRPr lang="en-US" sz="1400" i="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The client can fill in the name of his physician</a:t>
            </a:r>
          </a:p>
          <a:p>
            <a:pPr marL="285750" lvl="0" indent="-285750">
              <a:buFont typeface="Arial" panose="020B0604020202020204" pitchFamily="34" charset="0"/>
              <a:buChar char="•"/>
            </a:pPr>
            <a:endParaRPr lang="en-US" sz="1400" i="1" dirty="0">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400" i="1" dirty="0">
                <a:latin typeface="Times New Roman" panose="02020603050405020304" pitchFamily="18" charset="0"/>
                <a:cs typeface="Times New Roman" panose="02020603050405020304" pitchFamily="18" charset="0"/>
              </a:rPr>
              <a:t>The client can fill in the name of his partner/spouse/other (this would be preferably his emergency contact)  </a:t>
            </a:r>
          </a:p>
        </p:txBody>
      </p:sp>
      <p:sp>
        <p:nvSpPr>
          <p:cNvPr id="5" name="TextBox 4"/>
          <p:cNvSpPr txBox="1"/>
          <p:nvPr/>
        </p:nvSpPr>
        <p:spPr>
          <a:xfrm>
            <a:off x="784938" y="5093732"/>
            <a:ext cx="7387004" cy="738664"/>
          </a:xfrm>
          <a:prstGeom prst="rect">
            <a:avLst/>
          </a:prstGeom>
          <a:noFill/>
        </p:spPr>
        <p:txBody>
          <a:bodyPr wrap="square" rtlCol="0">
            <a:spAutoFit/>
          </a:bodyPr>
          <a:lstStyle/>
          <a:p>
            <a:pPr marL="285750" marR="0">
              <a:spcBef>
                <a:spcPts val="0"/>
              </a:spcBef>
              <a:spcAft>
                <a:spcPts val="0"/>
              </a:spcAft>
            </a:pPr>
            <a:r>
              <a:rPr lang="en-US" sz="1400" dirty="0">
                <a:latin typeface="Times New Roman"/>
                <a:ea typeface="Calibri"/>
                <a:cs typeface="Times New Roman"/>
              </a:rPr>
              <a:t>The client </a:t>
            </a:r>
            <a:r>
              <a:rPr lang="en-US" sz="1400" b="1" dirty="0">
                <a:latin typeface="Times New Roman"/>
                <a:ea typeface="Calibri"/>
                <a:cs typeface="Times New Roman"/>
              </a:rPr>
              <a:t>cannot </a:t>
            </a:r>
            <a:r>
              <a:rPr lang="en-US" sz="1400" dirty="0">
                <a:latin typeface="Times New Roman"/>
                <a:ea typeface="Calibri"/>
                <a:cs typeface="Times New Roman"/>
              </a:rPr>
              <a:t>choose which agencies he wishes to place on this list, and which to remove.  If the question arises, assure the client that </a:t>
            </a:r>
            <a:r>
              <a:rPr lang="en-US" sz="1400" b="1" dirty="0">
                <a:latin typeface="Times New Roman"/>
                <a:ea typeface="Calibri"/>
                <a:cs typeface="Times New Roman"/>
              </a:rPr>
              <a:t>ONLY </a:t>
            </a:r>
            <a:r>
              <a:rPr lang="en-US" sz="1400" dirty="0">
                <a:latin typeface="Times New Roman"/>
                <a:ea typeface="Calibri"/>
                <a:cs typeface="Times New Roman"/>
              </a:rPr>
              <a:t>those agencies who he/she has sought services from will have access to their information.  </a:t>
            </a:r>
            <a:endParaRPr lang="en-US" sz="1400" dirty="0">
              <a:effectLst/>
              <a:latin typeface="Calibri"/>
              <a:ea typeface="Calibri"/>
              <a:cs typeface="Times New Roman"/>
            </a:endParaRPr>
          </a:p>
        </p:txBody>
      </p:sp>
    </p:spTree>
    <p:extLst>
      <p:ext uri="{BB962C8B-B14F-4D97-AF65-F5344CB8AC3E}">
        <p14:creationId xmlns:p14="http://schemas.microsoft.com/office/powerpoint/2010/main" val="3449408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59481D-E8E5-4572-97BF-E2BC427EC460}"/>
              </a:ext>
            </a:extLst>
          </p:cNvPr>
          <p:cNvSpPr txBox="1"/>
          <p:nvPr/>
        </p:nvSpPr>
        <p:spPr>
          <a:xfrm>
            <a:off x="503375" y="5410200"/>
            <a:ext cx="8305800" cy="738664"/>
          </a:xfrm>
          <a:prstGeom prst="rect">
            <a:avLst/>
          </a:prstGeom>
          <a:noFill/>
        </p:spPr>
        <p:txBody>
          <a:bodyPr wrap="square">
            <a:spAutoFit/>
          </a:bodyPr>
          <a:lstStyle/>
          <a:p>
            <a:pPr marL="285750" marR="0">
              <a:spcBef>
                <a:spcPts val="0"/>
              </a:spcBef>
              <a:spcAft>
                <a:spcPts val="0"/>
              </a:spcAft>
            </a:pPr>
            <a:r>
              <a:rPr lang="en-US" sz="1400" dirty="0">
                <a:latin typeface="Times New Roman"/>
                <a:ea typeface="Calibri"/>
                <a:cs typeface="Times New Roman"/>
              </a:rPr>
              <a:t>The client </a:t>
            </a:r>
            <a:r>
              <a:rPr lang="en-US" sz="1400" b="1" dirty="0">
                <a:latin typeface="Times New Roman"/>
                <a:ea typeface="Calibri"/>
                <a:cs typeface="Times New Roman"/>
              </a:rPr>
              <a:t>cannot </a:t>
            </a:r>
            <a:r>
              <a:rPr lang="en-US" sz="1400" dirty="0">
                <a:latin typeface="Times New Roman"/>
                <a:ea typeface="Calibri"/>
                <a:cs typeface="Times New Roman"/>
              </a:rPr>
              <a:t>choose which agencies he wishes to place on this list, and which to remove.  If the question arises, assure the client that </a:t>
            </a:r>
            <a:r>
              <a:rPr lang="en-US" sz="1400" b="1" dirty="0">
                <a:latin typeface="Times New Roman"/>
                <a:ea typeface="Calibri"/>
                <a:cs typeface="Times New Roman"/>
              </a:rPr>
              <a:t>ONLY </a:t>
            </a:r>
            <a:r>
              <a:rPr lang="en-US" sz="1400" dirty="0">
                <a:latin typeface="Times New Roman"/>
                <a:ea typeface="Calibri"/>
                <a:cs typeface="Times New Roman"/>
              </a:rPr>
              <a:t>those agencies who he/she has sought services from will have access to their information.  </a:t>
            </a:r>
            <a:endParaRPr lang="en-US" sz="1400" dirty="0">
              <a:effectLst/>
              <a:latin typeface="Calibri"/>
              <a:ea typeface="Calibri"/>
              <a:cs typeface="Times New Roman"/>
            </a:endParaRPr>
          </a:p>
        </p:txBody>
      </p:sp>
      <p:pic>
        <p:nvPicPr>
          <p:cNvPr id="3" name="Picture 2" descr="A screenshot of the ROI list from the Nevada Ryan White application.&#10;">
            <a:extLst>
              <a:ext uri="{FF2B5EF4-FFF2-40B4-BE49-F238E27FC236}">
                <a16:creationId xmlns:a16="http://schemas.microsoft.com/office/drawing/2014/main" id="{55A27B9C-7A1F-780A-E5A3-40AF89415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2968" y="1295400"/>
            <a:ext cx="7078063" cy="3801005"/>
          </a:xfrm>
          <a:prstGeom prst="rect">
            <a:avLst/>
          </a:prstGeom>
        </p:spPr>
      </p:pic>
    </p:spTree>
    <p:extLst>
      <p:ext uri="{BB962C8B-B14F-4D97-AF65-F5344CB8AC3E}">
        <p14:creationId xmlns:p14="http://schemas.microsoft.com/office/powerpoint/2010/main" val="7449194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8650" y="720953"/>
            <a:ext cx="7886700" cy="5416094"/>
          </a:xfrm>
          <a:custGeom>
            <a:avLst/>
            <a:gdLst>
              <a:gd name="csX0" fmla="*/ 0 w 7886700"/>
              <a:gd name="csY0" fmla="*/ 0 h 5416094"/>
              <a:gd name="csX1" fmla="*/ 578358 w 7886700"/>
              <a:gd name="csY1" fmla="*/ 0 h 5416094"/>
              <a:gd name="csX2" fmla="*/ 998982 w 7886700"/>
              <a:gd name="csY2" fmla="*/ 0 h 5416094"/>
              <a:gd name="csX3" fmla="*/ 1813941 w 7886700"/>
              <a:gd name="csY3" fmla="*/ 0 h 5416094"/>
              <a:gd name="csX4" fmla="*/ 2392299 w 7886700"/>
              <a:gd name="csY4" fmla="*/ 0 h 5416094"/>
              <a:gd name="csX5" fmla="*/ 2970657 w 7886700"/>
              <a:gd name="csY5" fmla="*/ 0 h 5416094"/>
              <a:gd name="csX6" fmla="*/ 3785616 w 7886700"/>
              <a:gd name="csY6" fmla="*/ 0 h 5416094"/>
              <a:gd name="csX7" fmla="*/ 4285107 w 7886700"/>
              <a:gd name="csY7" fmla="*/ 0 h 5416094"/>
              <a:gd name="csX8" fmla="*/ 5100066 w 7886700"/>
              <a:gd name="csY8" fmla="*/ 0 h 5416094"/>
              <a:gd name="csX9" fmla="*/ 5915025 w 7886700"/>
              <a:gd name="csY9" fmla="*/ 0 h 5416094"/>
              <a:gd name="csX10" fmla="*/ 6572250 w 7886700"/>
              <a:gd name="csY10" fmla="*/ 0 h 5416094"/>
              <a:gd name="csX11" fmla="*/ 7886700 w 7886700"/>
              <a:gd name="csY11" fmla="*/ 0 h 5416094"/>
              <a:gd name="csX12" fmla="*/ 7886700 w 7886700"/>
              <a:gd name="csY12" fmla="*/ 622851 h 5416094"/>
              <a:gd name="csX13" fmla="*/ 7886700 w 7886700"/>
              <a:gd name="csY13" fmla="*/ 1137380 h 5416094"/>
              <a:gd name="csX14" fmla="*/ 7886700 w 7886700"/>
              <a:gd name="csY14" fmla="*/ 1814391 h 5416094"/>
              <a:gd name="csX15" fmla="*/ 7886700 w 7886700"/>
              <a:gd name="csY15" fmla="*/ 2491403 h 5416094"/>
              <a:gd name="csX16" fmla="*/ 7886700 w 7886700"/>
              <a:gd name="csY16" fmla="*/ 3168415 h 5416094"/>
              <a:gd name="csX17" fmla="*/ 7886700 w 7886700"/>
              <a:gd name="csY17" fmla="*/ 3899588 h 5416094"/>
              <a:gd name="csX18" fmla="*/ 7886700 w 7886700"/>
              <a:gd name="csY18" fmla="*/ 4630760 h 5416094"/>
              <a:gd name="csX19" fmla="*/ 7886700 w 7886700"/>
              <a:gd name="csY19" fmla="*/ 5416094 h 5416094"/>
              <a:gd name="csX20" fmla="*/ 7466076 w 7886700"/>
              <a:gd name="csY20" fmla="*/ 5416094 h 5416094"/>
              <a:gd name="csX21" fmla="*/ 6651117 w 7886700"/>
              <a:gd name="csY21" fmla="*/ 5416094 h 5416094"/>
              <a:gd name="csX22" fmla="*/ 5993892 w 7886700"/>
              <a:gd name="csY22" fmla="*/ 5416094 h 5416094"/>
              <a:gd name="csX23" fmla="*/ 5494401 w 7886700"/>
              <a:gd name="csY23" fmla="*/ 5416094 h 5416094"/>
              <a:gd name="csX24" fmla="*/ 4837176 w 7886700"/>
              <a:gd name="csY24" fmla="*/ 5416094 h 5416094"/>
              <a:gd name="csX25" fmla="*/ 4416552 w 7886700"/>
              <a:gd name="csY25" fmla="*/ 5416094 h 5416094"/>
              <a:gd name="csX26" fmla="*/ 3995928 w 7886700"/>
              <a:gd name="csY26" fmla="*/ 5416094 h 5416094"/>
              <a:gd name="csX27" fmla="*/ 3338703 w 7886700"/>
              <a:gd name="csY27" fmla="*/ 5416094 h 5416094"/>
              <a:gd name="csX28" fmla="*/ 2839212 w 7886700"/>
              <a:gd name="csY28" fmla="*/ 5416094 h 5416094"/>
              <a:gd name="csX29" fmla="*/ 2103120 w 7886700"/>
              <a:gd name="csY29" fmla="*/ 5416094 h 5416094"/>
              <a:gd name="csX30" fmla="*/ 1603629 w 7886700"/>
              <a:gd name="csY30" fmla="*/ 5416094 h 5416094"/>
              <a:gd name="csX31" fmla="*/ 867537 w 7886700"/>
              <a:gd name="csY31" fmla="*/ 5416094 h 5416094"/>
              <a:gd name="csX32" fmla="*/ 0 w 7886700"/>
              <a:gd name="csY32" fmla="*/ 5416094 h 5416094"/>
              <a:gd name="csX33" fmla="*/ 0 w 7886700"/>
              <a:gd name="csY33" fmla="*/ 4684921 h 5416094"/>
              <a:gd name="csX34" fmla="*/ 0 w 7886700"/>
              <a:gd name="csY34" fmla="*/ 3953749 h 5416094"/>
              <a:gd name="csX35" fmla="*/ 0 w 7886700"/>
              <a:gd name="csY35" fmla="*/ 3168415 h 5416094"/>
              <a:gd name="csX36" fmla="*/ 0 w 7886700"/>
              <a:gd name="csY36" fmla="*/ 2545564 h 5416094"/>
              <a:gd name="csX37" fmla="*/ 0 w 7886700"/>
              <a:gd name="csY37" fmla="*/ 1760231 h 5416094"/>
              <a:gd name="csX38" fmla="*/ 0 w 7886700"/>
              <a:gd name="csY38" fmla="*/ 1191541 h 5416094"/>
              <a:gd name="csX39" fmla="*/ 0 w 7886700"/>
              <a:gd name="csY39" fmla="*/ 677012 h 5416094"/>
              <a:gd name="csX40" fmla="*/ 0 w 7886700"/>
              <a:gd name="csY40" fmla="*/ 0 h 541609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Lst>
            <a:rect l="l" t="t" r="r" b="b"/>
            <a:pathLst>
              <a:path w="7886700" h="5416094" extrusionOk="0">
                <a:moveTo>
                  <a:pt x="0" y="0"/>
                </a:moveTo>
                <a:cubicBezTo>
                  <a:pt x="139873" y="-36890"/>
                  <a:pt x="289244" y="-9562"/>
                  <a:pt x="578358" y="0"/>
                </a:cubicBezTo>
                <a:cubicBezTo>
                  <a:pt x="847064" y="24657"/>
                  <a:pt x="880681" y="-4887"/>
                  <a:pt x="998982" y="0"/>
                </a:cubicBezTo>
                <a:cubicBezTo>
                  <a:pt x="1105496" y="8991"/>
                  <a:pt x="1621733" y="-31737"/>
                  <a:pt x="1813941" y="0"/>
                </a:cubicBezTo>
                <a:cubicBezTo>
                  <a:pt x="1973330" y="19047"/>
                  <a:pt x="2194836" y="27334"/>
                  <a:pt x="2392299" y="0"/>
                </a:cubicBezTo>
                <a:cubicBezTo>
                  <a:pt x="2647282" y="-14327"/>
                  <a:pt x="2792350" y="-29596"/>
                  <a:pt x="2970657" y="0"/>
                </a:cubicBezTo>
                <a:cubicBezTo>
                  <a:pt x="3147904" y="21045"/>
                  <a:pt x="3587221" y="27684"/>
                  <a:pt x="3785616" y="0"/>
                </a:cubicBezTo>
                <a:cubicBezTo>
                  <a:pt x="3970964" y="-52390"/>
                  <a:pt x="4115919" y="38588"/>
                  <a:pt x="4285107" y="0"/>
                </a:cubicBezTo>
                <a:cubicBezTo>
                  <a:pt x="4447779" y="-2110"/>
                  <a:pt x="4724122" y="-2905"/>
                  <a:pt x="5100066" y="0"/>
                </a:cubicBezTo>
                <a:cubicBezTo>
                  <a:pt x="5460611" y="1474"/>
                  <a:pt x="5711040" y="11734"/>
                  <a:pt x="5915025" y="0"/>
                </a:cubicBezTo>
                <a:cubicBezTo>
                  <a:pt x="6130646" y="788"/>
                  <a:pt x="6309484" y="37469"/>
                  <a:pt x="6572250" y="0"/>
                </a:cubicBezTo>
                <a:cubicBezTo>
                  <a:pt x="6867825" y="19129"/>
                  <a:pt x="7346334" y="77623"/>
                  <a:pt x="7886700" y="0"/>
                </a:cubicBezTo>
                <a:cubicBezTo>
                  <a:pt x="7921292" y="250253"/>
                  <a:pt x="7885085" y="350918"/>
                  <a:pt x="7886700" y="622851"/>
                </a:cubicBezTo>
                <a:cubicBezTo>
                  <a:pt x="7891037" y="863445"/>
                  <a:pt x="7896513" y="880863"/>
                  <a:pt x="7886700" y="1137380"/>
                </a:cubicBezTo>
                <a:cubicBezTo>
                  <a:pt x="7848199" y="1390882"/>
                  <a:pt x="7850084" y="1481865"/>
                  <a:pt x="7886700" y="1814391"/>
                </a:cubicBezTo>
                <a:cubicBezTo>
                  <a:pt x="7914914" y="2114801"/>
                  <a:pt x="7876514" y="2290034"/>
                  <a:pt x="7886700" y="2491403"/>
                </a:cubicBezTo>
                <a:cubicBezTo>
                  <a:pt x="7860421" y="2730042"/>
                  <a:pt x="7935302" y="2970567"/>
                  <a:pt x="7886700" y="3168415"/>
                </a:cubicBezTo>
                <a:cubicBezTo>
                  <a:pt x="7872903" y="3427641"/>
                  <a:pt x="7902616" y="3535292"/>
                  <a:pt x="7886700" y="3899588"/>
                </a:cubicBezTo>
                <a:cubicBezTo>
                  <a:pt x="7873378" y="4266585"/>
                  <a:pt x="7896651" y="4438558"/>
                  <a:pt x="7886700" y="4630760"/>
                </a:cubicBezTo>
                <a:cubicBezTo>
                  <a:pt x="7875991" y="4843491"/>
                  <a:pt x="7861317" y="5204020"/>
                  <a:pt x="7886700" y="5416094"/>
                </a:cubicBezTo>
                <a:cubicBezTo>
                  <a:pt x="7693930" y="5418977"/>
                  <a:pt x="7589762" y="5415014"/>
                  <a:pt x="7466076" y="5416094"/>
                </a:cubicBezTo>
                <a:cubicBezTo>
                  <a:pt x="7353704" y="5436401"/>
                  <a:pt x="6825827" y="5440774"/>
                  <a:pt x="6651117" y="5416094"/>
                </a:cubicBezTo>
                <a:cubicBezTo>
                  <a:pt x="6465509" y="5418892"/>
                  <a:pt x="6151767" y="5433550"/>
                  <a:pt x="5993892" y="5416094"/>
                </a:cubicBezTo>
                <a:cubicBezTo>
                  <a:pt x="5847447" y="5391015"/>
                  <a:pt x="5686891" y="5398705"/>
                  <a:pt x="5494401" y="5416094"/>
                </a:cubicBezTo>
                <a:cubicBezTo>
                  <a:pt x="5328106" y="5425870"/>
                  <a:pt x="5021736" y="5443480"/>
                  <a:pt x="4837176" y="5416094"/>
                </a:cubicBezTo>
                <a:cubicBezTo>
                  <a:pt x="4635356" y="5394384"/>
                  <a:pt x="4544001" y="5404023"/>
                  <a:pt x="4416552" y="5416094"/>
                </a:cubicBezTo>
                <a:cubicBezTo>
                  <a:pt x="4292970" y="5412667"/>
                  <a:pt x="4202046" y="5389835"/>
                  <a:pt x="3995928" y="5416094"/>
                </a:cubicBezTo>
                <a:cubicBezTo>
                  <a:pt x="3784996" y="5430801"/>
                  <a:pt x="3527611" y="5369833"/>
                  <a:pt x="3338703" y="5416094"/>
                </a:cubicBezTo>
                <a:cubicBezTo>
                  <a:pt x="3144794" y="5458636"/>
                  <a:pt x="2967928" y="5418629"/>
                  <a:pt x="2839212" y="5416094"/>
                </a:cubicBezTo>
                <a:cubicBezTo>
                  <a:pt x="2725210" y="5428339"/>
                  <a:pt x="2252076" y="5423466"/>
                  <a:pt x="2103120" y="5416094"/>
                </a:cubicBezTo>
                <a:cubicBezTo>
                  <a:pt x="1978909" y="5450285"/>
                  <a:pt x="1801161" y="5407672"/>
                  <a:pt x="1603629" y="5416094"/>
                </a:cubicBezTo>
                <a:cubicBezTo>
                  <a:pt x="1421672" y="5419493"/>
                  <a:pt x="1050243" y="5442158"/>
                  <a:pt x="867537" y="5416094"/>
                </a:cubicBezTo>
                <a:cubicBezTo>
                  <a:pt x="706773" y="5412112"/>
                  <a:pt x="210463" y="5420499"/>
                  <a:pt x="0" y="5416094"/>
                </a:cubicBezTo>
                <a:cubicBezTo>
                  <a:pt x="5900" y="5172647"/>
                  <a:pt x="-60077" y="4935206"/>
                  <a:pt x="0" y="4684921"/>
                </a:cubicBezTo>
                <a:cubicBezTo>
                  <a:pt x="5207" y="4424508"/>
                  <a:pt x="-18202" y="4114010"/>
                  <a:pt x="0" y="3953749"/>
                </a:cubicBezTo>
                <a:cubicBezTo>
                  <a:pt x="49519" y="3783233"/>
                  <a:pt x="34464" y="3425313"/>
                  <a:pt x="0" y="3168415"/>
                </a:cubicBezTo>
                <a:cubicBezTo>
                  <a:pt x="-54225" y="2910622"/>
                  <a:pt x="1049" y="2830191"/>
                  <a:pt x="0" y="2545564"/>
                </a:cubicBezTo>
                <a:cubicBezTo>
                  <a:pt x="-14962" y="2263203"/>
                  <a:pt x="24933" y="1989633"/>
                  <a:pt x="0" y="1760231"/>
                </a:cubicBezTo>
                <a:cubicBezTo>
                  <a:pt x="-10050" y="1539318"/>
                  <a:pt x="43364" y="1391654"/>
                  <a:pt x="0" y="1191541"/>
                </a:cubicBezTo>
                <a:cubicBezTo>
                  <a:pt x="-26023" y="999746"/>
                  <a:pt x="-17864" y="813951"/>
                  <a:pt x="0" y="677012"/>
                </a:cubicBezTo>
                <a:cubicBezTo>
                  <a:pt x="21524" y="463086"/>
                  <a:pt x="9223" y="250147"/>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custGeom>
                    <a:avLst/>
                    <a:gdLst>
                      <a:gd name="connsiteX0" fmla="*/ 0 w 7886700"/>
                      <a:gd name="connsiteY0" fmla="*/ 0 h 5416094"/>
                      <a:gd name="connsiteX1" fmla="*/ 578358 w 7886700"/>
                      <a:gd name="connsiteY1" fmla="*/ 0 h 5416094"/>
                      <a:gd name="connsiteX2" fmla="*/ 998982 w 7886700"/>
                      <a:gd name="connsiteY2" fmla="*/ 0 h 5416094"/>
                      <a:gd name="connsiteX3" fmla="*/ 1813941 w 7886700"/>
                      <a:gd name="connsiteY3" fmla="*/ 0 h 5416094"/>
                      <a:gd name="connsiteX4" fmla="*/ 2392299 w 7886700"/>
                      <a:gd name="connsiteY4" fmla="*/ 0 h 5416094"/>
                      <a:gd name="connsiteX5" fmla="*/ 2970657 w 7886700"/>
                      <a:gd name="connsiteY5" fmla="*/ 0 h 5416094"/>
                      <a:gd name="connsiteX6" fmla="*/ 3785616 w 7886700"/>
                      <a:gd name="connsiteY6" fmla="*/ 0 h 5416094"/>
                      <a:gd name="connsiteX7" fmla="*/ 4285107 w 7886700"/>
                      <a:gd name="connsiteY7" fmla="*/ 0 h 5416094"/>
                      <a:gd name="connsiteX8" fmla="*/ 5100066 w 7886700"/>
                      <a:gd name="connsiteY8" fmla="*/ 0 h 5416094"/>
                      <a:gd name="connsiteX9" fmla="*/ 5915025 w 7886700"/>
                      <a:gd name="connsiteY9" fmla="*/ 0 h 5416094"/>
                      <a:gd name="connsiteX10" fmla="*/ 6572250 w 7886700"/>
                      <a:gd name="connsiteY10" fmla="*/ 0 h 5416094"/>
                      <a:gd name="connsiteX11" fmla="*/ 7886700 w 7886700"/>
                      <a:gd name="connsiteY11" fmla="*/ 0 h 5416094"/>
                      <a:gd name="connsiteX12" fmla="*/ 7886700 w 7886700"/>
                      <a:gd name="connsiteY12" fmla="*/ 622851 h 5416094"/>
                      <a:gd name="connsiteX13" fmla="*/ 7886700 w 7886700"/>
                      <a:gd name="connsiteY13" fmla="*/ 1137380 h 5416094"/>
                      <a:gd name="connsiteX14" fmla="*/ 7886700 w 7886700"/>
                      <a:gd name="connsiteY14" fmla="*/ 1814391 h 5416094"/>
                      <a:gd name="connsiteX15" fmla="*/ 7886700 w 7886700"/>
                      <a:gd name="connsiteY15" fmla="*/ 2491403 h 5416094"/>
                      <a:gd name="connsiteX16" fmla="*/ 7886700 w 7886700"/>
                      <a:gd name="connsiteY16" fmla="*/ 3168415 h 5416094"/>
                      <a:gd name="connsiteX17" fmla="*/ 7886700 w 7886700"/>
                      <a:gd name="connsiteY17" fmla="*/ 3899588 h 5416094"/>
                      <a:gd name="connsiteX18" fmla="*/ 7886700 w 7886700"/>
                      <a:gd name="connsiteY18" fmla="*/ 4630760 h 5416094"/>
                      <a:gd name="connsiteX19" fmla="*/ 7886700 w 7886700"/>
                      <a:gd name="connsiteY19" fmla="*/ 5416094 h 5416094"/>
                      <a:gd name="connsiteX20" fmla="*/ 7466076 w 7886700"/>
                      <a:gd name="connsiteY20" fmla="*/ 5416094 h 5416094"/>
                      <a:gd name="connsiteX21" fmla="*/ 6651117 w 7886700"/>
                      <a:gd name="connsiteY21" fmla="*/ 5416094 h 5416094"/>
                      <a:gd name="connsiteX22" fmla="*/ 5993892 w 7886700"/>
                      <a:gd name="connsiteY22" fmla="*/ 5416094 h 5416094"/>
                      <a:gd name="connsiteX23" fmla="*/ 5494401 w 7886700"/>
                      <a:gd name="connsiteY23" fmla="*/ 5416094 h 5416094"/>
                      <a:gd name="connsiteX24" fmla="*/ 4837176 w 7886700"/>
                      <a:gd name="connsiteY24" fmla="*/ 5416094 h 5416094"/>
                      <a:gd name="connsiteX25" fmla="*/ 4416552 w 7886700"/>
                      <a:gd name="connsiteY25" fmla="*/ 5416094 h 5416094"/>
                      <a:gd name="connsiteX26" fmla="*/ 3995928 w 7886700"/>
                      <a:gd name="connsiteY26" fmla="*/ 5416094 h 5416094"/>
                      <a:gd name="connsiteX27" fmla="*/ 3338703 w 7886700"/>
                      <a:gd name="connsiteY27" fmla="*/ 5416094 h 5416094"/>
                      <a:gd name="connsiteX28" fmla="*/ 2839212 w 7886700"/>
                      <a:gd name="connsiteY28" fmla="*/ 5416094 h 5416094"/>
                      <a:gd name="connsiteX29" fmla="*/ 2103120 w 7886700"/>
                      <a:gd name="connsiteY29" fmla="*/ 5416094 h 5416094"/>
                      <a:gd name="connsiteX30" fmla="*/ 1603629 w 7886700"/>
                      <a:gd name="connsiteY30" fmla="*/ 5416094 h 5416094"/>
                      <a:gd name="connsiteX31" fmla="*/ 867537 w 7886700"/>
                      <a:gd name="connsiteY31" fmla="*/ 5416094 h 5416094"/>
                      <a:gd name="connsiteX32" fmla="*/ 0 w 7886700"/>
                      <a:gd name="connsiteY32" fmla="*/ 5416094 h 5416094"/>
                      <a:gd name="connsiteX33" fmla="*/ 0 w 7886700"/>
                      <a:gd name="connsiteY33" fmla="*/ 4684921 h 5416094"/>
                      <a:gd name="connsiteX34" fmla="*/ 0 w 7886700"/>
                      <a:gd name="connsiteY34" fmla="*/ 3953749 h 5416094"/>
                      <a:gd name="connsiteX35" fmla="*/ 0 w 7886700"/>
                      <a:gd name="connsiteY35" fmla="*/ 3168415 h 5416094"/>
                      <a:gd name="connsiteX36" fmla="*/ 0 w 7886700"/>
                      <a:gd name="connsiteY36" fmla="*/ 2545564 h 5416094"/>
                      <a:gd name="connsiteX37" fmla="*/ 0 w 7886700"/>
                      <a:gd name="connsiteY37" fmla="*/ 1760231 h 5416094"/>
                      <a:gd name="connsiteX38" fmla="*/ 0 w 7886700"/>
                      <a:gd name="connsiteY38" fmla="*/ 1191541 h 5416094"/>
                      <a:gd name="connsiteX39" fmla="*/ 0 w 7886700"/>
                      <a:gd name="connsiteY39" fmla="*/ 677012 h 5416094"/>
                      <a:gd name="connsiteX40" fmla="*/ 0 w 7886700"/>
                      <a:gd name="connsiteY4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886700" h="5416094" extrusionOk="0">
                        <a:moveTo>
                          <a:pt x="0" y="0"/>
                        </a:moveTo>
                        <a:cubicBezTo>
                          <a:pt x="165412" y="-21137"/>
                          <a:pt x="322344" y="-21985"/>
                          <a:pt x="578358" y="0"/>
                        </a:cubicBezTo>
                        <a:cubicBezTo>
                          <a:pt x="834372" y="21985"/>
                          <a:pt x="888520" y="-5136"/>
                          <a:pt x="998982" y="0"/>
                        </a:cubicBezTo>
                        <a:cubicBezTo>
                          <a:pt x="1109444" y="5136"/>
                          <a:pt x="1622600" y="-36529"/>
                          <a:pt x="1813941" y="0"/>
                        </a:cubicBezTo>
                        <a:cubicBezTo>
                          <a:pt x="2005282" y="36529"/>
                          <a:pt x="2177619" y="19108"/>
                          <a:pt x="2392299" y="0"/>
                        </a:cubicBezTo>
                        <a:cubicBezTo>
                          <a:pt x="2606979" y="-19108"/>
                          <a:pt x="2788556" y="-21788"/>
                          <a:pt x="2970657" y="0"/>
                        </a:cubicBezTo>
                        <a:cubicBezTo>
                          <a:pt x="3152758" y="21788"/>
                          <a:pt x="3596738" y="18723"/>
                          <a:pt x="3785616" y="0"/>
                        </a:cubicBezTo>
                        <a:cubicBezTo>
                          <a:pt x="3974494" y="-18723"/>
                          <a:pt x="4136501" y="9985"/>
                          <a:pt x="4285107" y="0"/>
                        </a:cubicBezTo>
                        <a:cubicBezTo>
                          <a:pt x="4433713" y="-9985"/>
                          <a:pt x="4710656" y="-6143"/>
                          <a:pt x="5100066" y="0"/>
                        </a:cubicBezTo>
                        <a:cubicBezTo>
                          <a:pt x="5489476" y="6143"/>
                          <a:pt x="5703885" y="5883"/>
                          <a:pt x="5915025" y="0"/>
                        </a:cubicBezTo>
                        <a:cubicBezTo>
                          <a:pt x="6126165" y="-5883"/>
                          <a:pt x="6308797" y="30350"/>
                          <a:pt x="6572250" y="0"/>
                        </a:cubicBezTo>
                        <a:cubicBezTo>
                          <a:pt x="6835703" y="-30350"/>
                          <a:pt x="7286910" y="4832"/>
                          <a:pt x="7886700" y="0"/>
                        </a:cubicBezTo>
                        <a:cubicBezTo>
                          <a:pt x="7917044" y="253972"/>
                          <a:pt x="7878280" y="382927"/>
                          <a:pt x="7886700" y="622851"/>
                        </a:cubicBezTo>
                        <a:cubicBezTo>
                          <a:pt x="7895120" y="862775"/>
                          <a:pt x="7898095" y="881954"/>
                          <a:pt x="7886700" y="1137380"/>
                        </a:cubicBezTo>
                        <a:cubicBezTo>
                          <a:pt x="7875305" y="1392806"/>
                          <a:pt x="7859449" y="1500954"/>
                          <a:pt x="7886700" y="1814391"/>
                        </a:cubicBezTo>
                        <a:cubicBezTo>
                          <a:pt x="7913951" y="2127828"/>
                          <a:pt x="7899710" y="2276490"/>
                          <a:pt x="7886700" y="2491403"/>
                        </a:cubicBezTo>
                        <a:cubicBezTo>
                          <a:pt x="7873690" y="2706316"/>
                          <a:pt x="7899048" y="2943627"/>
                          <a:pt x="7886700" y="3168415"/>
                        </a:cubicBezTo>
                        <a:cubicBezTo>
                          <a:pt x="7874352" y="3393203"/>
                          <a:pt x="7895759" y="3539359"/>
                          <a:pt x="7886700" y="3899588"/>
                        </a:cubicBezTo>
                        <a:cubicBezTo>
                          <a:pt x="7877641" y="4259817"/>
                          <a:pt x="7907485" y="4437980"/>
                          <a:pt x="7886700" y="4630760"/>
                        </a:cubicBezTo>
                        <a:cubicBezTo>
                          <a:pt x="7865915" y="4823540"/>
                          <a:pt x="7871525" y="5198637"/>
                          <a:pt x="7886700" y="5416094"/>
                        </a:cubicBezTo>
                        <a:cubicBezTo>
                          <a:pt x="7691680" y="5431844"/>
                          <a:pt x="7601555" y="5415681"/>
                          <a:pt x="7466076" y="5416094"/>
                        </a:cubicBezTo>
                        <a:cubicBezTo>
                          <a:pt x="7330597" y="5416507"/>
                          <a:pt x="6831360" y="5424066"/>
                          <a:pt x="6651117" y="5416094"/>
                        </a:cubicBezTo>
                        <a:cubicBezTo>
                          <a:pt x="6470874" y="5408122"/>
                          <a:pt x="6162822" y="5448218"/>
                          <a:pt x="5993892" y="5416094"/>
                        </a:cubicBezTo>
                        <a:cubicBezTo>
                          <a:pt x="5824963" y="5383970"/>
                          <a:pt x="5688089" y="5423575"/>
                          <a:pt x="5494401" y="5416094"/>
                        </a:cubicBezTo>
                        <a:cubicBezTo>
                          <a:pt x="5300713" y="5408613"/>
                          <a:pt x="5038344" y="5439836"/>
                          <a:pt x="4837176" y="5416094"/>
                        </a:cubicBezTo>
                        <a:cubicBezTo>
                          <a:pt x="4636008" y="5392352"/>
                          <a:pt x="4547230" y="5414191"/>
                          <a:pt x="4416552" y="5416094"/>
                        </a:cubicBezTo>
                        <a:cubicBezTo>
                          <a:pt x="4285874" y="5417997"/>
                          <a:pt x="4197467" y="5397786"/>
                          <a:pt x="3995928" y="5416094"/>
                        </a:cubicBezTo>
                        <a:cubicBezTo>
                          <a:pt x="3794389" y="5434402"/>
                          <a:pt x="3512175" y="5385012"/>
                          <a:pt x="3338703" y="5416094"/>
                        </a:cubicBezTo>
                        <a:cubicBezTo>
                          <a:pt x="3165232" y="5447176"/>
                          <a:pt x="2961841" y="5402137"/>
                          <a:pt x="2839212" y="5416094"/>
                        </a:cubicBezTo>
                        <a:cubicBezTo>
                          <a:pt x="2716583" y="5430051"/>
                          <a:pt x="2260631" y="5391454"/>
                          <a:pt x="2103120" y="5416094"/>
                        </a:cubicBezTo>
                        <a:cubicBezTo>
                          <a:pt x="1945609" y="5440734"/>
                          <a:pt x="1802870" y="5413244"/>
                          <a:pt x="1603629" y="5416094"/>
                        </a:cubicBezTo>
                        <a:cubicBezTo>
                          <a:pt x="1404388" y="5418944"/>
                          <a:pt x="1036615" y="5428037"/>
                          <a:pt x="867537" y="5416094"/>
                        </a:cubicBezTo>
                        <a:cubicBezTo>
                          <a:pt x="698459" y="5404151"/>
                          <a:pt x="196765" y="5387017"/>
                          <a:pt x="0" y="5416094"/>
                        </a:cubicBezTo>
                        <a:cubicBezTo>
                          <a:pt x="-7913" y="5158982"/>
                          <a:pt x="-32352" y="4972281"/>
                          <a:pt x="0" y="4684921"/>
                        </a:cubicBezTo>
                        <a:cubicBezTo>
                          <a:pt x="32352" y="4397561"/>
                          <a:pt x="-36146" y="4109983"/>
                          <a:pt x="0" y="3953749"/>
                        </a:cubicBezTo>
                        <a:cubicBezTo>
                          <a:pt x="36146" y="3797515"/>
                          <a:pt x="38942" y="3433311"/>
                          <a:pt x="0" y="3168415"/>
                        </a:cubicBezTo>
                        <a:cubicBezTo>
                          <a:pt x="-38942" y="2903519"/>
                          <a:pt x="-264" y="2810505"/>
                          <a:pt x="0" y="2545564"/>
                        </a:cubicBezTo>
                        <a:cubicBezTo>
                          <a:pt x="264" y="2280623"/>
                          <a:pt x="20689" y="1994225"/>
                          <a:pt x="0" y="1760231"/>
                        </a:cubicBezTo>
                        <a:cubicBezTo>
                          <a:pt x="-20689" y="1526237"/>
                          <a:pt x="16073" y="1386976"/>
                          <a:pt x="0" y="1191541"/>
                        </a:cubicBezTo>
                        <a:cubicBezTo>
                          <a:pt x="-16073" y="996106"/>
                          <a:pt x="-16965" y="844858"/>
                          <a:pt x="0" y="677012"/>
                        </a:cubicBezTo>
                        <a:cubicBezTo>
                          <a:pt x="16965" y="509166"/>
                          <a:pt x="85" y="2771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Graphical user interface, text, application&#10;&#10;Description automatically generated">
            <a:extLst>
              <a:ext uri="{FF2B5EF4-FFF2-40B4-BE49-F238E27FC236}">
                <a16:creationId xmlns:a16="http://schemas.microsoft.com/office/drawing/2014/main" id="{7AB7AFBE-DC02-4D93-A898-1FEA57B5D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825" y="1145442"/>
            <a:ext cx="7078063" cy="4048690"/>
          </a:xfrm>
          <a:prstGeom prst="rect">
            <a:avLst/>
          </a:prstGeom>
        </p:spPr>
      </p:pic>
    </p:spTree>
    <p:extLst>
      <p:ext uri="{BB962C8B-B14F-4D97-AF65-F5344CB8AC3E}">
        <p14:creationId xmlns:p14="http://schemas.microsoft.com/office/powerpoint/2010/main" val="7863719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DD94-3B4E-46C2-9114-FE3A36C40308}"/>
              </a:ext>
            </a:extLst>
          </p:cNvPr>
          <p:cNvSpPr>
            <a:spLocks noGrp="1"/>
          </p:cNvSpPr>
          <p:nvPr>
            <p:ph type="title"/>
          </p:nvPr>
        </p:nvSpPr>
        <p:spPr/>
        <p:txBody>
          <a:bodyPr/>
          <a:lstStyle/>
          <a:p>
            <a:r>
              <a:rPr lang="en-US" dirty="0"/>
              <a:t>Signing on Behalf of a Client </a:t>
            </a:r>
          </a:p>
        </p:txBody>
      </p:sp>
      <p:pic>
        <p:nvPicPr>
          <p:cNvPr id="5" name="Picture 4">
            <a:extLst>
              <a:ext uri="{FF2B5EF4-FFF2-40B4-BE49-F238E27FC236}">
                <a16:creationId xmlns:a16="http://schemas.microsoft.com/office/drawing/2014/main" id="{2363345B-FA68-481C-A78E-3F9BD36E1AE1}"/>
              </a:ext>
            </a:extLst>
          </p:cNvPr>
          <p:cNvPicPr>
            <a:picLocks noChangeAspect="1"/>
          </p:cNvPicPr>
          <p:nvPr/>
        </p:nvPicPr>
        <p:blipFill>
          <a:blip r:embed="rId2"/>
          <a:stretch>
            <a:fillRect/>
          </a:stretch>
        </p:blipFill>
        <p:spPr>
          <a:xfrm>
            <a:off x="228600" y="2286000"/>
            <a:ext cx="3060457" cy="2609314"/>
          </a:xfrm>
          <a:prstGeom prst="rect">
            <a:avLst/>
          </a:prstGeom>
        </p:spPr>
      </p:pic>
      <p:sp>
        <p:nvSpPr>
          <p:cNvPr id="4" name="Content Placeholder 3">
            <a:extLst>
              <a:ext uri="{FF2B5EF4-FFF2-40B4-BE49-F238E27FC236}">
                <a16:creationId xmlns:a16="http://schemas.microsoft.com/office/drawing/2014/main" id="{CA22CA55-5CD3-48E6-ABDC-7C727267EA53}"/>
              </a:ext>
            </a:extLst>
          </p:cNvPr>
          <p:cNvSpPr>
            <a:spLocks noGrp="1"/>
          </p:cNvSpPr>
          <p:nvPr>
            <p:ph sz="half" idx="1"/>
          </p:nvPr>
        </p:nvSpPr>
        <p:spPr>
          <a:xfrm>
            <a:off x="3787374" y="1524000"/>
            <a:ext cx="4670826" cy="4495800"/>
          </a:xfrm>
        </p:spPr>
        <p:txBody>
          <a:bodyPr>
            <a:normAutofit fontScale="55000" lnSpcReduction="20000"/>
          </a:bodyPr>
          <a:lstStyle/>
          <a:p>
            <a:pPr marL="0" indent="0">
              <a:buNone/>
            </a:pPr>
            <a:r>
              <a:rPr lang="en-US" dirty="0"/>
              <a:t>Case Manger’s may sign on behalf of a client, but must do the following:</a:t>
            </a:r>
          </a:p>
          <a:p>
            <a:endParaRPr lang="en-US" dirty="0"/>
          </a:p>
          <a:p>
            <a:pPr marL="400050" indent="-400050">
              <a:buAutoNum type="romanLcPeriod"/>
            </a:pPr>
            <a:r>
              <a:rPr lang="en-US" dirty="0"/>
              <a:t>Case Manager will print the following words “</a:t>
            </a:r>
            <a:r>
              <a:rPr lang="en-US" b="1" i="1" dirty="0"/>
              <a:t>Signing on Behalf of the Client”</a:t>
            </a:r>
            <a:r>
              <a:rPr lang="en-US" dirty="0"/>
              <a:t> in the signature section.</a:t>
            </a:r>
          </a:p>
          <a:p>
            <a:pPr marL="400050" indent="-400050">
              <a:buAutoNum type="romanLcPeriod"/>
            </a:pPr>
            <a:endParaRPr lang="en-US" dirty="0"/>
          </a:p>
          <a:p>
            <a:pPr marL="400050" indent="-400050">
              <a:buAutoNum type="romanLcPeriod"/>
            </a:pPr>
            <a:r>
              <a:rPr lang="en-US" dirty="0"/>
              <a:t>Case Manger will then sign their name and date it at time of signature where appropriate.</a:t>
            </a:r>
          </a:p>
          <a:p>
            <a:pPr marL="400050" indent="-400050">
              <a:buAutoNum type="romanLcPeriod"/>
            </a:pPr>
            <a:endParaRPr lang="en-US" dirty="0"/>
          </a:p>
          <a:p>
            <a:pPr marL="400050" indent="-400050">
              <a:buAutoNum type="romanLcPeriod"/>
            </a:pPr>
            <a:r>
              <a:rPr lang="en-US" dirty="0"/>
              <a:t>Case Manger will annotate </a:t>
            </a:r>
            <a:r>
              <a:rPr lang="en-US" b="1" i="1" dirty="0"/>
              <a:t>“Signed on Behalf of the Client” </a:t>
            </a:r>
            <a:r>
              <a:rPr lang="en-US" dirty="0"/>
              <a:t>at the beginning the </a:t>
            </a:r>
            <a:r>
              <a:rPr lang="en-US" dirty="0" err="1"/>
              <a:t>CAREWare</a:t>
            </a:r>
            <a:r>
              <a:rPr lang="en-US" dirty="0"/>
              <a:t> service notes. </a:t>
            </a:r>
          </a:p>
          <a:p>
            <a:pPr marL="400050" indent="-400050">
              <a:buAutoNum type="romanLcPeriod"/>
            </a:pPr>
            <a:endParaRPr lang="en-US" dirty="0"/>
          </a:p>
          <a:p>
            <a:pPr marL="400050" indent="-400050">
              <a:buAutoNum type="romanLcPeriod"/>
            </a:pPr>
            <a:r>
              <a:rPr lang="en-US" dirty="0"/>
              <a:t>Case Manger will mail the client a </a:t>
            </a:r>
            <a:r>
              <a:rPr lang="en-US" b="1" dirty="0"/>
              <a:t>Release of Information (ROI) </a:t>
            </a:r>
            <a:r>
              <a:rPr lang="en-US" dirty="0"/>
              <a:t>for their signature. Emphasize to the client they need to get the signed page returned within 14 calendar days.</a:t>
            </a:r>
          </a:p>
          <a:p>
            <a:endParaRPr lang="en-US" dirty="0"/>
          </a:p>
        </p:txBody>
      </p:sp>
    </p:spTree>
    <p:extLst>
      <p:ext uri="{BB962C8B-B14F-4D97-AF65-F5344CB8AC3E}">
        <p14:creationId xmlns:p14="http://schemas.microsoft.com/office/powerpoint/2010/main" val="14930288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0DD94-3B4E-46C2-9114-FE3A36C40308}"/>
              </a:ext>
            </a:extLst>
          </p:cNvPr>
          <p:cNvSpPr>
            <a:spLocks noGrp="1"/>
          </p:cNvSpPr>
          <p:nvPr>
            <p:ph type="title"/>
          </p:nvPr>
        </p:nvSpPr>
        <p:spPr/>
        <p:txBody>
          <a:bodyPr/>
          <a:lstStyle/>
          <a:p>
            <a:r>
              <a:rPr lang="en-US" dirty="0"/>
              <a:t>Signing on Behalf of a Client </a:t>
            </a:r>
          </a:p>
        </p:txBody>
      </p:sp>
      <p:pic>
        <p:nvPicPr>
          <p:cNvPr id="5" name="Picture 4">
            <a:extLst>
              <a:ext uri="{FF2B5EF4-FFF2-40B4-BE49-F238E27FC236}">
                <a16:creationId xmlns:a16="http://schemas.microsoft.com/office/drawing/2014/main" id="{2363345B-FA68-481C-A78E-3F9BD36E1AE1}"/>
              </a:ext>
            </a:extLst>
          </p:cNvPr>
          <p:cNvPicPr>
            <a:picLocks noChangeAspect="1"/>
          </p:cNvPicPr>
          <p:nvPr/>
        </p:nvPicPr>
        <p:blipFill>
          <a:blip r:embed="rId2"/>
          <a:stretch>
            <a:fillRect/>
          </a:stretch>
        </p:blipFill>
        <p:spPr>
          <a:xfrm>
            <a:off x="228600" y="2286000"/>
            <a:ext cx="3060457" cy="2609314"/>
          </a:xfrm>
          <a:prstGeom prst="rect">
            <a:avLst/>
          </a:prstGeom>
        </p:spPr>
      </p:pic>
      <p:sp>
        <p:nvSpPr>
          <p:cNvPr id="4" name="Content Placeholder 3">
            <a:extLst>
              <a:ext uri="{FF2B5EF4-FFF2-40B4-BE49-F238E27FC236}">
                <a16:creationId xmlns:a16="http://schemas.microsoft.com/office/drawing/2014/main" id="{CA22CA55-5CD3-48E6-ABDC-7C727267EA53}"/>
              </a:ext>
            </a:extLst>
          </p:cNvPr>
          <p:cNvSpPr>
            <a:spLocks noGrp="1"/>
          </p:cNvSpPr>
          <p:nvPr>
            <p:ph sz="half" idx="1"/>
          </p:nvPr>
        </p:nvSpPr>
        <p:spPr>
          <a:xfrm>
            <a:off x="3787374" y="1524000"/>
            <a:ext cx="4670826" cy="4495800"/>
          </a:xfrm>
        </p:spPr>
        <p:txBody>
          <a:bodyPr>
            <a:normAutofit fontScale="92500" lnSpcReduction="10000"/>
          </a:bodyPr>
          <a:lstStyle/>
          <a:p>
            <a:pPr marL="400050" indent="-400050">
              <a:buAutoNum type="romanLcPeriod"/>
            </a:pPr>
            <a:r>
              <a:rPr lang="en-US" dirty="0"/>
              <a:t>Client needs to return a copy of the signed Release of Information (</a:t>
            </a:r>
            <a:r>
              <a:rPr lang="en-US" dirty="0" err="1"/>
              <a:t>RoI</a:t>
            </a:r>
            <a:r>
              <a:rPr lang="en-US" dirty="0"/>
              <a:t>) within 14 days.</a:t>
            </a:r>
          </a:p>
          <a:p>
            <a:pPr marL="400050" indent="-400050">
              <a:buAutoNum type="romanLcPeriod"/>
            </a:pPr>
            <a:r>
              <a:rPr lang="en-US" dirty="0"/>
              <a:t>Electronic signature is usable.</a:t>
            </a:r>
          </a:p>
          <a:p>
            <a:pPr marL="400050" indent="-400050">
              <a:buAutoNum type="romanLcPeriod"/>
            </a:pPr>
            <a:r>
              <a:rPr lang="en-US" dirty="0"/>
              <a:t>If client does not return the signed </a:t>
            </a:r>
            <a:r>
              <a:rPr lang="en-US" dirty="0" err="1"/>
              <a:t>RoI</a:t>
            </a:r>
            <a:r>
              <a:rPr lang="en-US" dirty="0"/>
              <a:t> then an agency is unable to send a referral to another agency until they receive that signature.</a:t>
            </a:r>
          </a:p>
          <a:p>
            <a:pPr marL="400050" indent="-400050">
              <a:buAutoNum type="romanLcPeriod"/>
            </a:pPr>
            <a:endParaRPr lang="en-US" dirty="0"/>
          </a:p>
          <a:p>
            <a:endParaRPr lang="en-US" dirty="0"/>
          </a:p>
        </p:txBody>
      </p:sp>
    </p:spTree>
    <p:extLst>
      <p:ext uri="{BB962C8B-B14F-4D97-AF65-F5344CB8AC3E}">
        <p14:creationId xmlns:p14="http://schemas.microsoft.com/office/powerpoint/2010/main" val="10411883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sz="4000" dirty="0"/>
              <a:t>Recertification</a:t>
            </a:r>
          </a:p>
        </p:txBody>
      </p:sp>
      <p:sp>
        <p:nvSpPr>
          <p:cNvPr id="3" name="Content Placeholder 2"/>
          <p:cNvSpPr>
            <a:spLocks noGrp="1"/>
          </p:cNvSpPr>
          <p:nvPr>
            <p:ph idx="1"/>
          </p:nvPr>
        </p:nvSpPr>
        <p:spPr>
          <a:xfrm>
            <a:off x="457200" y="1447800"/>
            <a:ext cx="8229600" cy="4953000"/>
          </a:xfrm>
        </p:spPr>
        <p:txBody>
          <a:bodyPr>
            <a:normAutofit/>
          </a:bodyPr>
          <a:lstStyle/>
          <a:p>
            <a:pPr marL="0" indent="0">
              <a:buNone/>
            </a:pPr>
            <a:r>
              <a:rPr lang="en-US" sz="1600" dirty="0"/>
              <a:t>Clients must  have a comprehensive reassessment of their eligibility status </a:t>
            </a:r>
            <a:r>
              <a:rPr lang="en-US" sz="1600" b="1" dirty="0"/>
              <a:t>every six months </a:t>
            </a:r>
            <a:r>
              <a:rPr lang="en-US" sz="1600" dirty="0"/>
              <a:t>to determine client’s continued access to Ryan White services. </a:t>
            </a:r>
          </a:p>
          <a:p>
            <a:pPr marL="0" indent="0">
              <a:buNone/>
            </a:pPr>
            <a:endParaRPr lang="en-US" sz="1600" b="1" dirty="0"/>
          </a:p>
          <a:p>
            <a:r>
              <a:rPr lang="en-US" sz="1600" b="1" dirty="0"/>
              <a:t>Initial and Annual Review:  </a:t>
            </a:r>
            <a:r>
              <a:rPr lang="en-US" sz="1600" dirty="0"/>
              <a:t>Clients must have a completed Universal Eligibility Application on their birthday month</a:t>
            </a:r>
            <a:r>
              <a:rPr lang="en-US" sz="1600" b="1" dirty="0"/>
              <a:t> </a:t>
            </a:r>
            <a:r>
              <a:rPr lang="en-US" sz="1600" dirty="0"/>
              <a:t> and provide required documentation prior to the finalization of the process.  </a:t>
            </a:r>
          </a:p>
          <a:p>
            <a:endParaRPr lang="en-US" sz="1600" dirty="0"/>
          </a:p>
          <a:p>
            <a:r>
              <a:rPr lang="en-US" sz="1600" b="1" dirty="0"/>
              <a:t>6-Month Attestation:  </a:t>
            </a:r>
            <a:r>
              <a:rPr lang="en-US" sz="1600" dirty="0"/>
              <a:t>Case Managers must conduct an eligibility assessment during the clients ½ birthday month to determine the ability to continue access to Ryan White services. </a:t>
            </a:r>
            <a:r>
              <a:rPr lang="en-US" sz="1600" b="1" dirty="0"/>
              <a:t>	</a:t>
            </a:r>
          </a:p>
          <a:p>
            <a:pPr marL="0" indent="0">
              <a:buNone/>
            </a:pPr>
            <a:endParaRPr lang="en-US" sz="1600" dirty="0"/>
          </a:p>
          <a:p>
            <a:r>
              <a:rPr lang="en-US" sz="1600" dirty="0"/>
              <a:t>The recertification process may be completed in person, by mail, phone, or other electronic means. </a:t>
            </a:r>
          </a:p>
          <a:p>
            <a:endParaRPr lang="en-US" sz="1600" dirty="0"/>
          </a:p>
          <a:p>
            <a:r>
              <a:rPr lang="en-US" sz="1600" dirty="0"/>
              <a:t>If a client has not recertified prior to the expiration of their current benefits, they are dropped from all elements of the Ryan White program.</a:t>
            </a:r>
          </a:p>
          <a:p>
            <a:pPr marL="0" indent="0">
              <a:buNone/>
            </a:pPr>
            <a:endParaRPr lang="en-US" sz="1600" dirty="0"/>
          </a:p>
          <a:p>
            <a:pPr marL="0" indent="0">
              <a:buNone/>
            </a:pPr>
            <a:endParaRPr lang="en-US" sz="1600" dirty="0"/>
          </a:p>
          <a:p>
            <a:pPr marL="0" indent="0">
              <a:buNone/>
            </a:pPr>
            <a:endParaRPr lang="en-US" dirty="0"/>
          </a:p>
        </p:txBody>
      </p:sp>
    </p:spTree>
    <p:extLst>
      <p:ext uri="{BB962C8B-B14F-4D97-AF65-F5344CB8AC3E}">
        <p14:creationId xmlns:p14="http://schemas.microsoft.com/office/powerpoint/2010/main" val="40914279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515112"/>
          </a:xfrm>
        </p:spPr>
        <p:txBody>
          <a:bodyPr>
            <a:normAutofit fontScale="90000"/>
          </a:bodyPr>
          <a:lstStyle/>
          <a:p>
            <a:pPr algn="ctr"/>
            <a:r>
              <a:rPr lang="en-US" sz="3600" dirty="0"/>
              <a:t>Required Documentation </a:t>
            </a:r>
          </a:p>
        </p:txBody>
      </p:sp>
      <p:pic>
        <p:nvPicPr>
          <p:cNvPr id="6" name="Picture 5" descr="A white rectangular grid with blue text&#10;&#10;Description automatically generated">
            <a:extLst>
              <a:ext uri="{FF2B5EF4-FFF2-40B4-BE49-F238E27FC236}">
                <a16:creationId xmlns:a16="http://schemas.microsoft.com/office/drawing/2014/main" id="{BC858A29-0B90-46AA-BB66-0471B72A41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524000"/>
            <a:ext cx="6496957" cy="4934639"/>
          </a:xfrm>
          <a:prstGeom prst="rect">
            <a:avLst/>
          </a:prstGeom>
        </p:spPr>
      </p:pic>
    </p:spTree>
    <p:extLst>
      <p:ext uri="{BB962C8B-B14F-4D97-AF65-F5344CB8AC3E}">
        <p14:creationId xmlns:p14="http://schemas.microsoft.com/office/powerpoint/2010/main" val="60641044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74400"/>
            <a:ext cx="7772400" cy="5509200"/>
          </a:xfrm>
          <a:prstGeom prst="rect">
            <a:avLst/>
          </a:prstGeom>
          <a:noFill/>
        </p:spPr>
        <p:txBody>
          <a:bodyPr wrap="square" rtlCol="0">
            <a:spAutoFit/>
          </a:bodyPr>
          <a:lstStyle/>
          <a:p>
            <a:pPr lvl="0" algn="ctr"/>
            <a:r>
              <a:rPr lang="en-US" b="1" dirty="0">
                <a:latin typeface="Times New Roman" panose="02020603050405020304" pitchFamily="18" charset="0"/>
                <a:cs typeface="Times New Roman" panose="02020603050405020304" pitchFamily="18" charset="0"/>
              </a:rPr>
              <a:t>CHANGE IN STATUS </a:t>
            </a:r>
            <a:endParaRPr lang="en-US"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While eligibility is not reviewed at times other than initial/returning, annual recertification and six-month recertification, it is the responsibility of all enrolled clients to keep the program updated. </a:t>
            </a:r>
          </a:p>
          <a:p>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Clients are expected to inform their Case Managers of any significant change in their status. When client’s status changes, please have the client submit the change with the new acceptable proof for review.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Any changes to residency should be completed and documented by using the Client Change of Information Form. </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Any changes must be updated in </a:t>
            </a:r>
            <a:r>
              <a:rPr lang="en-US" sz="1600" dirty="0" err="1"/>
              <a:t>CAREWare</a:t>
            </a:r>
            <a:r>
              <a:rPr lang="en-US" sz="1600" dirty="0"/>
              <a:t>/RWISE </a:t>
            </a:r>
            <a:r>
              <a:rPr lang="en-US" sz="1600" b="1" dirty="0"/>
              <a:t>within 3 business days</a:t>
            </a:r>
            <a:r>
              <a:rPr lang="en-US" sz="1600" dirty="0"/>
              <a:t> of the reported address change. </a:t>
            </a: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pPr lvl="0"/>
            <a:r>
              <a:rPr lang="en-US" sz="1600" b="1" dirty="0">
                <a:latin typeface="Times New Roman" panose="02020603050405020304" pitchFamily="18" charset="0"/>
                <a:cs typeface="Times New Roman" panose="02020603050405020304" pitchFamily="18" charset="0"/>
              </a:rPr>
              <a:t>Refusal to Divulge Information:  </a:t>
            </a:r>
            <a:r>
              <a:rPr lang="en-US" sz="1600" dirty="0">
                <a:latin typeface="Times New Roman" panose="02020603050405020304" pitchFamily="18" charset="0"/>
                <a:cs typeface="Times New Roman" panose="02020603050405020304" pitchFamily="18" charset="0"/>
              </a:rPr>
              <a:t>Clients who refuse to divulge or document income will not be able to complete the financial eligibility assessment and will therefore be determined ineligible. </a:t>
            </a:r>
          </a:p>
          <a:p>
            <a:pPr marL="742950" lvl="1"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This includes spouses and household members counted in household size who refuse to provide appropriate information.</a:t>
            </a:r>
          </a:p>
        </p:txBody>
      </p:sp>
    </p:spTree>
    <p:extLst>
      <p:ext uri="{BB962C8B-B14F-4D97-AF65-F5344CB8AC3E}">
        <p14:creationId xmlns:p14="http://schemas.microsoft.com/office/powerpoint/2010/main" val="28317701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3D09407-53BC-485E-B4CE-BC5E4FC4B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21DB988-49FC-4608-B0A2-E2F3A4019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295399" y="353575"/>
            <a:ext cx="7980565" cy="775845"/>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500" b="1" kern="1200" dirty="0">
                <a:solidFill>
                  <a:schemeClr val="tx2"/>
                </a:solidFill>
                <a:latin typeface="+mj-lt"/>
                <a:ea typeface="+mj-ea"/>
                <a:cs typeface="+mj-cs"/>
              </a:rPr>
              <a:t>APPLICATION, START &amp; </a:t>
            </a:r>
            <a:r>
              <a:rPr lang="en-US" sz="3500" b="1" dirty="0">
                <a:solidFill>
                  <a:schemeClr val="tx2"/>
                </a:solidFill>
                <a:latin typeface="+mj-lt"/>
                <a:ea typeface="+mj-ea"/>
                <a:cs typeface="+mj-cs"/>
              </a:rPr>
              <a:t>END </a:t>
            </a:r>
            <a:r>
              <a:rPr lang="en-US" sz="3500" b="1" kern="1200" dirty="0">
                <a:solidFill>
                  <a:schemeClr val="tx2"/>
                </a:solidFill>
                <a:latin typeface="+mj-lt"/>
                <a:ea typeface="+mj-ea"/>
                <a:cs typeface="+mj-cs"/>
              </a:rPr>
              <a:t>DATE</a:t>
            </a:r>
          </a:p>
        </p:txBody>
      </p:sp>
      <p:grpSp>
        <p:nvGrpSpPr>
          <p:cNvPr id="14" name="Group 13">
            <a:extLst>
              <a:ext uri="{FF2B5EF4-FFF2-40B4-BE49-F238E27FC236}">
                <a16:creationId xmlns:a16="http://schemas.microsoft.com/office/drawing/2014/main" id="{E9B930FD-8671-4C4C-ADCF-73AC1D0CD4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7257560" y="0"/>
            <a:ext cx="1886211" cy="2174333"/>
            <a:chOff x="-305" y="-4155"/>
            <a:chExt cx="2514948" cy="2174333"/>
          </a:xfrm>
        </p:grpSpPr>
        <p:sp>
          <p:nvSpPr>
            <p:cNvPr id="15" name="Freeform: Shape 14">
              <a:extLst>
                <a:ext uri="{FF2B5EF4-FFF2-40B4-BE49-F238E27FC236}">
                  <a16:creationId xmlns:a16="http://schemas.microsoft.com/office/drawing/2014/main" id="{C35B12C1-569C-4E37-AA33-7EF215F20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23E2660-7810-46F6-8752-187127C830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991DC45-0378-45B3-B325-FB8F98545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dirty="0"/>
            </a:p>
          </p:txBody>
        </p:sp>
        <p:sp>
          <p:nvSpPr>
            <p:cNvPr id="18" name="Freeform: Shape 17">
              <a:extLst>
                <a:ext uri="{FF2B5EF4-FFF2-40B4-BE49-F238E27FC236}">
                  <a16:creationId xmlns:a16="http://schemas.microsoft.com/office/drawing/2014/main" id="{E228F5BA-5150-4554-B7EA-93F371F3B1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383C2651-AE0C-4AE4-8725-E2F9414FE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228" y="4322879"/>
            <a:ext cx="2533818" cy="2535121"/>
            <a:chOff x="-305" y="-1"/>
            <a:chExt cx="3832880" cy="2876136"/>
          </a:xfrm>
        </p:grpSpPr>
        <p:sp>
          <p:nvSpPr>
            <p:cNvPr id="21" name="Freeform: Shape 20">
              <a:extLst>
                <a:ext uri="{FF2B5EF4-FFF2-40B4-BE49-F238E27FC236}">
                  <a16:creationId xmlns:a16="http://schemas.microsoft.com/office/drawing/2014/main" id="{CCE13265-B5D2-47B4-A199-E05F390D5B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3EBD03-D832-462C-9304-7273698ED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0D53D3E2-805E-40D2-964F-352BF6D476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B7A9A916-A926-43E6-800F-432ABC3F24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TextBox 6">
            <a:extLst>
              <a:ext uri="{FF2B5EF4-FFF2-40B4-BE49-F238E27FC236}">
                <a16:creationId xmlns:a16="http://schemas.microsoft.com/office/drawing/2014/main" id="{121CBB42-F4E3-444A-B291-0D06A36846FE}"/>
              </a:ext>
            </a:extLst>
          </p:cNvPr>
          <p:cNvSpPr txBox="1"/>
          <p:nvPr/>
        </p:nvSpPr>
        <p:spPr>
          <a:xfrm>
            <a:off x="381000" y="2748148"/>
            <a:ext cx="8635537" cy="1323439"/>
          </a:xfrm>
          <a:prstGeom prst="rect">
            <a:avLst/>
          </a:prstGeom>
          <a:noFill/>
        </p:spPr>
        <p:txBody>
          <a:bodyPr wrap="square" rtlCol="0">
            <a:spAutoFit/>
          </a:bodyPr>
          <a:lstStyle/>
          <a:p>
            <a:pPr marL="0" marR="0">
              <a:spcBef>
                <a:spcPts val="0"/>
              </a:spcBef>
              <a:spcAft>
                <a:spcPts val="0"/>
              </a:spcAft>
              <a:tabLst>
                <a:tab pos="171450" algn="l"/>
              </a:tabLs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Application Date: </a:t>
            </a:r>
            <a:r>
              <a:rPr lang="en-US" sz="1600" b="1" dirty="0">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Date the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complete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application was received by the processing agency.</a:t>
            </a:r>
          </a:p>
          <a:p>
            <a:pPr marL="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Initial Application: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Check if individual is a new client, or a client who is returning to care.  </a:t>
            </a:r>
          </a:p>
          <a:p>
            <a:pPr marL="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Annual Recertification: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Check </a:t>
            </a:r>
            <a:r>
              <a:rPr lang="en-US" sz="1600" dirty="0">
                <a:latin typeface="Times New Roman" panose="02020603050405020304" pitchFamily="18" charset="0"/>
                <a:ea typeface="Calibri" panose="020F0502020204030204" pitchFamily="34" charset="0"/>
                <a:cs typeface="Times New Roman" panose="02020603050405020304" pitchFamily="18" charset="0"/>
              </a:rPr>
              <a:t>here for client’s who are recertifying their status.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9" name="TextBox 18">
            <a:extLst>
              <a:ext uri="{FF2B5EF4-FFF2-40B4-BE49-F238E27FC236}">
                <a16:creationId xmlns:a16="http://schemas.microsoft.com/office/drawing/2014/main" id="{E2EADD06-15D1-4B59-B9DD-9A36EED14C64}"/>
              </a:ext>
            </a:extLst>
          </p:cNvPr>
          <p:cNvSpPr txBox="1"/>
          <p:nvPr/>
        </p:nvSpPr>
        <p:spPr>
          <a:xfrm>
            <a:off x="324991" y="4262645"/>
            <a:ext cx="8385161" cy="1323439"/>
          </a:xfrm>
          <a:prstGeom prst="rect">
            <a:avLst/>
          </a:prstGeom>
          <a:noFill/>
        </p:spPr>
        <p:txBody>
          <a:bodyPr wrap="square" rtlCol="0">
            <a:spAutoFit/>
          </a:bodyPr>
          <a:lstStyle/>
          <a:p>
            <a:pPr marL="0" marR="0">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Start Date:  </a:t>
            </a: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Eligibility Start Date will always be the date the client has completed the eligibility packet. </a:t>
            </a:r>
          </a:p>
          <a:p>
            <a:pPr marL="0" marR="0">
              <a:spcBef>
                <a:spcPts val="0"/>
              </a:spcBef>
              <a:spcAft>
                <a:spcPts val="0"/>
              </a:spcAft>
            </a:pPr>
            <a:endParaRPr lang="en-US" sz="1600" dirty="0">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End Date</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The Eligibility End Date will always be the last day of the month.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3124973" y="5995318"/>
            <a:ext cx="5492518" cy="584775"/>
          </a:xfrm>
          <a:prstGeom prst="rect">
            <a:avLst/>
          </a:prstGeom>
          <a:noFill/>
        </p:spPr>
        <p:txBody>
          <a:bodyPr wrap="square" rtlCol="0">
            <a:spAutoFit/>
          </a:bodyPr>
          <a:lstStyle/>
          <a:p>
            <a:r>
              <a:rPr lang="en-US" sz="1600" i="1" dirty="0">
                <a:latin typeface="Times New Roman" panose="02020603050405020304" pitchFamily="18" charset="0"/>
                <a:ea typeface="Calibri" panose="020F0502020204030204" pitchFamily="34" charset="0"/>
                <a:cs typeface="Times New Roman" panose="02020603050405020304" pitchFamily="18" charset="0"/>
              </a:rPr>
              <a:t>Eligibility Start and End dates are determined by the actual birth month of the client</a:t>
            </a:r>
            <a:r>
              <a:rPr lang="en-US" sz="1600" dirty="0">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6" name="Picture 5" descr="Diagram&#10;&#10;Description automatically generated with medium confidence">
            <a:extLst>
              <a:ext uri="{FF2B5EF4-FFF2-40B4-BE49-F238E27FC236}">
                <a16:creationId xmlns:a16="http://schemas.microsoft.com/office/drawing/2014/main" id="{E8FA280E-59EC-4FD2-A51A-E545C13721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123" y="1271916"/>
            <a:ext cx="7097115" cy="1238423"/>
          </a:xfrm>
          <a:prstGeom prst="rect">
            <a:avLst/>
          </a:prstGeom>
        </p:spPr>
      </p:pic>
    </p:spTree>
    <p:extLst>
      <p:ext uri="{BB962C8B-B14F-4D97-AF65-F5344CB8AC3E}">
        <p14:creationId xmlns:p14="http://schemas.microsoft.com/office/powerpoint/2010/main" val="2238754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02369986"/>
              </p:ext>
            </p:extLst>
          </p:nvPr>
        </p:nvGraphicFramePr>
        <p:xfrm>
          <a:off x="3352800" y="685800"/>
          <a:ext cx="5299821" cy="5749417"/>
        </p:xfrm>
        <a:graphic>
          <a:graphicData uri="http://schemas.openxmlformats.org/drawingml/2006/table">
            <a:tbl>
              <a:tblPr firstRow="1" firstCol="1" bandRow="1">
                <a:tableStyleId>{5C22544A-7EE6-4342-B048-85BDC9FD1C3A}</a:tableStyleId>
              </a:tblPr>
              <a:tblGrid>
                <a:gridCol w="1766229">
                  <a:extLst>
                    <a:ext uri="{9D8B030D-6E8A-4147-A177-3AD203B41FA5}">
                      <a16:colId xmlns:a16="http://schemas.microsoft.com/office/drawing/2014/main" val="20000"/>
                    </a:ext>
                  </a:extLst>
                </a:gridCol>
                <a:gridCol w="1766796">
                  <a:extLst>
                    <a:ext uri="{9D8B030D-6E8A-4147-A177-3AD203B41FA5}">
                      <a16:colId xmlns:a16="http://schemas.microsoft.com/office/drawing/2014/main" val="20001"/>
                    </a:ext>
                  </a:extLst>
                </a:gridCol>
                <a:gridCol w="1766796">
                  <a:extLst>
                    <a:ext uri="{9D8B030D-6E8A-4147-A177-3AD203B41FA5}">
                      <a16:colId xmlns:a16="http://schemas.microsoft.com/office/drawing/2014/main" val="20002"/>
                    </a:ext>
                  </a:extLst>
                </a:gridCol>
              </a:tblGrid>
              <a:tr h="803698">
                <a:tc>
                  <a:txBody>
                    <a:bodyPr/>
                    <a:lstStyle/>
                    <a:p>
                      <a:pPr marL="0" marR="0">
                        <a:lnSpc>
                          <a:spcPct val="107000"/>
                        </a:lnSpc>
                        <a:spcBef>
                          <a:spcPts val="0"/>
                        </a:spcBef>
                        <a:spcAft>
                          <a:spcPts val="0"/>
                        </a:spcAft>
                      </a:pPr>
                      <a:r>
                        <a:rPr lang="en-US" sz="900" dirty="0">
                          <a:effectLst/>
                        </a:rPr>
                        <a:t>Additional Forms</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Description</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When to use </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0"/>
                  </a:ext>
                </a:extLst>
              </a:tr>
              <a:tr h="897812">
                <a:tc>
                  <a:txBody>
                    <a:bodyPr/>
                    <a:lstStyle/>
                    <a:p>
                      <a:pPr marL="0" marR="0">
                        <a:lnSpc>
                          <a:spcPct val="107000"/>
                        </a:lnSpc>
                        <a:spcBef>
                          <a:spcPts val="0"/>
                        </a:spcBef>
                        <a:spcAft>
                          <a:spcPts val="0"/>
                        </a:spcAft>
                      </a:pPr>
                      <a:r>
                        <a:rPr lang="en-US" sz="900" dirty="0">
                          <a:effectLst/>
                        </a:rPr>
                        <a:t>Request for Proof of Diagnosis (CGD 15-39)</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client’s medical provider who has direct knowledge of client’s HIV diagnosis.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Utilized when a client has no medical diagnosis available and needs verification of HIV Status. This form will only be utilized at initial determination.  </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1"/>
                  </a:ext>
                </a:extLst>
              </a:tr>
              <a:tr h="897812">
                <a:tc>
                  <a:txBody>
                    <a:bodyPr/>
                    <a:lstStyle/>
                    <a:p>
                      <a:pPr marL="0" marR="0">
                        <a:lnSpc>
                          <a:spcPct val="107000"/>
                        </a:lnSpc>
                        <a:spcBef>
                          <a:spcPts val="0"/>
                        </a:spcBef>
                        <a:spcAft>
                          <a:spcPts val="0"/>
                        </a:spcAft>
                      </a:pPr>
                      <a:r>
                        <a:rPr lang="en-US" sz="900" dirty="0">
                          <a:effectLst/>
                        </a:rPr>
                        <a:t>Dependent Support Form </a:t>
                      </a:r>
                    </a:p>
                    <a:p>
                      <a:pPr marL="0" marR="0">
                        <a:lnSpc>
                          <a:spcPct val="107000"/>
                        </a:lnSpc>
                        <a:spcBef>
                          <a:spcPts val="0"/>
                        </a:spcBef>
                        <a:spcAft>
                          <a:spcPts val="0"/>
                        </a:spcAft>
                      </a:pPr>
                      <a:r>
                        <a:rPr lang="en-US" sz="900" dirty="0">
                          <a:effectLst/>
                        </a:rPr>
                        <a:t>(CGD 15-48)</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an individual who is providing the client with support and/or housing status.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Utilized when a client is receiving support from a non-governmental third party.  Utilized when a client has made a declaration of no income.</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2"/>
                  </a:ext>
                </a:extLst>
              </a:tr>
              <a:tr h="751493">
                <a:tc>
                  <a:txBody>
                    <a:bodyPr/>
                    <a:lstStyle/>
                    <a:p>
                      <a:pPr marL="0" marR="0">
                        <a:lnSpc>
                          <a:spcPct val="107000"/>
                        </a:lnSpc>
                        <a:spcBef>
                          <a:spcPts val="0"/>
                        </a:spcBef>
                        <a:spcAft>
                          <a:spcPts val="0"/>
                        </a:spcAft>
                      </a:pPr>
                      <a:r>
                        <a:rPr lang="en-US" sz="900" dirty="0">
                          <a:effectLst/>
                        </a:rPr>
                        <a:t>Verification of Residence </a:t>
                      </a:r>
                    </a:p>
                    <a:p>
                      <a:pPr marL="0" marR="0">
                        <a:lnSpc>
                          <a:spcPct val="107000"/>
                        </a:lnSpc>
                        <a:spcBef>
                          <a:spcPts val="0"/>
                        </a:spcBef>
                        <a:spcAft>
                          <a:spcPts val="0"/>
                        </a:spcAft>
                      </a:pPr>
                      <a:r>
                        <a:rPr lang="en-US" sz="900" dirty="0">
                          <a:effectLst/>
                        </a:rPr>
                        <a:t>(CGD 15-50)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client’s landlord to establish his/her physical address for residency purposes.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When a client has a residency but has no other back-up documentation.  Utilized to establish residency for eligibility purposes.</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3"/>
                  </a:ext>
                </a:extLst>
              </a:tr>
              <a:tr h="1802278">
                <a:tc>
                  <a:txBody>
                    <a:bodyPr/>
                    <a:lstStyle/>
                    <a:p>
                      <a:pPr marL="0" marR="0">
                        <a:lnSpc>
                          <a:spcPct val="107000"/>
                        </a:lnSpc>
                        <a:spcBef>
                          <a:spcPts val="0"/>
                        </a:spcBef>
                        <a:spcAft>
                          <a:spcPts val="0"/>
                        </a:spcAft>
                      </a:pPr>
                      <a:r>
                        <a:rPr lang="en-US" sz="900" dirty="0">
                          <a:effectLst/>
                        </a:rPr>
                        <a:t>Profit and Loss Statement for Self-Employment (CGD 16-04)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a client who is self-employed or has other non-traditional income.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Utilized when client’s income is from a self-owned business (including proprietorships and partnerships), a paid professional, paraprofessional, or occupational services (such as lawn care, domestic work, handyperson, landscaping, salesperson, street entertainer, or sex workers, etc.) Utilized to establish income.  </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4"/>
                  </a:ext>
                </a:extLst>
              </a:tr>
              <a:tr h="596324">
                <a:tc>
                  <a:txBody>
                    <a:bodyPr/>
                    <a:lstStyle/>
                    <a:p>
                      <a:pPr marL="0" marR="0">
                        <a:lnSpc>
                          <a:spcPct val="107000"/>
                        </a:lnSpc>
                        <a:spcBef>
                          <a:spcPts val="0"/>
                        </a:spcBef>
                        <a:spcAft>
                          <a:spcPts val="0"/>
                        </a:spcAft>
                      </a:pPr>
                      <a:r>
                        <a:rPr lang="en-US" sz="900" dirty="0">
                          <a:effectLst/>
                        </a:rPr>
                        <a:t>Dental Insurance Enrollment Form (CGD 19-08)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by Client who lacks standalone dental insurance or in need of cost-sharing assistance. </a:t>
                      </a:r>
                      <a:endParaRPr lang="en-US" sz="900" dirty="0">
                        <a:effectLst/>
                        <a:latin typeface="Calibri"/>
                        <a:ea typeface="Calibri"/>
                        <a:cs typeface="Times New Roman"/>
                      </a:endParaRPr>
                    </a:p>
                  </a:txBody>
                  <a:tcPr marL="55936" marR="55936" marT="0" marB="0"/>
                </a:tc>
                <a:tc>
                  <a:txBody>
                    <a:bodyPr/>
                    <a:lstStyle/>
                    <a:p>
                      <a:pPr marL="0" marR="0">
                        <a:lnSpc>
                          <a:spcPct val="107000"/>
                        </a:lnSpc>
                        <a:spcBef>
                          <a:spcPts val="0"/>
                        </a:spcBef>
                        <a:spcAft>
                          <a:spcPts val="0"/>
                        </a:spcAft>
                      </a:pPr>
                      <a:r>
                        <a:rPr lang="en-US" sz="900" dirty="0">
                          <a:effectLst/>
                        </a:rPr>
                        <a:t>Completed during initial eligibility and every six months (during recertification)</a:t>
                      </a:r>
                      <a:endParaRPr lang="en-US" sz="900" dirty="0">
                        <a:effectLst/>
                        <a:latin typeface="Calibri"/>
                        <a:ea typeface="Calibri"/>
                        <a:cs typeface="Times New Roman"/>
                      </a:endParaRPr>
                    </a:p>
                  </a:txBody>
                  <a:tcPr marL="55936" marR="55936" marT="0" marB="0"/>
                </a:tc>
                <a:extLst>
                  <a:ext uri="{0D108BD9-81ED-4DB2-BD59-A6C34878D82A}">
                    <a16:rowId xmlns:a16="http://schemas.microsoft.com/office/drawing/2014/main" val="10005"/>
                  </a:ext>
                </a:extLst>
              </a:tr>
            </a:tbl>
          </a:graphicData>
        </a:graphic>
      </p:graphicFrame>
      <p:sp>
        <p:nvSpPr>
          <p:cNvPr id="4" name="TextBox 3"/>
          <p:cNvSpPr txBox="1"/>
          <p:nvPr/>
        </p:nvSpPr>
        <p:spPr>
          <a:xfrm>
            <a:off x="304800" y="1295400"/>
            <a:ext cx="3048000" cy="2308324"/>
          </a:xfrm>
          <a:prstGeom prst="rect">
            <a:avLst/>
          </a:prstGeom>
          <a:noFill/>
        </p:spPr>
        <p:txBody>
          <a:bodyPr wrap="square" rtlCol="0">
            <a:spAutoFit/>
          </a:bodyPr>
          <a:lstStyle/>
          <a:p>
            <a:r>
              <a:rPr lang="en-US" b="1" dirty="0"/>
              <a:t>ADDITIONAL PAPERWORK</a:t>
            </a:r>
          </a:p>
          <a:p>
            <a:endParaRPr lang="en-US" dirty="0"/>
          </a:p>
          <a:p>
            <a:r>
              <a:rPr lang="en-US" dirty="0"/>
              <a:t>The following are optional forms to be completed with the specific purpose of determining client’s initial and/or continued eligibility. </a:t>
            </a:r>
          </a:p>
        </p:txBody>
      </p:sp>
    </p:spTree>
    <p:extLst>
      <p:ext uri="{BB962C8B-B14F-4D97-AF65-F5344CB8AC3E}">
        <p14:creationId xmlns:p14="http://schemas.microsoft.com/office/powerpoint/2010/main" val="28202753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1604962"/>
            <a:ext cx="5715000" cy="3648075"/>
          </a:xfrm>
          <a:prstGeom prst="rect">
            <a:avLst/>
          </a:prstGeom>
        </p:spPr>
      </p:pic>
    </p:spTree>
    <p:extLst>
      <p:ext uri="{BB962C8B-B14F-4D97-AF65-F5344CB8AC3E}">
        <p14:creationId xmlns:p14="http://schemas.microsoft.com/office/powerpoint/2010/main" val="30758448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CB9A2-0896-4BDE-B6D8-A2323DD2599C}"/>
              </a:ext>
            </a:extLst>
          </p:cNvPr>
          <p:cNvSpPr>
            <a:spLocks noGrp="1"/>
          </p:cNvSpPr>
          <p:nvPr>
            <p:ph type="title"/>
          </p:nvPr>
        </p:nvSpPr>
        <p:spPr>
          <a:xfrm>
            <a:off x="457200" y="685800"/>
            <a:ext cx="8229600" cy="659352"/>
          </a:xfrm>
        </p:spPr>
        <p:txBody>
          <a:bodyPr>
            <a:normAutofit/>
          </a:bodyPr>
          <a:lstStyle/>
          <a:p>
            <a:pPr algn="ctr"/>
            <a:r>
              <a:rPr lang="en-US" sz="3600" dirty="0"/>
              <a:t>Ryan White Contact Information</a:t>
            </a:r>
          </a:p>
        </p:txBody>
      </p:sp>
      <p:sp>
        <p:nvSpPr>
          <p:cNvPr id="3" name="Text Placeholder 2">
            <a:extLst>
              <a:ext uri="{FF2B5EF4-FFF2-40B4-BE49-F238E27FC236}">
                <a16:creationId xmlns:a16="http://schemas.microsoft.com/office/drawing/2014/main" id="{0254DFCB-BF2D-4331-ACDD-791236E824F3}"/>
              </a:ext>
            </a:extLst>
          </p:cNvPr>
          <p:cNvSpPr>
            <a:spLocks noGrp="1"/>
          </p:cNvSpPr>
          <p:nvPr>
            <p:ph type="body" idx="1"/>
          </p:nvPr>
        </p:nvSpPr>
        <p:spPr>
          <a:xfrm>
            <a:off x="491971" y="1523317"/>
            <a:ext cx="2057400" cy="659352"/>
          </a:xfrm>
        </p:spPr>
        <p:txBody>
          <a:bodyPr/>
          <a:lstStyle/>
          <a:p>
            <a:r>
              <a:rPr lang="en-US" dirty="0"/>
              <a:t>PART A	</a:t>
            </a:r>
          </a:p>
        </p:txBody>
      </p:sp>
      <p:sp>
        <p:nvSpPr>
          <p:cNvPr id="4" name="Text Placeholder 3">
            <a:extLst>
              <a:ext uri="{FF2B5EF4-FFF2-40B4-BE49-F238E27FC236}">
                <a16:creationId xmlns:a16="http://schemas.microsoft.com/office/drawing/2014/main" id="{C890A84C-5E6E-4ED4-85EC-E618D9A4FAD2}"/>
              </a:ext>
            </a:extLst>
          </p:cNvPr>
          <p:cNvSpPr>
            <a:spLocks noGrp="1"/>
          </p:cNvSpPr>
          <p:nvPr>
            <p:ph type="body" sz="half" idx="3"/>
          </p:nvPr>
        </p:nvSpPr>
        <p:spPr>
          <a:xfrm>
            <a:off x="4572000" y="1527826"/>
            <a:ext cx="1450975" cy="654843"/>
          </a:xfrm>
        </p:spPr>
        <p:txBody>
          <a:bodyPr/>
          <a:lstStyle/>
          <a:p>
            <a:r>
              <a:rPr lang="en-US" dirty="0"/>
              <a:t>PART B</a:t>
            </a:r>
          </a:p>
        </p:txBody>
      </p:sp>
      <p:sp>
        <p:nvSpPr>
          <p:cNvPr id="5" name="Content Placeholder 4">
            <a:extLst>
              <a:ext uri="{FF2B5EF4-FFF2-40B4-BE49-F238E27FC236}">
                <a16:creationId xmlns:a16="http://schemas.microsoft.com/office/drawing/2014/main" id="{20F8CD71-9E84-461E-985E-E5323A5CE76F}"/>
              </a:ext>
            </a:extLst>
          </p:cNvPr>
          <p:cNvSpPr>
            <a:spLocks noGrp="1"/>
          </p:cNvSpPr>
          <p:nvPr>
            <p:ph sz="quarter" idx="2"/>
          </p:nvPr>
        </p:nvSpPr>
        <p:spPr>
          <a:xfrm>
            <a:off x="466078" y="2182669"/>
            <a:ext cx="4114800" cy="3845720"/>
          </a:xfrm>
        </p:spPr>
        <p:txBody>
          <a:bodyPr>
            <a:normAutofit/>
          </a:bodyPr>
          <a:lstStyle/>
          <a:p>
            <a:pPr marL="0" indent="0">
              <a:buNone/>
            </a:pPr>
            <a:r>
              <a:rPr lang="en-US" b="1" dirty="0"/>
              <a:t>Jose Alcazar</a:t>
            </a:r>
          </a:p>
          <a:p>
            <a:pPr marL="0" indent="0">
              <a:buNone/>
            </a:pPr>
            <a:r>
              <a:rPr lang="en-US" sz="2000" dirty="0"/>
              <a:t>Email: </a:t>
            </a:r>
            <a:r>
              <a:rPr lang="en-US" sz="2000" dirty="0">
                <a:hlinkClick r:id="rId3"/>
              </a:rPr>
              <a:t>jose.alcazar@clarkcountynv.gov</a:t>
            </a:r>
            <a:endParaRPr lang="en-US" sz="2000" dirty="0"/>
          </a:p>
          <a:p>
            <a:pPr marL="0" indent="0">
              <a:buNone/>
            </a:pPr>
            <a:r>
              <a:rPr lang="en-US" sz="2000" dirty="0"/>
              <a:t>P: (702) 455-5845</a:t>
            </a:r>
          </a:p>
          <a:p>
            <a:pPr marL="0" indent="0">
              <a:buNone/>
            </a:pPr>
            <a:endParaRPr lang="en-US" dirty="0"/>
          </a:p>
          <a:p>
            <a:pPr marL="0" indent="0">
              <a:buNone/>
            </a:pPr>
            <a:r>
              <a:rPr lang="en-US" b="1" dirty="0"/>
              <a:t>TONY GARCIA</a:t>
            </a:r>
          </a:p>
          <a:p>
            <a:pPr marL="0" indent="0">
              <a:buNone/>
            </a:pPr>
            <a:r>
              <a:rPr lang="en-US" sz="2000" dirty="0">
                <a:hlinkClick r:id="rId4"/>
              </a:rPr>
              <a:t>Juan.Garcia@clarkcountynv.gov</a:t>
            </a:r>
            <a:endParaRPr lang="en-US" sz="2000" dirty="0"/>
          </a:p>
          <a:p>
            <a:pPr marL="0" indent="0">
              <a:buNone/>
            </a:pPr>
            <a:r>
              <a:rPr lang="en-US" sz="2000" dirty="0"/>
              <a:t>P: (702) 455-7255</a:t>
            </a:r>
          </a:p>
        </p:txBody>
      </p:sp>
      <p:sp>
        <p:nvSpPr>
          <p:cNvPr id="6" name="Content Placeholder 5">
            <a:extLst>
              <a:ext uri="{FF2B5EF4-FFF2-40B4-BE49-F238E27FC236}">
                <a16:creationId xmlns:a16="http://schemas.microsoft.com/office/drawing/2014/main" id="{E74E5F2A-358F-4FAE-B1A0-523A1734EC19}"/>
              </a:ext>
            </a:extLst>
          </p:cNvPr>
          <p:cNvSpPr>
            <a:spLocks noGrp="1"/>
          </p:cNvSpPr>
          <p:nvPr>
            <p:ph sz="quarter" idx="4"/>
          </p:nvPr>
        </p:nvSpPr>
        <p:spPr>
          <a:xfrm>
            <a:off x="4572000" y="1676400"/>
            <a:ext cx="4041775" cy="3845720"/>
          </a:xfrm>
        </p:spPr>
        <p:txBody>
          <a:bodyPr>
            <a:normAutofit/>
          </a:bodyPr>
          <a:lstStyle/>
          <a:p>
            <a:pPr marL="0" indent="0">
              <a:buNone/>
            </a:pPr>
            <a:endParaRPr lang="en-US" sz="2000" dirty="0"/>
          </a:p>
          <a:p>
            <a:pPr marL="0" indent="0">
              <a:buNone/>
            </a:pPr>
            <a:r>
              <a:rPr lang="en-US" b="1" dirty="0"/>
              <a:t>M. GABRIEL COLBAUGH</a:t>
            </a:r>
          </a:p>
          <a:p>
            <a:pPr marL="0" indent="0">
              <a:buNone/>
            </a:pPr>
            <a:r>
              <a:rPr lang="en-US" sz="2000" dirty="0"/>
              <a:t>Email: </a:t>
            </a:r>
            <a:r>
              <a:rPr lang="en-US" sz="2000" dirty="0">
                <a:solidFill>
                  <a:srgbClr val="FFC000"/>
                </a:solidFill>
                <a:hlinkClick r:id="rId5"/>
              </a:rPr>
              <a:t>m.Colbaugh@health.nv.gov</a:t>
            </a:r>
            <a:endParaRPr lang="en-US" sz="2000" dirty="0">
              <a:solidFill>
                <a:srgbClr val="FFC000"/>
              </a:solidFill>
            </a:endParaRPr>
          </a:p>
          <a:p>
            <a:pPr marL="0" indent="0">
              <a:buNone/>
            </a:pPr>
            <a:r>
              <a:rPr lang="en-US" sz="2000" dirty="0"/>
              <a:t>P: (702) 486-0928</a:t>
            </a:r>
          </a:p>
        </p:txBody>
      </p:sp>
    </p:spTree>
    <p:extLst>
      <p:ext uri="{BB962C8B-B14F-4D97-AF65-F5344CB8AC3E}">
        <p14:creationId xmlns:p14="http://schemas.microsoft.com/office/powerpoint/2010/main" val="12873061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9B3848-895C-4F44-8CDC-F8BB28710B73}"/>
              </a:ext>
            </a:extLst>
          </p:cNvPr>
          <p:cNvSpPr txBox="1"/>
          <p:nvPr/>
        </p:nvSpPr>
        <p:spPr>
          <a:xfrm>
            <a:off x="516754" y="1398447"/>
            <a:ext cx="8153400" cy="3416320"/>
          </a:xfrm>
          <a:prstGeom prst="rect">
            <a:avLst/>
          </a:prstGeom>
          <a:noFill/>
        </p:spPr>
        <p:txBody>
          <a:bodyPr wrap="square" rtlCol="0">
            <a:spAutoFit/>
          </a:bodyPr>
          <a:lstStyle/>
          <a:p>
            <a:r>
              <a:rPr lang="en-US" dirty="0"/>
              <a:t>CAREWare Related			</a:t>
            </a:r>
            <a:r>
              <a:rPr lang="en-US" dirty="0">
                <a:solidFill>
                  <a:schemeClr val="accent1"/>
                </a:solidFill>
                <a:hlinkClick r:id="rId3">
                  <a:extLst>
                    <a:ext uri="{A12FA001-AC4F-418D-AE19-62706E023703}">
                      <ahyp:hlinkClr xmlns:ahyp="http://schemas.microsoft.com/office/drawing/2018/hyperlinkcolor" val="tx"/>
                    </a:ext>
                  </a:extLst>
                </a:hlinkClick>
              </a:rPr>
              <a:t>CAREWareHelp@helath.nv.gov</a:t>
            </a:r>
            <a:r>
              <a:rPr lang="en-US" dirty="0">
                <a:solidFill>
                  <a:schemeClr val="accent1"/>
                </a:solidFill>
              </a:rPr>
              <a:t> </a:t>
            </a:r>
          </a:p>
          <a:p>
            <a:endParaRPr lang="en-US" dirty="0"/>
          </a:p>
          <a:p>
            <a:r>
              <a:rPr lang="en-US" dirty="0"/>
              <a:t>Liberty Dental				</a:t>
            </a:r>
            <a:r>
              <a:rPr lang="en-US" dirty="0">
                <a:solidFill>
                  <a:schemeClr val="accent1"/>
                </a:solidFill>
                <a:hlinkClick r:id="rId4">
                  <a:extLst>
                    <a:ext uri="{A12FA001-AC4F-418D-AE19-62706E023703}">
                      <ahyp:hlinkClr xmlns:ahyp="http://schemas.microsoft.com/office/drawing/2018/hyperlinkcolor" val="tx"/>
                    </a:ext>
                  </a:extLst>
                </a:hlinkClick>
              </a:rPr>
              <a:t>NVDental@health.nv.gov</a:t>
            </a:r>
            <a:endParaRPr lang="en-US" dirty="0">
              <a:solidFill>
                <a:schemeClr val="accent1"/>
              </a:solidFill>
            </a:endParaRPr>
          </a:p>
          <a:p>
            <a:endParaRPr lang="en-US" dirty="0"/>
          </a:p>
          <a:p>
            <a:r>
              <a:rPr lang="en-US" dirty="0"/>
              <a:t>RWPB &amp; NMAP Programmatic Issues	</a:t>
            </a:r>
            <a:r>
              <a:rPr lang="en-US" dirty="0">
                <a:solidFill>
                  <a:schemeClr val="accent1"/>
                </a:solidFill>
                <a:hlinkClick r:id="rId5">
                  <a:extLst>
                    <a:ext uri="{A12FA001-AC4F-418D-AE19-62706E023703}">
                      <ahyp:hlinkClr xmlns:ahyp="http://schemas.microsoft.com/office/drawing/2018/hyperlinkcolor" val="tx"/>
                    </a:ext>
                  </a:extLst>
                </a:hlinkClick>
              </a:rPr>
              <a:t>NVRWPB@health.nv.gov</a:t>
            </a:r>
            <a:endParaRPr lang="en-US" dirty="0">
              <a:solidFill>
                <a:schemeClr val="accent1"/>
              </a:solidFill>
            </a:endParaRPr>
          </a:p>
          <a:p>
            <a:endParaRPr lang="en-US" dirty="0"/>
          </a:p>
          <a:p>
            <a:r>
              <a:rPr lang="en-US" dirty="0"/>
              <a:t>RWPB, NMAP &amp; HOPWA Fiscal Issues	</a:t>
            </a:r>
            <a:r>
              <a:rPr lang="en-US" dirty="0">
                <a:solidFill>
                  <a:schemeClr val="accent1"/>
                </a:solidFill>
                <a:hlinkClick r:id="rId6">
                  <a:extLst>
                    <a:ext uri="{A12FA001-AC4F-418D-AE19-62706E023703}">
                      <ahyp:hlinkClr xmlns:ahyp="http://schemas.microsoft.com/office/drawing/2018/hyperlinkcolor" val="tx"/>
                    </a:ext>
                  </a:extLst>
                </a:hlinkClick>
              </a:rPr>
              <a:t>NVRWFiscal@health.nv.gov</a:t>
            </a:r>
            <a:endParaRPr lang="en-US" dirty="0">
              <a:solidFill>
                <a:schemeClr val="accent1"/>
              </a:solidFill>
            </a:endParaRPr>
          </a:p>
          <a:p>
            <a:endParaRPr lang="en-US" dirty="0"/>
          </a:p>
          <a:p>
            <a:r>
              <a:rPr lang="en-US" dirty="0"/>
              <a:t>RWPB &amp; NMAP Quality Management	</a:t>
            </a:r>
            <a:r>
              <a:rPr lang="en-US" dirty="0">
                <a:solidFill>
                  <a:schemeClr val="accent1"/>
                </a:solidFill>
                <a:hlinkClick r:id="rId7">
                  <a:extLst>
                    <a:ext uri="{A12FA001-AC4F-418D-AE19-62706E023703}">
                      <ahyp:hlinkClr xmlns:ahyp="http://schemas.microsoft.com/office/drawing/2018/hyperlinkcolor" val="tx"/>
                    </a:ext>
                  </a:extLst>
                </a:hlinkClick>
              </a:rPr>
              <a:t>NVCQM@health.nv.gov</a:t>
            </a:r>
            <a:endParaRPr lang="en-US" dirty="0">
              <a:solidFill>
                <a:schemeClr val="accent1"/>
              </a:solidFill>
            </a:endParaRPr>
          </a:p>
          <a:p>
            <a:endParaRPr lang="en-US" dirty="0"/>
          </a:p>
          <a:p>
            <a:r>
              <a:rPr lang="en-US" dirty="0"/>
              <a:t>HOPWA Programmatic Issues		</a:t>
            </a:r>
            <a:r>
              <a:rPr lang="en-US" dirty="0">
                <a:solidFill>
                  <a:schemeClr val="accent1"/>
                </a:solidFill>
                <a:hlinkClick r:id="rId8">
                  <a:extLst>
                    <a:ext uri="{A12FA001-AC4F-418D-AE19-62706E023703}">
                      <ahyp:hlinkClr xmlns:ahyp="http://schemas.microsoft.com/office/drawing/2018/hyperlinkcolor" val="tx"/>
                    </a:ext>
                  </a:extLst>
                </a:hlinkClick>
              </a:rPr>
              <a:t>NVHOPWA@health.nv.gov</a:t>
            </a:r>
            <a:endParaRPr lang="en-US" dirty="0">
              <a:solidFill>
                <a:schemeClr val="accent1"/>
              </a:solidFill>
            </a:endParaRPr>
          </a:p>
          <a:p>
            <a:endParaRPr lang="en-US" dirty="0"/>
          </a:p>
        </p:txBody>
      </p:sp>
      <p:sp>
        <p:nvSpPr>
          <p:cNvPr id="3" name="TextBox 2">
            <a:extLst>
              <a:ext uri="{FF2B5EF4-FFF2-40B4-BE49-F238E27FC236}">
                <a16:creationId xmlns:a16="http://schemas.microsoft.com/office/drawing/2014/main" id="{DB6A220B-EBF7-4B11-8DB6-903A3098B60B}"/>
              </a:ext>
            </a:extLst>
          </p:cNvPr>
          <p:cNvSpPr txBox="1"/>
          <p:nvPr/>
        </p:nvSpPr>
        <p:spPr>
          <a:xfrm>
            <a:off x="2379955" y="795096"/>
            <a:ext cx="3810000" cy="369332"/>
          </a:xfrm>
          <a:prstGeom prst="rect">
            <a:avLst/>
          </a:prstGeom>
          <a:noFill/>
        </p:spPr>
        <p:txBody>
          <a:bodyPr wrap="square" rtlCol="0">
            <a:spAutoFit/>
          </a:bodyPr>
          <a:lstStyle/>
          <a:p>
            <a:r>
              <a:rPr lang="en-US" b="1" dirty="0"/>
              <a:t>PROGRAM QUESTIONS: Part B </a:t>
            </a:r>
          </a:p>
        </p:txBody>
      </p:sp>
      <p:sp>
        <p:nvSpPr>
          <p:cNvPr id="4" name="TextBox 3">
            <a:extLst>
              <a:ext uri="{FF2B5EF4-FFF2-40B4-BE49-F238E27FC236}">
                <a16:creationId xmlns:a16="http://schemas.microsoft.com/office/drawing/2014/main" id="{77413BC8-476D-420E-996A-5D990E41C41E}"/>
              </a:ext>
            </a:extLst>
          </p:cNvPr>
          <p:cNvSpPr txBox="1"/>
          <p:nvPr/>
        </p:nvSpPr>
        <p:spPr>
          <a:xfrm>
            <a:off x="2362200" y="4679454"/>
            <a:ext cx="3810000" cy="369332"/>
          </a:xfrm>
          <a:prstGeom prst="rect">
            <a:avLst/>
          </a:prstGeom>
          <a:noFill/>
        </p:spPr>
        <p:txBody>
          <a:bodyPr wrap="square" rtlCol="0">
            <a:spAutoFit/>
          </a:bodyPr>
          <a:lstStyle/>
          <a:p>
            <a:r>
              <a:rPr lang="en-US" b="1" dirty="0"/>
              <a:t>PROGRAM QUESTIONS: Part A</a:t>
            </a:r>
          </a:p>
        </p:txBody>
      </p:sp>
      <p:sp>
        <p:nvSpPr>
          <p:cNvPr id="5" name="TextBox 4">
            <a:extLst>
              <a:ext uri="{FF2B5EF4-FFF2-40B4-BE49-F238E27FC236}">
                <a16:creationId xmlns:a16="http://schemas.microsoft.com/office/drawing/2014/main" id="{66A65AC4-0D10-4257-B655-8EC08082F832}"/>
              </a:ext>
            </a:extLst>
          </p:cNvPr>
          <p:cNvSpPr txBox="1"/>
          <p:nvPr/>
        </p:nvSpPr>
        <p:spPr>
          <a:xfrm>
            <a:off x="516754" y="5090221"/>
            <a:ext cx="8436746" cy="369332"/>
          </a:xfrm>
          <a:prstGeom prst="rect">
            <a:avLst/>
          </a:prstGeom>
          <a:noFill/>
        </p:spPr>
        <p:txBody>
          <a:bodyPr wrap="square" rtlCol="0">
            <a:spAutoFit/>
          </a:bodyPr>
          <a:lstStyle/>
          <a:p>
            <a:pPr marL="0" marR="0">
              <a:spcBef>
                <a:spcPts val="0"/>
              </a:spcBef>
              <a:spcAft>
                <a:spcPts val="0"/>
              </a:spcAft>
            </a:pPr>
            <a:r>
              <a:rPr lang="en-US" sz="1800" dirty="0">
                <a:effectLst/>
                <a:ea typeface="Calibri" panose="020F0502020204030204" pitchFamily="34" charset="0"/>
                <a:cs typeface="Times New Roman" panose="02020603050405020304" pitchFamily="18" charset="0"/>
              </a:rPr>
              <a:t>CAREWare/RWISE Issues 		              </a:t>
            </a:r>
            <a:r>
              <a:rPr lang="en-US" u="sng" dirty="0">
                <a:solidFill>
                  <a:schemeClr val="accent1"/>
                </a:solidFill>
                <a:ea typeface="Calibri" panose="020F0502020204030204" pitchFamily="34" charset="0"/>
                <a:cs typeface="Times New Roman" panose="02020603050405020304" pitchFamily="18" charset="0"/>
              </a:rPr>
              <a:t>https://lvtgarwise.jprog.net/CCPortal/</a:t>
            </a:r>
            <a:r>
              <a:rPr lang="en-US" sz="1800" dirty="0">
                <a:solidFill>
                  <a:schemeClr val="accent1"/>
                </a:solidFill>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0478264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413F16-24C1-48BF-9737-792FE28EC323}"/>
              </a:ext>
            </a:extLst>
          </p:cNvPr>
          <p:cNvSpPr txBox="1"/>
          <p:nvPr/>
        </p:nvSpPr>
        <p:spPr>
          <a:xfrm>
            <a:off x="1600200" y="1143000"/>
            <a:ext cx="6019800" cy="523220"/>
          </a:xfrm>
          <a:prstGeom prst="rect">
            <a:avLst/>
          </a:prstGeom>
          <a:noFill/>
        </p:spPr>
        <p:txBody>
          <a:bodyPr wrap="square" rtlCol="0">
            <a:spAutoFit/>
          </a:bodyPr>
          <a:lstStyle/>
          <a:p>
            <a:pPr algn="ctr"/>
            <a:r>
              <a:rPr lang="en-US" sz="2800" dirty="0"/>
              <a:t>For Further Information </a:t>
            </a:r>
          </a:p>
        </p:txBody>
      </p:sp>
      <p:sp>
        <p:nvSpPr>
          <p:cNvPr id="3" name="TextBox 2">
            <a:extLst>
              <a:ext uri="{FF2B5EF4-FFF2-40B4-BE49-F238E27FC236}">
                <a16:creationId xmlns:a16="http://schemas.microsoft.com/office/drawing/2014/main" id="{99EC8C6D-E42B-4C45-99B7-5EF7CCC509A4}"/>
              </a:ext>
            </a:extLst>
          </p:cNvPr>
          <p:cNvSpPr txBox="1"/>
          <p:nvPr/>
        </p:nvSpPr>
        <p:spPr>
          <a:xfrm>
            <a:off x="990600" y="2209800"/>
            <a:ext cx="7620000" cy="4616648"/>
          </a:xfrm>
          <a:prstGeom prst="rect">
            <a:avLst/>
          </a:prstGeom>
          <a:noFill/>
        </p:spPr>
        <p:txBody>
          <a:bodyPr wrap="square" rtlCol="0">
            <a:spAutoFit/>
          </a:bodyPr>
          <a:lstStyle/>
          <a:p>
            <a:r>
              <a:rPr lang="en-US" sz="2000" dirty="0"/>
              <a:t>Las Vegas TGA			</a:t>
            </a:r>
            <a:r>
              <a:rPr lang="en-US" sz="2000" dirty="0">
                <a:solidFill>
                  <a:schemeClr val="accent1"/>
                </a:solidFill>
                <a:hlinkClick r:id="rId3">
                  <a:extLst>
                    <a:ext uri="{A12FA001-AC4F-418D-AE19-62706E023703}">
                      <ahyp:hlinkClr xmlns:ahyp="http://schemas.microsoft.com/office/drawing/2018/hyperlinkcolor" val="tx"/>
                    </a:ext>
                  </a:extLst>
                </a:hlinkClick>
              </a:rPr>
              <a:t>https://lasvegastga.com</a:t>
            </a:r>
            <a:endParaRPr lang="en-US" sz="2000" dirty="0">
              <a:solidFill>
                <a:schemeClr val="accent1"/>
              </a:solidFill>
            </a:endParaRPr>
          </a:p>
          <a:p>
            <a:endParaRPr lang="en-US" sz="2000" dirty="0"/>
          </a:p>
          <a:p>
            <a:r>
              <a:rPr lang="en-US" sz="2000" dirty="0"/>
              <a:t>End HIV Nevada		</a:t>
            </a:r>
            <a:r>
              <a:rPr lang="en-US" sz="2000" dirty="0">
                <a:solidFill>
                  <a:schemeClr val="accent1"/>
                </a:solidFill>
                <a:hlinkClick r:id="rId4">
                  <a:extLst>
                    <a:ext uri="{A12FA001-AC4F-418D-AE19-62706E023703}">
                      <ahyp:hlinkClr xmlns:ahyp="http://schemas.microsoft.com/office/drawing/2018/hyperlinkcolor" val="tx"/>
                    </a:ext>
                  </a:extLst>
                </a:hlinkClick>
              </a:rPr>
              <a:t>https://endhivnevada.org</a:t>
            </a:r>
            <a:endParaRPr lang="en-US" sz="2000" dirty="0">
              <a:solidFill>
                <a:schemeClr val="accent1"/>
              </a:solidFill>
            </a:endParaRPr>
          </a:p>
          <a:p>
            <a:endParaRPr lang="en-US" sz="2000" dirty="0"/>
          </a:p>
          <a:p>
            <a:r>
              <a:rPr lang="en-US" sz="2000" dirty="0"/>
              <a:t>HRSA				</a:t>
            </a:r>
            <a:r>
              <a:rPr lang="en-US" sz="2000" dirty="0">
                <a:solidFill>
                  <a:schemeClr val="accent1"/>
                </a:solidFill>
                <a:hlinkClick r:id="rId5">
                  <a:extLst>
                    <a:ext uri="{A12FA001-AC4F-418D-AE19-62706E023703}">
                      <ahyp:hlinkClr xmlns:ahyp="http://schemas.microsoft.com/office/drawing/2018/hyperlinkcolor" val="tx"/>
                    </a:ext>
                  </a:extLst>
                </a:hlinkClick>
              </a:rPr>
              <a:t>https://www.hrsa.gov</a:t>
            </a:r>
            <a:endParaRPr lang="en-US" sz="2000" dirty="0">
              <a:solidFill>
                <a:schemeClr val="accent1"/>
              </a:solidFill>
            </a:endParaRPr>
          </a:p>
          <a:p>
            <a:endParaRPr lang="en-US" sz="2000" dirty="0">
              <a:solidFill>
                <a:schemeClr val="accent1"/>
              </a:solidFill>
              <a:hlinkClick r:id="rId6">
                <a:extLst>
                  <a:ext uri="{A12FA001-AC4F-418D-AE19-62706E023703}">
                    <ahyp:hlinkClr xmlns:ahyp="http://schemas.microsoft.com/office/drawing/2018/hyperlinkcolor" val="tx"/>
                  </a:ext>
                </a:extLst>
              </a:hlinkClick>
            </a:endParaRPr>
          </a:p>
          <a:p>
            <a:r>
              <a:rPr lang="en-US" sz="2000" dirty="0">
                <a:solidFill>
                  <a:srgbClr val="0070C0"/>
                </a:solidFill>
                <a:hlinkClick r:id="rId6">
                  <a:extLst>
                    <a:ext uri="{A12FA001-AC4F-418D-AE19-62706E023703}">
                      <ahyp:hlinkClr xmlns:ahyp="http://schemas.microsoft.com/office/drawing/2018/hyperlinkcolor" val="tx"/>
                    </a:ext>
                  </a:extLst>
                </a:hlinkClick>
              </a:rPr>
              <a:t>Universal Eligibility Manual </a:t>
            </a:r>
            <a:r>
              <a:rPr lang="en-US" sz="2000" dirty="0"/>
              <a:t>	</a:t>
            </a:r>
          </a:p>
          <a:p>
            <a:r>
              <a:rPr lang="en-US" sz="2000" dirty="0"/>
              <a:t>		</a:t>
            </a:r>
          </a:p>
          <a:p>
            <a:r>
              <a:rPr lang="en-US" sz="2000" dirty="0">
                <a:solidFill>
                  <a:srgbClr val="0070C0"/>
                </a:solidFill>
                <a:hlinkClick r:id="rId7">
                  <a:extLst>
                    <a:ext uri="{A12FA001-AC4F-418D-AE19-62706E023703}">
                      <ahyp:hlinkClr xmlns:ahyp="http://schemas.microsoft.com/office/drawing/2018/hyperlinkcolor" val="tx"/>
                    </a:ext>
                  </a:extLst>
                </a:hlinkClick>
              </a:rPr>
              <a:t>Dental Insurance Forms</a:t>
            </a:r>
            <a:r>
              <a:rPr lang="en-US" sz="2000" dirty="0">
                <a:solidFill>
                  <a:srgbClr val="0070C0"/>
                </a:solidFill>
              </a:rPr>
              <a:t>	</a:t>
            </a:r>
            <a:r>
              <a:rPr lang="en-US" sz="2000" dirty="0"/>
              <a:t>	</a:t>
            </a:r>
          </a:p>
          <a:p>
            <a:endParaRPr lang="en-US" dirty="0"/>
          </a:p>
          <a:p>
            <a:r>
              <a:rPr lang="en-US" sz="2000" dirty="0">
                <a:effectLst/>
                <a:latin typeface="Constantia" panose="02030602050306030303" pitchFamily="18" charset="0"/>
                <a:ea typeface="Calibri" panose="020F0502020204030204" pitchFamily="34" charset="0"/>
              </a:rPr>
              <a:t>2023 Poverty Guidelines 		</a:t>
            </a:r>
          </a:p>
          <a:p>
            <a:r>
              <a:rPr lang="en-US" sz="2000" u="sng" dirty="0">
                <a:solidFill>
                  <a:schemeClr val="accent1"/>
                </a:solidFill>
                <a:effectLst/>
                <a:latin typeface="Constantia" panose="02030602050306030303" pitchFamily="18" charset="0"/>
                <a:ea typeface="Calibri" panose="020F0502020204030204" pitchFamily="34" charset="0"/>
                <a:hlinkClick r:id="rId8">
                  <a:extLst>
                    <a:ext uri="{A12FA001-AC4F-418D-AE19-62706E023703}">
                      <ahyp:hlinkClr xmlns:ahyp="http://schemas.microsoft.com/office/drawing/2018/hyperlinkcolor" val="tx"/>
                    </a:ext>
                  </a:extLst>
                </a:hlinkClick>
              </a:rPr>
              <a:t>https://aspe.hhs.gov/topics/poverty-economic-mobility/poverty-guidelines</a:t>
            </a:r>
            <a:r>
              <a:rPr lang="en-US" sz="2000" dirty="0">
                <a:solidFill>
                  <a:schemeClr val="accent1"/>
                </a:solidFill>
                <a:effectLst/>
                <a:latin typeface="Constantia" panose="02030602050306030303" pitchFamily="18" charset="0"/>
                <a:ea typeface="Calibri" panose="020F0502020204030204" pitchFamily="34" charset="0"/>
              </a:rPr>
              <a:t> </a:t>
            </a:r>
          </a:p>
          <a:p>
            <a:endParaRPr lang="en-US" dirty="0"/>
          </a:p>
          <a:p>
            <a:endParaRPr lang="en-US" dirty="0"/>
          </a:p>
        </p:txBody>
      </p:sp>
    </p:spTree>
    <p:extLst>
      <p:ext uri="{BB962C8B-B14F-4D97-AF65-F5344CB8AC3E}">
        <p14:creationId xmlns:p14="http://schemas.microsoft.com/office/powerpoint/2010/main" val="2333523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AE98F-6965-464C-9700-FBBC7D47AB41}"/>
              </a:ext>
            </a:extLst>
          </p:cNvPr>
          <p:cNvSpPr>
            <a:spLocks noGrp="1"/>
          </p:cNvSpPr>
          <p:nvPr>
            <p:ph type="title"/>
          </p:nvPr>
        </p:nvSpPr>
        <p:spPr>
          <a:xfrm>
            <a:off x="762000" y="2514600"/>
            <a:ext cx="7772400" cy="1362456"/>
          </a:xfrm>
        </p:spPr>
        <p:txBody>
          <a:bodyPr/>
          <a:lstStyle/>
          <a:p>
            <a:pPr algn="ctr"/>
            <a:r>
              <a:rPr lang="en-US" sz="7200" dirty="0"/>
              <a:t>Have a Good Day</a:t>
            </a:r>
          </a:p>
        </p:txBody>
      </p:sp>
    </p:spTree>
    <p:extLst>
      <p:ext uri="{BB962C8B-B14F-4D97-AF65-F5344CB8AC3E}">
        <p14:creationId xmlns:p14="http://schemas.microsoft.com/office/powerpoint/2010/main" val="3307297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447800"/>
            <a:ext cx="6705600" cy="3416320"/>
          </a:xfrm>
          <a:prstGeom prst="rect">
            <a:avLst/>
          </a:prstGeom>
          <a:noFill/>
        </p:spPr>
        <p:txBody>
          <a:bodyPr wrap="square" rtlCol="0">
            <a:spAutoFit/>
          </a:bodyPr>
          <a:lstStyle/>
          <a:p>
            <a:pPr lvl="0" algn="ctr"/>
            <a:r>
              <a:rPr lang="en-US" b="1" dirty="0"/>
              <a:t>Mailed Applications</a:t>
            </a:r>
          </a:p>
          <a:p>
            <a:pPr lvl="0"/>
            <a:endParaRPr lang="en-US" dirty="0"/>
          </a:p>
          <a:p>
            <a:pPr marL="285750" indent="-285750">
              <a:buFont typeface="Arial" panose="020B0604020202020204" pitchFamily="34" charset="0"/>
              <a:buChar char="•"/>
            </a:pPr>
            <a:r>
              <a:rPr lang="en-US" dirty="0"/>
              <a:t>Mailed and/or emailed applications are acceptable with verbal verification from the client.</a:t>
            </a:r>
          </a:p>
          <a:p>
            <a:r>
              <a:rPr lang="en-US" dirty="0"/>
              <a:t>  </a:t>
            </a:r>
          </a:p>
          <a:p>
            <a:pPr marL="285750" indent="-285750">
              <a:buFont typeface="Arial" panose="020B0604020202020204" pitchFamily="34" charset="0"/>
              <a:buChar char="•"/>
            </a:pPr>
            <a:r>
              <a:rPr lang="en-US" dirty="0"/>
              <a:t>In this case the Eligibility start date will be from the date the application &amp; documentation was received/dated and reviewed for completeness by the eligibility Subrecipient.</a:t>
            </a:r>
          </a:p>
          <a:p>
            <a:endParaRPr lang="en-US" dirty="0"/>
          </a:p>
          <a:p>
            <a:pPr marL="285750" indent="-285750">
              <a:buFont typeface="Arial" panose="020B0604020202020204" pitchFamily="34" charset="0"/>
              <a:buChar char="•"/>
            </a:pPr>
            <a:r>
              <a:rPr lang="en-US" i="1" dirty="0"/>
              <a:t>Eligibility packets should be reviewed within </a:t>
            </a:r>
            <a:r>
              <a:rPr lang="en-US" b="1" i="1" dirty="0"/>
              <a:t>24</a:t>
            </a:r>
            <a:r>
              <a:rPr lang="en-US" i="1" dirty="0"/>
              <a:t> hours after they are received by the Subrecipient, so the client’s eligibility is not unnecessarily delayed</a:t>
            </a:r>
            <a:endParaRPr lang="en-US" dirty="0"/>
          </a:p>
        </p:txBody>
      </p:sp>
    </p:spTree>
    <p:extLst>
      <p:ext uri="{BB962C8B-B14F-4D97-AF65-F5344CB8AC3E}">
        <p14:creationId xmlns:p14="http://schemas.microsoft.com/office/powerpoint/2010/main" val="500043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984" y="412475"/>
            <a:ext cx="7851648" cy="1219200"/>
          </a:xfrm>
        </p:spPr>
        <p:txBody>
          <a:bodyPr>
            <a:normAutofit/>
          </a:bodyPr>
          <a:lstStyle/>
          <a:p>
            <a:pPr algn="ctr"/>
            <a:r>
              <a:rPr lang="en-US" sz="3600" dirty="0">
                <a:solidFill>
                  <a:schemeClr val="tx1"/>
                </a:solidFill>
              </a:rPr>
              <a:t>GAP CERTIFICATION &amp; ALIGNMENT </a:t>
            </a:r>
            <a:br>
              <a:rPr lang="en-US" sz="3600" dirty="0">
                <a:solidFill>
                  <a:schemeClr val="tx1"/>
                </a:solidFill>
              </a:rPr>
            </a:br>
            <a:r>
              <a:rPr lang="en-US" sz="3600" dirty="0">
                <a:solidFill>
                  <a:schemeClr val="tx1"/>
                </a:solidFill>
              </a:rPr>
              <a:t>BREAK DOWN </a:t>
            </a:r>
          </a:p>
        </p:txBody>
      </p:sp>
      <p:sp>
        <p:nvSpPr>
          <p:cNvPr id="5" name="Subtitle 4">
            <a:extLst>
              <a:ext uri="{FF2B5EF4-FFF2-40B4-BE49-F238E27FC236}">
                <a16:creationId xmlns:a16="http://schemas.microsoft.com/office/drawing/2014/main" id="{B5FADD39-2E46-46EB-9E92-B9F7BD4D07DE}"/>
              </a:ext>
            </a:extLst>
          </p:cNvPr>
          <p:cNvSpPr>
            <a:spLocks noGrp="1"/>
          </p:cNvSpPr>
          <p:nvPr>
            <p:ph type="subTitle" idx="1"/>
          </p:nvPr>
        </p:nvSpPr>
        <p:spPr>
          <a:xfrm>
            <a:off x="410400" y="4191000"/>
            <a:ext cx="8134816" cy="2133600"/>
          </a:xfrm>
        </p:spPr>
        <p:txBody>
          <a:bodyPr>
            <a:normAutofit/>
          </a:bodyPr>
          <a:lstStyle/>
          <a:p>
            <a:pPr marL="457200" indent="-457200" algn="l">
              <a:buClr>
                <a:schemeClr val="tx1"/>
              </a:buClr>
              <a:buFont typeface="+mj-lt"/>
              <a:buAutoNum type="arabicPeriod"/>
            </a:pPr>
            <a:r>
              <a:rPr lang="en-US" sz="2000" dirty="0"/>
              <a:t>Identify the client’s birthday month and half birthday month. </a:t>
            </a:r>
          </a:p>
          <a:p>
            <a:pPr marL="457200" indent="-457200" algn="l">
              <a:buClr>
                <a:schemeClr val="tx1"/>
              </a:buClr>
              <a:buFont typeface="+mj-lt"/>
              <a:buAutoNum type="arabicPeriod"/>
            </a:pPr>
            <a:r>
              <a:rPr lang="en-US" sz="2000" dirty="0"/>
              <a:t>Identify the client’s enrollment start date (application fully completed date).</a:t>
            </a:r>
          </a:p>
          <a:p>
            <a:pPr marL="457200" indent="-457200" algn="l">
              <a:buClr>
                <a:schemeClr val="tx1"/>
              </a:buClr>
              <a:buFont typeface="+mj-lt"/>
              <a:buAutoNum type="arabicPeriod"/>
            </a:pPr>
            <a:r>
              <a:rPr lang="en-US" sz="2000" dirty="0"/>
              <a:t>Eligibility end date will always be the birthday / half birthday month (following the rule of never one (1) month of eligibility or more than seven (7) months of eligibility). </a:t>
            </a:r>
          </a:p>
          <a:p>
            <a:pPr marL="457200" indent="-457200" algn="l">
              <a:buClr>
                <a:schemeClr val="tx1"/>
              </a:buClr>
              <a:buFont typeface="Wingdings" panose="05000000000000000000" pitchFamily="2" charset="2"/>
              <a:buChar char="Ø"/>
            </a:pPr>
            <a:endParaRPr lang="en-US" sz="1600" dirty="0"/>
          </a:p>
          <a:p>
            <a:pPr marL="457200" indent="-457200" algn="l">
              <a:buClr>
                <a:schemeClr val="tx1"/>
              </a:buClr>
              <a:buFont typeface="Wingdings" panose="05000000000000000000" pitchFamily="2" charset="2"/>
              <a:buChar char="Ø"/>
            </a:pPr>
            <a:endParaRPr lang="en-US" sz="1600" dirty="0"/>
          </a:p>
        </p:txBody>
      </p:sp>
      <p:sp>
        <p:nvSpPr>
          <p:cNvPr id="7" name="TextBox 6">
            <a:extLst>
              <a:ext uri="{FF2B5EF4-FFF2-40B4-BE49-F238E27FC236}">
                <a16:creationId xmlns:a16="http://schemas.microsoft.com/office/drawing/2014/main" id="{882CA48A-E203-40D1-9106-E8692BDEDC1F}"/>
              </a:ext>
            </a:extLst>
          </p:cNvPr>
          <p:cNvSpPr txBox="1"/>
          <p:nvPr/>
        </p:nvSpPr>
        <p:spPr>
          <a:xfrm>
            <a:off x="847492" y="3200400"/>
            <a:ext cx="7260632" cy="1219821"/>
          </a:xfrm>
          <a:prstGeom prst="rect">
            <a:avLst/>
          </a:prstGeom>
          <a:noFill/>
        </p:spPr>
        <p:txBody>
          <a:bodyPr wrap="square" rtlCol="0">
            <a:spAutoFit/>
          </a:bodyPr>
          <a:lstStyle/>
          <a:p>
            <a:pPr algn="ctr"/>
            <a:r>
              <a:rPr lang="en-US" sz="1800" dirty="0">
                <a:effectLst/>
              </a:rPr>
              <a:t>In order to align a client to birthday/half-birthday eligibility dates eligibility </a:t>
            </a:r>
            <a:r>
              <a:rPr lang="en-US" dirty="0"/>
              <a:t>s</a:t>
            </a:r>
            <a:r>
              <a:rPr lang="en-US" sz="1800" dirty="0">
                <a:effectLst/>
              </a:rPr>
              <a:t>pecialist must: </a:t>
            </a:r>
            <a:br>
              <a:rPr lang="en-US" sz="1800" dirty="0"/>
            </a:br>
            <a:endParaRPr lang="en-US" sz="1800" dirty="0"/>
          </a:p>
          <a:p>
            <a:endParaRPr lang="en-US" dirty="0"/>
          </a:p>
        </p:txBody>
      </p:sp>
      <p:sp>
        <p:nvSpPr>
          <p:cNvPr id="3" name="TextBox 2">
            <a:extLst>
              <a:ext uri="{FF2B5EF4-FFF2-40B4-BE49-F238E27FC236}">
                <a16:creationId xmlns:a16="http://schemas.microsoft.com/office/drawing/2014/main" id="{13E1B3EF-470D-3073-45AE-E2554737C5E3}"/>
              </a:ext>
            </a:extLst>
          </p:cNvPr>
          <p:cNvSpPr txBox="1"/>
          <p:nvPr/>
        </p:nvSpPr>
        <p:spPr>
          <a:xfrm>
            <a:off x="744008" y="2057400"/>
            <a:ext cx="7467600" cy="1219200"/>
          </a:xfrm>
          <a:prstGeom prst="rect">
            <a:avLst/>
          </a:prstGeom>
        </p:spPr>
        <p:txBody>
          <a:bodyPr vert="horz" lIns="91440" tIns="45720" rIns="91440" bIns="45720" rtlCol="0" anchor="t">
            <a:normAutofit/>
          </a:bodyPr>
          <a:lstStyle/>
          <a:p>
            <a:pPr marR="0">
              <a:lnSpc>
                <a:spcPct val="90000"/>
              </a:lnSpc>
              <a:spcBef>
                <a:spcPts val="0"/>
              </a:spcBef>
              <a:spcAft>
                <a:spcPts val="800"/>
              </a:spcAft>
            </a:pPr>
            <a:r>
              <a:rPr lang="en-US" sz="2000" dirty="0">
                <a:effectLst/>
              </a:rPr>
              <a:t>Gap Certification and Alignment </a:t>
            </a:r>
            <a:r>
              <a:rPr lang="en-US" sz="2000" dirty="0"/>
              <a:t>are the months a consumer is eligible prior to their birthday / half birthday cycle of registration.</a:t>
            </a:r>
          </a:p>
          <a:p>
            <a:pPr marR="0">
              <a:lnSpc>
                <a:spcPct val="90000"/>
              </a:lnSpc>
              <a:spcBef>
                <a:spcPts val="0"/>
              </a:spcBef>
              <a:spcAft>
                <a:spcPts val="800"/>
              </a:spcAft>
            </a:pPr>
            <a:r>
              <a:rPr lang="en-US" sz="2000" dirty="0"/>
              <a:t> </a:t>
            </a:r>
          </a:p>
          <a:p>
            <a:pPr marR="0" lvl="0">
              <a:lnSpc>
                <a:spcPct val="90000"/>
              </a:lnSpc>
              <a:spcBef>
                <a:spcPts val="0"/>
              </a:spcBef>
              <a:spcAft>
                <a:spcPts val="0"/>
              </a:spcAft>
            </a:pPr>
            <a:endParaRPr lang="en-US" sz="1300" dirty="0">
              <a:effectLst/>
            </a:endParaRPr>
          </a:p>
          <a:p>
            <a:pPr marR="0" lvl="0">
              <a:lnSpc>
                <a:spcPct val="90000"/>
              </a:lnSpc>
              <a:spcBef>
                <a:spcPts val="0"/>
              </a:spcBef>
              <a:spcAft>
                <a:spcPts val="0"/>
              </a:spcAft>
            </a:pPr>
            <a:endParaRPr lang="en-US" sz="1300" dirty="0">
              <a:effectLst/>
            </a:endParaRPr>
          </a:p>
        </p:txBody>
      </p:sp>
    </p:spTree>
    <p:extLst>
      <p:ext uri="{BB962C8B-B14F-4D97-AF65-F5344CB8AC3E}">
        <p14:creationId xmlns:p14="http://schemas.microsoft.com/office/powerpoint/2010/main" val="1384365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63C281B8-3099-49D2-B06D-465A5E3291F1}"/>
              </a:ext>
            </a:extLst>
          </p:cNvPr>
          <p:cNvSpPr txBox="1"/>
          <p:nvPr/>
        </p:nvSpPr>
        <p:spPr>
          <a:xfrm>
            <a:off x="609601" y="1981200"/>
            <a:ext cx="3733800" cy="4038166"/>
          </a:xfrm>
          <a:prstGeom prst="rect">
            <a:avLst/>
          </a:prstGeom>
        </p:spPr>
        <p:txBody>
          <a:bodyPr vert="horz" lIns="91440" tIns="45720" rIns="91440" bIns="45720" rtlCol="0" anchor="t">
            <a:normAutofit/>
          </a:bodyPr>
          <a:lstStyle/>
          <a:p>
            <a:pPr marR="0" lvl="0" algn="ctr">
              <a:lnSpc>
                <a:spcPct val="90000"/>
              </a:lnSpc>
              <a:spcBef>
                <a:spcPts val="0"/>
              </a:spcBef>
              <a:spcAft>
                <a:spcPts val="0"/>
              </a:spcAft>
            </a:pPr>
            <a:r>
              <a:rPr lang="en-US" sz="1300" dirty="0">
                <a:effectLst/>
              </a:rPr>
              <a:t>Client A </a:t>
            </a:r>
          </a:p>
          <a:p>
            <a:pPr lvl="1" indent="-228600">
              <a:lnSpc>
                <a:spcPct val="90000"/>
              </a:lnSpc>
              <a:buFont typeface="Arial" panose="020B0604020202020204" pitchFamily="34" charset="0"/>
              <a:buChar char="•"/>
            </a:pPr>
            <a:r>
              <a:rPr lang="en-US" sz="1300" dirty="0"/>
              <a:t>Initial eligibility Date: 4/12/2022 </a:t>
            </a:r>
            <a:endParaRPr lang="en-US" sz="1300" dirty="0">
              <a:effectLst/>
            </a:endParaRPr>
          </a:p>
          <a:p>
            <a:pPr lvl="1" indent="-228600">
              <a:lnSpc>
                <a:spcPct val="90000"/>
              </a:lnSpc>
              <a:buFont typeface="Arial" panose="020B0604020202020204" pitchFamily="34" charset="0"/>
              <a:buChar char="•"/>
            </a:pPr>
            <a:r>
              <a:rPr lang="en-US" sz="1300" dirty="0"/>
              <a:t>Birthday:  7/15/1999  </a:t>
            </a:r>
          </a:p>
          <a:p>
            <a:pPr lvl="1" indent="-228600">
              <a:lnSpc>
                <a:spcPct val="90000"/>
              </a:lnSpc>
              <a:buFont typeface="Arial" panose="020B0604020202020204" pitchFamily="34" charset="0"/>
              <a:buChar char="•"/>
            </a:pPr>
            <a:r>
              <a:rPr lang="en-US" sz="1300" dirty="0">
                <a:effectLst/>
              </a:rPr>
              <a:t>Half Birthday month  – January  </a:t>
            </a:r>
          </a:p>
          <a:p>
            <a:pPr lvl="1" indent="-228600">
              <a:lnSpc>
                <a:spcPct val="90000"/>
              </a:lnSpc>
              <a:buFont typeface="Arial" panose="020B0604020202020204" pitchFamily="34" charset="0"/>
              <a:buChar char="•"/>
            </a:pPr>
            <a:endParaRPr lang="en-US" sz="1300" dirty="0"/>
          </a:p>
          <a:p>
            <a:pPr algn="ctr">
              <a:lnSpc>
                <a:spcPct val="90000"/>
              </a:lnSpc>
            </a:pPr>
            <a:r>
              <a:rPr lang="en-US" sz="1300" dirty="0">
                <a:effectLst/>
              </a:rPr>
              <a:t>Client B</a:t>
            </a:r>
          </a:p>
          <a:p>
            <a:pPr lvl="1" indent="-228600">
              <a:lnSpc>
                <a:spcPct val="90000"/>
              </a:lnSpc>
              <a:buFont typeface="Arial" panose="020B0604020202020204" pitchFamily="34" charset="0"/>
              <a:buChar char="•"/>
            </a:pPr>
            <a:r>
              <a:rPr lang="en-US" sz="1300" dirty="0">
                <a:effectLst/>
              </a:rPr>
              <a:t>Initial eligibility Date: 1/12/2022 </a:t>
            </a:r>
          </a:p>
          <a:p>
            <a:pPr lvl="1" indent="-228600">
              <a:lnSpc>
                <a:spcPct val="90000"/>
              </a:lnSpc>
              <a:buFont typeface="Arial" panose="020B0604020202020204" pitchFamily="34" charset="0"/>
              <a:buChar char="•"/>
            </a:pPr>
            <a:r>
              <a:rPr lang="en-US" sz="1300" dirty="0"/>
              <a:t>Birthday: 12/22/2000</a:t>
            </a:r>
            <a:endParaRPr lang="en-US" sz="1300" dirty="0">
              <a:effectLst/>
            </a:endParaRPr>
          </a:p>
          <a:p>
            <a:pPr lvl="1" indent="-228600">
              <a:lnSpc>
                <a:spcPct val="90000"/>
              </a:lnSpc>
              <a:buFont typeface="Arial" panose="020B0604020202020204" pitchFamily="34" charset="0"/>
              <a:buChar char="•"/>
            </a:pPr>
            <a:r>
              <a:rPr lang="en-US" sz="1300" dirty="0"/>
              <a:t>Half Birthday month – June </a:t>
            </a:r>
            <a:endParaRPr lang="en-US" sz="1300" dirty="0">
              <a:effectLst/>
            </a:endParaRPr>
          </a:p>
          <a:p>
            <a:pPr lvl="1" indent="-228600">
              <a:lnSpc>
                <a:spcPct val="90000"/>
              </a:lnSpc>
              <a:buFont typeface="Arial" panose="020B0604020202020204" pitchFamily="34" charset="0"/>
              <a:buChar char="•"/>
            </a:pPr>
            <a:endParaRPr lang="en-US" sz="1300" dirty="0"/>
          </a:p>
          <a:p>
            <a:pPr algn="ctr">
              <a:lnSpc>
                <a:spcPct val="90000"/>
              </a:lnSpc>
            </a:pPr>
            <a:r>
              <a:rPr lang="en-US" sz="1300" dirty="0">
                <a:effectLst/>
              </a:rPr>
              <a:t>Client C</a:t>
            </a:r>
          </a:p>
          <a:p>
            <a:pPr lvl="1" indent="-228600">
              <a:lnSpc>
                <a:spcPct val="90000"/>
              </a:lnSpc>
              <a:buFont typeface="Arial" panose="020B0604020202020204" pitchFamily="34" charset="0"/>
              <a:buChar char="•"/>
            </a:pPr>
            <a:r>
              <a:rPr lang="en-US" sz="1300" dirty="0"/>
              <a:t>Initial Eligibility Date: 3/2/2022</a:t>
            </a:r>
          </a:p>
          <a:p>
            <a:pPr lvl="1" indent="-228600">
              <a:lnSpc>
                <a:spcPct val="90000"/>
              </a:lnSpc>
              <a:buFont typeface="Arial" panose="020B0604020202020204" pitchFamily="34" charset="0"/>
              <a:buChar char="•"/>
            </a:pPr>
            <a:r>
              <a:rPr lang="en-US" sz="1300" dirty="0">
                <a:effectLst/>
              </a:rPr>
              <a:t>Birthday:  4/28/1958</a:t>
            </a:r>
          </a:p>
          <a:p>
            <a:pPr lvl="1" indent="-228600">
              <a:lnSpc>
                <a:spcPct val="90000"/>
              </a:lnSpc>
              <a:buFont typeface="Arial" panose="020B0604020202020204" pitchFamily="34" charset="0"/>
              <a:buChar char="•"/>
            </a:pPr>
            <a:r>
              <a:rPr lang="en-US" sz="1300" dirty="0"/>
              <a:t>Half Birthday month: ??? </a:t>
            </a:r>
          </a:p>
          <a:p>
            <a:pPr lvl="1" indent="-228600">
              <a:lnSpc>
                <a:spcPct val="90000"/>
              </a:lnSpc>
              <a:buFont typeface="Arial" panose="020B0604020202020204" pitchFamily="34" charset="0"/>
              <a:buChar char="•"/>
            </a:pPr>
            <a:endParaRPr lang="en-US" sz="1300" dirty="0">
              <a:effectLst/>
            </a:endParaRPr>
          </a:p>
          <a:p>
            <a:pPr algn="ctr">
              <a:lnSpc>
                <a:spcPct val="90000"/>
              </a:lnSpc>
            </a:pPr>
            <a:r>
              <a:rPr lang="en-US" sz="1300" dirty="0"/>
              <a:t>Client D</a:t>
            </a:r>
          </a:p>
          <a:p>
            <a:pPr lvl="1" indent="-228600">
              <a:lnSpc>
                <a:spcPct val="90000"/>
              </a:lnSpc>
              <a:buFont typeface="Arial" panose="020B0604020202020204" pitchFamily="34" charset="0"/>
              <a:buChar char="•"/>
            </a:pPr>
            <a:r>
              <a:rPr lang="en-US" sz="1300" dirty="0">
                <a:effectLst/>
              </a:rPr>
              <a:t>Initial eligibility Date: 9/21/2022</a:t>
            </a:r>
          </a:p>
          <a:p>
            <a:pPr lvl="1" indent="-228600">
              <a:lnSpc>
                <a:spcPct val="90000"/>
              </a:lnSpc>
              <a:buFont typeface="Arial" panose="020B0604020202020204" pitchFamily="34" charset="0"/>
              <a:buChar char="•"/>
            </a:pPr>
            <a:r>
              <a:rPr lang="en-US" sz="1300" dirty="0"/>
              <a:t>Birthday: 5/03/1982</a:t>
            </a:r>
          </a:p>
          <a:p>
            <a:pPr lvl="1" indent="-228600">
              <a:lnSpc>
                <a:spcPct val="90000"/>
              </a:lnSpc>
              <a:buFont typeface="Arial" panose="020B0604020202020204" pitchFamily="34" charset="0"/>
              <a:buChar char="•"/>
            </a:pPr>
            <a:r>
              <a:rPr lang="en-US" sz="1300" dirty="0"/>
              <a:t>Half Birthday month: ???</a:t>
            </a:r>
          </a:p>
          <a:p>
            <a:pPr lvl="1" indent="-228600">
              <a:lnSpc>
                <a:spcPct val="90000"/>
              </a:lnSpc>
              <a:buFont typeface="Arial" panose="020B0604020202020204" pitchFamily="34" charset="0"/>
              <a:buChar char="•"/>
            </a:pPr>
            <a:endParaRPr lang="en-US" sz="1300" dirty="0">
              <a:effectLst/>
            </a:endParaRPr>
          </a:p>
          <a:p>
            <a:pPr lvl="1" indent="-228600">
              <a:lnSpc>
                <a:spcPct val="90000"/>
              </a:lnSpc>
              <a:buFont typeface="Arial" panose="020B0604020202020204" pitchFamily="34" charset="0"/>
              <a:buChar char="•"/>
            </a:pPr>
            <a:endParaRPr lang="en-US" sz="1300" dirty="0">
              <a:effectLst/>
            </a:endParaRPr>
          </a:p>
        </p:txBody>
      </p:sp>
      <p:sp>
        <p:nvSpPr>
          <p:cNvPr id="2" name="TextBox 1">
            <a:extLst>
              <a:ext uri="{FF2B5EF4-FFF2-40B4-BE49-F238E27FC236}">
                <a16:creationId xmlns:a16="http://schemas.microsoft.com/office/drawing/2014/main" id="{60826B12-1BDA-4296-A1BC-41D6D5DAD0EF}"/>
              </a:ext>
            </a:extLst>
          </p:cNvPr>
          <p:cNvSpPr txBox="1"/>
          <p:nvPr/>
        </p:nvSpPr>
        <p:spPr>
          <a:xfrm>
            <a:off x="381000" y="805343"/>
            <a:ext cx="8229602" cy="1298817"/>
          </a:xfrm>
          <a:prstGeom prst="rect">
            <a:avLst/>
          </a:prstGeom>
          <a:noFill/>
        </p:spPr>
        <p:txBody>
          <a:bodyPr wrap="square" rtlCol="0">
            <a:spAutoFit/>
          </a:bodyPr>
          <a:lstStyle/>
          <a:p>
            <a:pPr algn="ctr">
              <a:lnSpc>
                <a:spcPct val="90000"/>
              </a:lnSpc>
              <a:spcBef>
                <a:spcPct val="0"/>
              </a:spcBef>
              <a:spcAft>
                <a:spcPts val="600"/>
              </a:spcAft>
            </a:pPr>
            <a:r>
              <a:rPr lang="en-US" sz="2800" b="1" kern="1200" dirty="0">
                <a:solidFill>
                  <a:schemeClr val="tx1"/>
                </a:solidFill>
                <a:ea typeface="+mj-ea"/>
                <a:cs typeface="+mj-cs"/>
              </a:rPr>
              <a:t>GAP CERTIFICATION &amp; </a:t>
            </a:r>
            <a:r>
              <a:rPr lang="en-US" sz="2800" b="1" kern="1200" dirty="0">
                <a:ea typeface="+mj-ea"/>
                <a:cs typeface="+mj-cs"/>
              </a:rPr>
              <a:t>ALIGNMENT</a:t>
            </a:r>
          </a:p>
          <a:p>
            <a:pPr algn="ctr">
              <a:lnSpc>
                <a:spcPct val="90000"/>
              </a:lnSpc>
              <a:spcBef>
                <a:spcPct val="0"/>
              </a:spcBef>
              <a:spcAft>
                <a:spcPts val="600"/>
              </a:spcAft>
            </a:pPr>
            <a:r>
              <a:rPr lang="en-US" sz="2800" b="1" dirty="0">
                <a:ea typeface="+mj-ea"/>
                <a:cs typeface="+mj-cs"/>
              </a:rPr>
              <a:t>EXAMPLES </a:t>
            </a:r>
            <a:endParaRPr lang="en-US" sz="2800" b="1" kern="1200" dirty="0">
              <a:solidFill>
                <a:schemeClr val="tx1"/>
              </a:solidFill>
              <a:ea typeface="+mj-ea"/>
              <a:cs typeface="+mj-cs"/>
            </a:endParaRPr>
          </a:p>
          <a:p>
            <a:endParaRPr lang="en-US" dirty="0"/>
          </a:p>
        </p:txBody>
      </p:sp>
      <p:sp>
        <p:nvSpPr>
          <p:cNvPr id="4" name="TextBox 3">
            <a:extLst>
              <a:ext uri="{FF2B5EF4-FFF2-40B4-BE49-F238E27FC236}">
                <a16:creationId xmlns:a16="http://schemas.microsoft.com/office/drawing/2014/main" id="{C93C8F25-F230-491A-AA68-E7751AA27E15}"/>
              </a:ext>
            </a:extLst>
          </p:cNvPr>
          <p:cNvSpPr txBox="1"/>
          <p:nvPr/>
        </p:nvSpPr>
        <p:spPr>
          <a:xfrm>
            <a:off x="4343400" y="1884395"/>
            <a:ext cx="3646525" cy="4893647"/>
          </a:xfrm>
          <a:prstGeom prst="rect">
            <a:avLst/>
          </a:prstGeom>
          <a:noFill/>
        </p:spPr>
        <p:txBody>
          <a:bodyPr wrap="square" rtlCol="0">
            <a:spAutoFit/>
          </a:bodyPr>
          <a:lstStyle/>
          <a:p>
            <a:pPr algn="ctr"/>
            <a:r>
              <a:rPr lang="en-US" sz="1300" dirty="0"/>
              <a:t>Client A</a:t>
            </a:r>
          </a:p>
          <a:p>
            <a:pPr marL="285750" indent="-285750">
              <a:buFont typeface="Arial" panose="020B0604020202020204" pitchFamily="34" charset="0"/>
              <a:buChar char="•"/>
            </a:pPr>
            <a:r>
              <a:rPr lang="en-US" sz="1300" dirty="0"/>
              <a:t>4/12/2022 Initial certification </a:t>
            </a:r>
          </a:p>
          <a:p>
            <a:pPr marL="285750" indent="-285750">
              <a:buFont typeface="Arial" panose="020B0604020202020204" pitchFamily="34" charset="0"/>
              <a:buChar char="•"/>
            </a:pPr>
            <a:r>
              <a:rPr lang="en-US" sz="1300" dirty="0"/>
              <a:t>7/2022 Birthday month Annual certification </a:t>
            </a:r>
          </a:p>
          <a:p>
            <a:pPr marL="285750" indent="-285750">
              <a:buFont typeface="Arial" panose="020B0604020202020204" pitchFamily="34" charset="0"/>
              <a:buChar char="•"/>
            </a:pPr>
            <a:r>
              <a:rPr lang="en-US" sz="1300" dirty="0"/>
              <a:t>1/2023 Half birthday month Recertification</a:t>
            </a:r>
          </a:p>
          <a:p>
            <a:pPr marL="285750" indent="-285750">
              <a:buFont typeface="Arial" panose="020B0604020202020204" pitchFamily="34" charset="0"/>
              <a:buChar char="•"/>
            </a:pPr>
            <a:endParaRPr lang="en-US" sz="1300" dirty="0"/>
          </a:p>
          <a:p>
            <a:pPr algn="ctr"/>
            <a:r>
              <a:rPr lang="en-US" sz="1300" dirty="0"/>
              <a:t>Client B</a:t>
            </a:r>
          </a:p>
          <a:p>
            <a:pPr marL="285750" indent="-285750">
              <a:buFont typeface="Arial" panose="020B0604020202020204" pitchFamily="34" charset="0"/>
              <a:buChar char="•"/>
            </a:pPr>
            <a:r>
              <a:rPr lang="en-US" sz="1300" dirty="0"/>
              <a:t>1/12/2022 Initial certification </a:t>
            </a:r>
          </a:p>
          <a:p>
            <a:pPr marL="285750" indent="-285750">
              <a:buFont typeface="Arial" panose="020B0604020202020204" pitchFamily="34" charset="0"/>
              <a:buChar char="•"/>
            </a:pPr>
            <a:r>
              <a:rPr lang="en-US" sz="1300" dirty="0"/>
              <a:t>6/2022 Half birthday month recertification </a:t>
            </a:r>
          </a:p>
          <a:p>
            <a:pPr marL="285750" indent="-285750">
              <a:buFont typeface="Arial" panose="020B0604020202020204" pitchFamily="34" charset="0"/>
              <a:buChar char="•"/>
            </a:pPr>
            <a:r>
              <a:rPr lang="en-US" sz="1300" dirty="0"/>
              <a:t>12/2022 Birthday month annual certification </a:t>
            </a:r>
          </a:p>
          <a:p>
            <a:pPr marL="285750" indent="-285750">
              <a:buFont typeface="Arial" panose="020B0604020202020204" pitchFamily="34" charset="0"/>
              <a:buChar char="•"/>
            </a:pPr>
            <a:endParaRPr lang="en-US" sz="1300" dirty="0"/>
          </a:p>
          <a:p>
            <a:pPr algn="ctr"/>
            <a:r>
              <a:rPr lang="en-US" sz="1300" dirty="0"/>
              <a:t>Client C</a:t>
            </a:r>
          </a:p>
          <a:p>
            <a:pPr marL="285750" indent="-285750">
              <a:buFont typeface="Arial" panose="020B0604020202020204" pitchFamily="34" charset="0"/>
              <a:buChar char="•"/>
            </a:pPr>
            <a:r>
              <a:rPr lang="en-US" sz="1300" dirty="0"/>
              <a:t>??? Initial Annual certification</a:t>
            </a:r>
          </a:p>
          <a:p>
            <a:pPr marL="285750" indent="-285750">
              <a:buFont typeface="Arial" panose="020B0604020202020204" pitchFamily="34" charset="0"/>
              <a:buChar char="•"/>
            </a:pPr>
            <a:r>
              <a:rPr lang="en-US" sz="1300" dirty="0"/>
              <a:t>??? Recert or Annual certification</a:t>
            </a:r>
          </a:p>
          <a:p>
            <a:pPr marL="285750" indent="-285750">
              <a:buFont typeface="Arial" panose="020B0604020202020204" pitchFamily="34" charset="0"/>
              <a:buChar char="•"/>
            </a:pPr>
            <a:r>
              <a:rPr lang="en-US" sz="1300" dirty="0"/>
              <a:t>??? Recert or Annual certification</a:t>
            </a:r>
          </a:p>
          <a:p>
            <a:pPr marL="285750" indent="-285750">
              <a:buFont typeface="Arial" panose="020B0604020202020204" pitchFamily="34" charset="0"/>
              <a:buChar char="•"/>
            </a:pPr>
            <a:endParaRPr lang="en-US" sz="1300" dirty="0"/>
          </a:p>
          <a:p>
            <a:pPr algn="ctr"/>
            <a:r>
              <a:rPr lang="en-US" sz="1300" dirty="0"/>
              <a:t>Client D</a:t>
            </a:r>
          </a:p>
          <a:p>
            <a:pPr marL="285750" indent="-285750">
              <a:buFont typeface="Arial" panose="020B0604020202020204" pitchFamily="34" charset="0"/>
              <a:buChar char="•"/>
            </a:pPr>
            <a:r>
              <a:rPr lang="en-US" sz="1300" dirty="0"/>
              <a:t>??? Initial Annual certification</a:t>
            </a:r>
          </a:p>
          <a:p>
            <a:pPr marL="285750" indent="-285750">
              <a:buFont typeface="Arial" panose="020B0604020202020204" pitchFamily="34" charset="0"/>
              <a:buChar char="•"/>
            </a:pPr>
            <a:r>
              <a:rPr lang="en-US" sz="1300" dirty="0"/>
              <a:t>??? Recert or Annual certification</a:t>
            </a:r>
          </a:p>
          <a:p>
            <a:pPr marL="285750" indent="-285750">
              <a:buFont typeface="Arial" panose="020B0604020202020204" pitchFamily="34" charset="0"/>
              <a:buChar char="•"/>
            </a:pPr>
            <a:r>
              <a:rPr lang="en-US" sz="1300" dirty="0"/>
              <a:t>??? Recert or Annual  certification</a:t>
            </a:r>
          </a:p>
          <a:p>
            <a:pPr marL="285750" indent="-285750">
              <a:buFont typeface="Arial" panose="020B0604020202020204" pitchFamily="34" charset="0"/>
              <a:buChar char="•"/>
            </a:pPr>
            <a:endParaRPr lang="en-US" sz="1300" dirty="0"/>
          </a:p>
          <a:p>
            <a:pPr marL="285750" indent="-285750">
              <a:buFont typeface="Arial" panose="020B0604020202020204" pitchFamily="34" charset="0"/>
              <a:buChar char="•"/>
            </a:pPr>
            <a:endParaRPr lang="en-US" sz="1300" dirty="0">
              <a:solidFill>
                <a:schemeClr val="bg1"/>
              </a:solidFill>
            </a:endParaRPr>
          </a:p>
          <a:p>
            <a:pPr marL="285750" indent="-285750">
              <a:buFont typeface="Arial" panose="020B0604020202020204" pitchFamily="34" charset="0"/>
              <a:buChar char="•"/>
            </a:pPr>
            <a:endParaRPr lang="en-US" sz="1300" dirty="0">
              <a:solidFill>
                <a:schemeClr val="bg1"/>
              </a:solidFill>
            </a:endParaRPr>
          </a:p>
          <a:p>
            <a:pPr marL="742950" lvl="1" indent="-285750">
              <a:buFont typeface="Arial" panose="020B0604020202020204" pitchFamily="34" charset="0"/>
              <a:buChar char="•"/>
            </a:pPr>
            <a:endParaRPr lang="en-US" sz="1300" dirty="0">
              <a:solidFill>
                <a:schemeClr val="bg1"/>
              </a:solidFill>
            </a:endParaRPr>
          </a:p>
          <a:p>
            <a:endParaRPr lang="en-US" sz="1300" dirty="0">
              <a:solidFill>
                <a:schemeClr val="bg1"/>
              </a:solidFill>
            </a:endParaRPr>
          </a:p>
        </p:txBody>
      </p:sp>
    </p:spTree>
    <p:extLst>
      <p:ext uri="{BB962C8B-B14F-4D97-AF65-F5344CB8AC3E}">
        <p14:creationId xmlns:p14="http://schemas.microsoft.com/office/powerpoint/2010/main" val="172002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Flow</Template>
  <TotalTime>12788</TotalTime>
  <Words>4707</Words>
  <Application>Microsoft Office PowerPoint</Application>
  <PresentationFormat>On-screen Show (4:3)</PresentationFormat>
  <Paragraphs>504</Paragraphs>
  <Slides>65</Slides>
  <Notes>54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Arial</vt:lpstr>
      <vt:lpstr>Calibri</vt:lpstr>
      <vt:lpstr>Constantia</vt:lpstr>
      <vt:lpstr>Montserrat Medium</vt:lpstr>
      <vt:lpstr>Symbol</vt:lpstr>
      <vt:lpstr>Times New Roman</vt:lpstr>
      <vt:lpstr>Tw Cen MT</vt:lpstr>
      <vt:lpstr>Wingdings</vt:lpstr>
      <vt:lpstr>Wingdings 2</vt:lpstr>
      <vt:lpstr>Flow</vt:lpstr>
      <vt:lpstr>Nevada  Ryan White Eligibility 101 </vt:lpstr>
      <vt:lpstr>PowerPoint Presentation</vt:lpstr>
      <vt:lpstr>Learning Objectives</vt:lpstr>
      <vt:lpstr>PowerPoint Presentation</vt:lpstr>
      <vt:lpstr>PowerPoint Presentation</vt:lpstr>
      <vt:lpstr>PowerPoint Presentation</vt:lpstr>
      <vt:lpstr>PowerPoint Presentation</vt:lpstr>
      <vt:lpstr>GAP CERTIFICATION &amp; ALIGNMENT  BREAK DOWN </vt:lpstr>
      <vt:lpstr>PowerPoint Presentation</vt:lpstr>
      <vt:lpstr>PowerPoint Presentation</vt:lpstr>
      <vt:lpstr> Emergency Shelters &amp;  Trafficking Victims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Household Size/Assistance Unit</vt:lpstr>
      <vt:lpstr>Household Size/Assistance Unit</vt:lpstr>
      <vt:lpstr>PowerPoint Presentation</vt:lpstr>
      <vt:lpstr>PowerPoint Presentation</vt:lpstr>
      <vt:lpstr>PowerPoint Presentation</vt:lpstr>
      <vt:lpstr>PowerPoint Presentation</vt:lpstr>
      <vt:lpstr>MONTHLY </vt:lpstr>
      <vt:lpstr>Bi-Weekly </vt:lpstr>
      <vt:lpstr>Semi-Monthly </vt:lpstr>
      <vt:lpstr>Weekly </vt:lpstr>
      <vt:lpstr>Missing Paystubs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Signing on Behalf of a Client </vt:lpstr>
      <vt:lpstr>Signing on Behalf of a Client </vt:lpstr>
      <vt:lpstr>Recertification</vt:lpstr>
      <vt:lpstr>Required Documentation </vt:lpstr>
      <vt:lpstr>PowerPoint Presentation</vt:lpstr>
      <vt:lpstr>PowerPoint Presentation</vt:lpstr>
      <vt:lpstr>PowerPoint Presentation</vt:lpstr>
      <vt:lpstr>Ryan White Contact Information</vt:lpstr>
      <vt:lpstr>PowerPoint Presentation</vt:lpstr>
      <vt:lpstr>PowerPoint Presentation</vt:lpstr>
      <vt:lpstr>Have a Good Day</vt:lpstr>
    </vt:vector>
  </TitlesOfParts>
  <Company>Clark County, NV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Nevada Ryan White Eligibility</dc:title>
  <dc:creator>Juan Garcia</dc:creator>
  <cp:lastModifiedBy>M. Gabriel Colbaugh</cp:lastModifiedBy>
  <cp:revision>340</cp:revision>
  <cp:lastPrinted>2021-07-27T15:44:39Z</cp:lastPrinted>
  <dcterms:created xsi:type="dcterms:W3CDTF">2021-06-03T16:08:06Z</dcterms:created>
  <dcterms:modified xsi:type="dcterms:W3CDTF">2026-02-24T17:12:35Z</dcterms:modified>
</cp:coreProperties>
</file>