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7" r:id="rId2"/>
    <p:sldId id="278" r:id="rId3"/>
    <p:sldId id="279" r:id="rId4"/>
    <p:sldId id="544" r:id="rId5"/>
    <p:sldId id="545" r:id="rId6"/>
    <p:sldId id="528" r:id="rId7"/>
    <p:sldId id="529" r:id="rId8"/>
    <p:sldId id="530" r:id="rId9"/>
    <p:sldId id="531" r:id="rId10"/>
    <p:sldId id="543" r:id="rId11"/>
    <p:sldId id="534" r:id="rId12"/>
    <p:sldId id="512" r:id="rId13"/>
    <p:sldId id="535" r:id="rId14"/>
    <p:sldId id="536" r:id="rId15"/>
    <p:sldId id="537" r:id="rId16"/>
    <p:sldId id="510" r:id="rId17"/>
    <p:sldId id="538" r:id="rId18"/>
    <p:sldId id="539" r:id="rId19"/>
    <p:sldId id="540" r:id="rId20"/>
    <p:sldId id="294" r:id="rId21"/>
    <p:sldId id="295" r:id="rId22"/>
    <p:sldId id="296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407" autoAdjust="0"/>
  </p:normalViewPr>
  <p:slideViewPr>
    <p:cSldViewPr snapToGrid="0">
      <p:cViewPr varScale="1">
        <p:scale>
          <a:sx n="109" d="100"/>
          <a:sy n="109" d="100"/>
        </p:scale>
        <p:origin x="67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2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5913B8-1B98-4469-BEED-14CF082215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CF2BD-2FE5-43B2-8085-C6CDE78164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80483-F0DF-47DD-A444-98555015B4F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3A712-87AC-4712-AD13-AFB566AEDF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705E3-5AC5-415F-AF52-DCBBFF8D8A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0F2A0-6ED4-4CBA-A889-76A2E3908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7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9FC7E-4E06-43DB-B428-FC3C1D17C6D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B4746-A893-4459-8BB2-1D7DFF5C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0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197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5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10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20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346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471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553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867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51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161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66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60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2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0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493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F693-4021-4D1A-A8FF-7912D704F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92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 Instructions for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7712C514-1744-40C3-8B9D-E30A4DEF0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1F4AC8-DB9B-4F23-9D00-D230926ECBD7}"/>
              </a:ext>
            </a:extLst>
          </p:cNvPr>
          <p:cNvSpPr/>
          <p:nvPr userDrawn="1"/>
        </p:nvSpPr>
        <p:spPr>
          <a:xfrm>
            <a:off x="791039" y="1060949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5331C-E763-4827-9409-A6C2DB98B936}"/>
              </a:ext>
            </a:extLst>
          </p:cNvPr>
          <p:cNvSpPr txBox="1"/>
          <p:nvPr userDrawn="1"/>
        </p:nvSpPr>
        <p:spPr>
          <a:xfrm>
            <a:off x="671513" y="1060949"/>
            <a:ext cx="9254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pc="200" baseline="0" dirty="0">
                <a:solidFill>
                  <a:schemeClr val="accent1"/>
                </a:solidFill>
                <a:latin typeface="+mj-lt"/>
              </a:rPr>
              <a:t>POWERPOINT INSTRUCTIONS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5E7B3-849A-43DB-BDF1-36A96C6CC97F}"/>
              </a:ext>
            </a:extLst>
          </p:cNvPr>
          <p:cNvSpPr txBox="1"/>
          <p:nvPr userDrawn="1"/>
        </p:nvSpPr>
        <p:spPr>
          <a:xfrm>
            <a:off x="671513" y="2343299"/>
            <a:ext cx="1004941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Please use built-in fonts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latin typeface="+mj-lt"/>
              </a:rPr>
              <a:t>TITLE FONT—</a:t>
            </a:r>
            <a:r>
              <a:rPr lang="en-US" sz="2200" dirty="0" err="1">
                <a:latin typeface="+mj-lt"/>
              </a:rPr>
              <a:t>Univers</a:t>
            </a:r>
            <a:r>
              <a:rPr lang="en-US" sz="2200" dirty="0">
                <a:latin typeface="+mj-lt"/>
              </a:rPr>
              <a:t> LT Standard 59 Ultra Condensed in ALL CAPS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BODY FONT—Montserrat Medium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Montserrat Medium" pitchFamily="2" charset="0"/>
              </a:rPr>
              <a:t>If the appropriate font does not appear in the “fonts” drop down, try typing it into the drop down box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Montserrat Medium" pitchFamily="2" charset="0"/>
              </a:rPr>
              <a:t>To make body text bold, change the desired text to Montserrat, then click “B” in the font section of the banner or type “</a:t>
            </a:r>
            <a:r>
              <a:rPr lang="en-US" sz="1400" dirty="0" err="1">
                <a:latin typeface="Montserrat Medium" pitchFamily="2" charset="0"/>
              </a:rPr>
              <a:t>Ctrl+B</a:t>
            </a:r>
            <a:r>
              <a:rPr lang="en-US" sz="1400" dirty="0">
                <a:latin typeface="Montserrat Medium" pitchFamily="2" charset="0"/>
              </a:rPr>
              <a:t>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latin typeface="Montserrat Medium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COLORS—Use theme colors available in the top row of the color palette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To add slides, click on “New Slide” in the top banner, and then choose the desired layout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The following pre-formatted slides are available and should be used: title, “About DPBH,” agenda, questions, contact information, acronyms, final slide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Montserrat Medium" pitchFamily="2" charset="0"/>
              </a:rPr>
              <a:t>*Please delete this slide before finalizing your presentation.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dirty="0"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9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D0089B-04CE-4B02-A648-EA00E54CA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7" r="-3328"/>
          <a:stretch/>
        </p:blipFill>
        <p:spPr>
          <a:xfrm>
            <a:off x="0" y="0"/>
            <a:ext cx="12611510" cy="6858000"/>
          </a:xfrm>
          <a:prstGeom prst="rect">
            <a:avLst/>
          </a:prstGeom>
        </p:spPr>
      </p:pic>
      <p:pic>
        <p:nvPicPr>
          <p:cNvPr id="8" name="Picture 7" descr="Image of a rural Nevada mountain range.">
            <a:extLst>
              <a:ext uri="{FF2B5EF4-FFF2-40B4-BE49-F238E27FC236}">
                <a16:creationId xmlns:a16="http://schemas.microsoft.com/office/drawing/2014/main" id="{802CF646-7A28-481E-9652-9600FBF32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490097"/>
            <a:ext cx="12192000" cy="4367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2EC631-D134-4FC6-A5E4-47145DBDC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525" y="3326578"/>
            <a:ext cx="5264150" cy="1133475"/>
          </a:xfrm>
        </p:spPr>
        <p:txBody>
          <a:bodyPr anchor="b"/>
          <a:lstStyle>
            <a:lvl1pPr>
              <a:defRPr sz="60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DB86A-91B1-4513-B08F-072C04B3BEC8}"/>
              </a:ext>
            </a:extLst>
          </p:cNvPr>
          <p:cNvSpPr/>
          <p:nvPr userDrawn="1"/>
        </p:nvSpPr>
        <p:spPr>
          <a:xfrm>
            <a:off x="6052750" y="4318120"/>
            <a:ext cx="2557850" cy="10510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DD857-C4EF-49F7-97A8-7678011A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D4BD1A4A-9A6F-4950-ABB0-E673F99AA7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86460" y="5592246"/>
            <a:ext cx="3939171" cy="112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vada Division of Public and Behavioral Health Logo">
            <a:extLst>
              <a:ext uri="{FF2B5EF4-FFF2-40B4-BE49-F238E27FC236}">
                <a16:creationId xmlns:a16="http://schemas.microsoft.com/office/drawing/2014/main" id="{872E715C-2AAD-4A08-859E-23941C033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90589-F651-4D03-BDD7-75297E90D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4007"/>
            <a:ext cx="7023538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3DE8-109F-47EB-8D58-4D8E07841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6A07D-4E2D-487D-93E9-3A47AF9C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88ECF-F40E-455C-AADC-0AB98778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CCCE2-0D87-424E-B4FA-C13BE7E3FF40}"/>
              </a:ext>
            </a:extLst>
          </p:cNvPr>
          <p:cNvSpPr/>
          <p:nvPr userDrawn="1"/>
        </p:nvSpPr>
        <p:spPr>
          <a:xfrm>
            <a:off x="956531" y="1564347"/>
            <a:ext cx="4309241" cy="105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515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89B308-450B-4A83-859E-76FB2904C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90589-F651-4D03-BDD7-75297E90D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74007"/>
            <a:ext cx="7170683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3DE8-109F-47EB-8D58-4D8E07841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6A07D-4E2D-487D-93E9-3A47AF9C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88ECF-F40E-455C-AADC-0AB98778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CCCE2-0D87-424E-B4FA-C13BE7E3FF40}"/>
              </a:ext>
            </a:extLst>
          </p:cNvPr>
          <p:cNvSpPr/>
          <p:nvPr userDrawn="1"/>
        </p:nvSpPr>
        <p:spPr>
          <a:xfrm>
            <a:off x="956531" y="1564347"/>
            <a:ext cx="4309241" cy="1051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6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vada Division of Public and Behavioral Health Logo">
            <a:extLst>
              <a:ext uri="{FF2B5EF4-FFF2-40B4-BE49-F238E27FC236}">
                <a16:creationId xmlns:a16="http://schemas.microsoft.com/office/drawing/2014/main" id="{EC1F24E0-436A-41AE-B9AC-EC1CE47862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90FD2-EB6D-4992-A758-37363583E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04549"/>
            <a:ext cx="6916846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84FCD-187B-4419-9893-2E9D74D4CE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1" y="170180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9595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AF31-8FE2-4DC0-8F80-35A39664A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668863"/>
            <a:ext cx="5157787" cy="3544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6DA15-CDFF-4392-A1EE-DFFFCFE1BC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7018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B837E-CD61-4DB3-9478-7EFE380D5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661966"/>
            <a:ext cx="5183188" cy="3551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E6868-1B2C-4234-B2A2-9A81928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39C896-163B-4075-8906-A20FCC336AE6}"/>
              </a:ext>
            </a:extLst>
          </p:cNvPr>
          <p:cNvSpPr/>
          <p:nvPr userDrawn="1"/>
        </p:nvSpPr>
        <p:spPr>
          <a:xfrm>
            <a:off x="911467" y="2476009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8BBB03-3D73-461E-AB9E-CC887806D2B6}"/>
              </a:ext>
            </a:extLst>
          </p:cNvPr>
          <p:cNvSpPr/>
          <p:nvPr userDrawn="1"/>
        </p:nvSpPr>
        <p:spPr>
          <a:xfrm>
            <a:off x="911467" y="1530709"/>
            <a:ext cx="4309241" cy="105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548C7E-A202-4653-BD9A-038C05978025}"/>
              </a:ext>
            </a:extLst>
          </p:cNvPr>
          <p:cNvSpPr/>
          <p:nvPr userDrawn="1"/>
        </p:nvSpPr>
        <p:spPr>
          <a:xfrm>
            <a:off x="6235043" y="2486478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77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2A47A9-92AC-41E3-B966-8711DF4F8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90FD2-EB6D-4992-A758-37363583E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04549"/>
            <a:ext cx="6916846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84FCD-187B-4419-9893-2E9D74D4CE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1" y="170180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9595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AF31-8FE2-4DC0-8F80-35A39664A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668863"/>
            <a:ext cx="5157787" cy="3544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6DA15-CDFF-4392-A1EE-DFFFCFE1BC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7018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B837E-CD61-4DB3-9478-7EFE380D5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661966"/>
            <a:ext cx="5183188" cy="3551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E6868-1B2C-4234-B2A2-9A81928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E07150-6B29-45B2-95C6-476DD4E96EB5}"/>
              </a:ext>
            </a:extLst>
          </p:cNvPr>
          <p:cNvSpPr/>
          <p:nvPr userDrawn="1"/>
        </p:nvSpPr>
        <p:spPr>
          <a:xfrm>
            <a:off x="911467" y="1525121"/>
            <a:ext cx="4309241" cy="105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835C40-5BD5-4BD7-9322-0F67118B6A3E}"/>
              </a:ext>
            </a:extLst>
          </p:cNvPr>
          <p:cNvSpPr/>
          <p:nvPr userDrawn="1"/>
        </p:nvSpPr>
        <p:spPr>
          <a:xfrm>
            <a:off x="911467" y="2476009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119EF-7013-4CA8-8708-4C89D88198F4}"/>
              </a:ext>
            </a:extLst>
          </p:cNvPr>
          <p:cNvSpPr/>
          <p:nvPr userDrawn="1"/>
        </p:nvSpPr>
        <p:spPr>
          <a:xfrm>
            <a:off x="6235043" y="2489925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35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1F65-8D53-441B-838F-6333849A0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5CB46-A260-4CED-AB16-192A138C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831F68-BE13-42C2-9A96-915F247F8ECE}"/>
              </a:ext>
            </a:extLst>
          </p:cNvPr>
          <p:cNvSpPr/>
          <p:nvPr userDrawn="1"/>
        </p:nvSpPr>
        <p:spPr>
          <a:xfrm>
            <a:off x="918339" y="461844"/>
            <a:ext cx="333384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25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79161-4D2A-47E1-A0F2-220BA934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05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E298BB-771C-4055-9AE9-121CFCC1CF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3F33FB-1E9F-4737-8B94-EA6B6F4B9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5626"/>
            <a:ext cx="3932237" cy="1600200"/>
          </a:xfrm>
        </p:spPr>
        <p:txBody>
          <a:bodyPr anchor="b">
            <a:normAutofit/>
          </a:bodyPr>
          <a:lstStyle>
            <a:lvl1pPr>
              <a:defRPr sz="5400"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A0B42-F9A0-47A1-8AB2-A80D30841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606112"/>
            <a:ext cx="6172200" cy="45065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A01DD-28E4-4A95-B25C-7248F9BA3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671" y="230108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B5BC4-4775-40D6-BD46-753DB9F2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17887-3B4C-495A-9F32-1EE2DBFFBEA6}"/>
              </a:ext>
            </a:extLst>
          </p:cNvPr>
          <p:cNvSpPr/>
          <p:nvPr userDrawn="1"/>
        </p:nvSpPr>
        <p:spPr>
          <a:xfrm>
            <a:off x="911773" y="1418896"/>
            <a:ext cx="2808889" cy="682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946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89BCAB17-7C69-4D16-946C-DF074FCA5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FBB70-8C65-4A17-A482-C76F910606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44780"/>
            <a:ext cx="3932237" cy="1600200"/>
          </a:xfrm>
        </p:spPr>
        <p:txBody>
          <a:bodyPr anchor="b">
            <a:normAutofit/>
          </a:bodyPr>
          <a:lstStyle>
            <a:lvl1pPr>
              <a:defRPr sz="5400"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585BF0-D4A1-45F9-99B8-4A512E45F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2057400"/>
            <a:ext cx="5855850" cy="41657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AD729-3EA2-4199-BCF8-0A8BE52C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1157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1029A-8AC5-4BEA-8977-DB72BF61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CCE375-7B0D-4FBF-AF65-8700661AEECE}"/>
              </a:ext>
            </a:extLst>
          </p:cNvPr>
          <p:cNvSpPr/>
          <p:nvPr userDrawn="1"/>
        </p:nvSpPr>
        <p:spPr>
          <a:xfrm>
            <a:off x="922283" y="1429405"/>
            <a:ext cx="2787869" cy="839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79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CE0927-517B-491E-B3BD-81D448015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515" y="-17136"/>
            <a:ext cx="12199030" cy="6875136"/>
          </a:xfrm>
          <a:prstGeom prst="rect">
            <a:avLst/>
          </a:prstGeom>
        </p:spPr>
      </p:pic>
      <p:pic>
        <p:nvPicPr>
          <p:cNvPr id="9" name="Picture 8" descr="Image of a rural Nevada mountain range.">
            <a:extLst>
              <a:ext uri="{FF2B5EF4-FFF2-40B4-BE49-F238E27FC236}">
                <a16:creationId xmlns:a16="http://schemas.microsoft.com/office/drawing/2014/main" id="{4AAF0646-4B0E-4108-A7E0-793EAD8651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031" y="0"/>
            <a:ext cx="12199031" cy="6864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DAE54-362B-4798-A1E5-DDA4EE3130E2}"/>
              </a:ext>
            </a:extLst>
          </p:cNvPr>
          <p:cNvSpPr/>
          <p:nvPr userDrawn="1"/>
        </p:nvSpPr>
        <p:spPr>
          <a:xfrm>
            <a:off x="6526670" y="2852773"/>
            <a:ext cx="3002920" cy="887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Nevada Division of Public and Behavioral Health Logo">
            <a:extLst>
              <a:ext uri="{FF2B5EF4-FFF2-40B4-BE49-F238E27FC236}">
                <a16:creationId xmlns:a16="http://schemas.microsoft.com/office/drawing/2014/main" id="{A55246FF-E902-4F06-8408-95D48BFEE6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5444" y="5113871"/>
            <a:ext cx="4479119" cy="1284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37FEB-D559-4EF2-9660-149313F4E741}"/>
              </a:ext>
            </a:extLst>
          </p:cNvPr>
          <p:cNvSpPr txBox="1"/>
          <p:nvPr userDrawn="1"/>
        </p:nvSpPr>
        <p:spPr>
          <a:xfrm>
            <a:off x="6398497" y="1741174"/>
            <a:ext cx="4516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59 UltraCn" panose="020B0608030502060204" pitchFamily="34" charset="0"/>
                <a:ea typeface="+mj-ea"/>
                <a:cs typeface="+mj-cs"/>
              </a:rPr>
              <a:t>QUESTIONS?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802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5B9878-BB41-4F22-8AC1-758E1EAC1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954"/>
            <a:ext cx="12199031" cy="68619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DAE54-362B-4798-A1E5-DDA4EE3130E2}"/>
              </a:ext>
            </a:extLst>
          </p:cNvPr>
          <p:cNvSpPr/>
          <p:nvPr userDrawn="1"/>
        </p:nvSpPr>
        <p:spPr>
          <a:xfrm>
            <a:off x="995363" y="3099725"/>
            <a:ext cx="4309241" cy="1051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0465E-FEBB-468C-BF00-13BA9D6738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5363" y="2198540"/>
            <a:ext cx="6605503" cy="1074246"/>
          </a:xfrm>
        </p:spPr>
        <p:txBody>
          <a:bodyPr anchor="b">
            <a:noAutofit/>
          </a:bodyPr>
          <a:lstStyle>
            <a:lvl1pPr algn="l">
              <a:defRPr sz="72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6393C4-7143-4CE4-8A25-C544F72108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279" y="4274004"/>
            <a:ext cx="3355975" cy="364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E76C3-81A0-41C4-964A-C7FAA571E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5279" y="3510701"/>
            <a:ext cx="6605587" cy="595313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Presenter’s Name, Title</a:t>
            </a:r>
          </a:p>
        </p:txBody>
      </p:sp>
    </p:spTree>
    <p:extLst>
      <p:ext uri="{BB962C8B-B14F-4D97-AF65-F5344CB8AC3E}">
        <p14:creationId xmlns:p14="http://schemas.microsoft.com/office/powerpoint/2010/main" val="1093429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2A47A9-92AC-41E3-B966-8711DF4F8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AF31-8FE2-4DC0-8F80-35A39664AB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6612" y="2236424"/>
            <a:ext cx="5157787" cy="397677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800">
                <a:latin typeface="Montserrat Medium" pitchFamily="2" charset="0"/>
              </a:defRPr>
            </a:lvl1pPr>
          </a:lstStyle>
          <a:p>
            <a:pPr lvl="0"/>
            <a:r>
              <a:rPr lang="en-US" dirty="0"/>
              <a:t>Name, title, email, phone number, each on one line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E6868-1B2C-4234-B2A2-9A81928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8B2437-6D04-41ED-B347-D7EC8F2FB3BC}"/>
              </a:ext>
            </a:extLst>
          </p:cNvPr>
          <p:cNvSpPr/>
          <p:nvPr userDrawn="1"/>
        </p:nvSpPr>
        <p:spPr>
          <a:xfrm>
            <a:off x="911467" y="595507"/>
            <a:ext cx="333384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BCA2413-D7B6-4AF1-8299-8244ED8DC76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96013" y="2236423"/>
            <a:ext cx="5157787" cy="397677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800"/>
            </a:lvl1pPr>
          </a:lstStyle>
          <a:p>
            <a:pPr lvl="0"/>
            <a:r>
              <a:rPr lang="en-US" dirty="0"/>
              <a:t>Name, title, email, phone number, each on one line</a:t>
            </a:r>
          </a:p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158D51-6464-4470-8D52-43709A84E4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4400" y="6349893"/>
            <a:ext cx="2743200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www.dpbh.nv.gov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4C7321-6D0D-457A-9008-2B1A1E6EF8BF}"/>
              </a:ext>
            </a:extLst>
          </p:cNvPr>
          <p:cNvSpPr txBox="1"/>
          <p:nvPr userDrawn="1"/>
        </p:nvSpPr>
        <p:spPr>
          <a:xfrm>
            <a:off x="836612" y="595507"/>
            <a:ext cx="6916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6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CONTACT INFORMATION</a:t>
            </a:r>
            <a:endParaRPr lang="en-US" spc="200" baseline="0" dirty="0"/>
          </a:p>
        </p:txBody>
      </p:sp>
    </p:spTree>
    <p:extLst>
      <p:ext uri="{BB962C8B-B14F-4D97-AF65-F5344CB8AC3E}">
        <p14:creationId xmlns:p14="http://schemas.microsoft.com/office/powerpoint/2010/main" val="301833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ronym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9538D3-5830-4A97-84FE-E4343588C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48289"/>
            <a:ext cx="10515600" cy="3907979"/>
          </a:xfrm>
        </p:spPr>
        <p:txBody>
          <a:bodyPr numCol="2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Include acronyms here. This text box is designed with two columns.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530098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CB393-3829-4669-93E7-D61DBFC67220}"/>
              </a:ext>
            </a:extLst>
          </p:cNvPr>
          <p:cNvSpPr txBox="1"/>
          <p:nvPr userDrawn="1"/>
        </p:nvSpPr>
        <p:spPr>
          <a:xfrm>
            <a:off x="838200" y="530098"/>
            <a:ext cx="72349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6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ACRONYMS</a:t>
            </a:r>
            <a:endParaRPr lang="en-US" spc="200" baseline="0" dirty="0"/>
          </a:p>
        </p:txBody>
      </p:sp>
    </p:spTree>
    <p:extLst>
      <p:ext uri="{BB962C8B-B14F-4D97-AF65-F5344CB8AC3E}">
        <p14:creationId xmlns:p14="http://schemas.microsoft.com/office/powerpoint/2010/main" val="1171838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4D6E88-35AB-4537-83F4-4B09A56B1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DPB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792A3ECF-6E63-41B7-977F-58C4F0C8E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568" y="6377288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7" y="1429477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F8E4E-9E4C-4B52-932A-6F29436FE6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3729" y="6159132"/>
            <a:ext cx="2095500" cy="447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10A36A-170F-4CCA-988B-2BD70A494EFB}"/>
              </a:ext>
            </a:extLst>
          </p:cNvPr>
          <p:cNvSpPr txBox="1"/>
          <p:nvPr userDrawn="1"/>
        </p:nvSpPr>
        <p:spPr>
          <a:xfrm>
            <a:off x="858728" y="2827498"/>
            <a:ext cx="19890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MISSION</a:t>
            </a:r>
            <a:endParaRPr lang="en-US" sz="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D853C6-344D-4656-ADA2-ECB37FCF8EB5}"/>
              </a:ext>
            </a:extLst>
          </p:cNvPr>
          <p:cNvSpPr txBox="1"/>
          <p:nvPr userDrawn="1"/>
        </p:nvSpPr>
        <p:spPr>
          <a:xfrm>
            <a:off x="3032916" y="2903852"/>
            <a:ext cx="8202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  <a:latin typeface="Montserrat Medium" pitchFamily="2" charset="0"/>
              </a:rPr>
              <a:t>To protect, promote, and improve the physical and behavioral health and safety of all people in Nevada, equitably and regardless of circumstances, so they can live their safest, longest, healthiest, and happiest life.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61A21-F09F-4A27-87D0-F96BAE248A1F}"/>
              </a:ext>
            </a:extLst>
          </p:cNvPr>
          <p:cNvSpPr txBox="1"/>
          <p:nvPr userDrawn="1"/>
        </p:nvSpPr>
        <p:spPr>
          <a:xfrm>
            <a:off x="858728" y="3804116"/>
            <a:ext cx="209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VISION</a:t>
            </a:r>
            <a:endParaRPr lang="en-US" sz="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8C3F8-02AA-4DCE-8447-A7F1BFC43FE7}"/>
              </a:ext>
            </a:extLst>
          </p:cNvPr>
          <p:cNvSpPr txBox="1"/>
          <p:nvPr userDrawn="1"/>
        </p:nvSpPr>
        <p:spPr>
          <a:xfrm>
            <a:off x="848218" y="4780734"/>
            <a:ext cx="209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PURPOSE</a:t>
            </a:r>
            <a:endParaRPr lang="en-US" sz="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49A56E-94B7-4D48-AB4D-939B7F318D1C}"/>
              </a:ext>
            </a:extLst>
          </p:cNvPr>
          <p:cNvSpPr txBox="1"/>
          <p:nvPr userDrawn="1"/>
        </p:nvSpPr>
        <p:spPr>
          <a:xfrm>
            <a:off x="838200" y="1386649"/>
            <a:ext cx="7223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200" baseline="0" dirty="0">
                <a:solidFill>
                  <a:schemeClr val="accent1"/>
                </a:solidFill>
                <a:latin typeface="+mj-lt"/>
              </a:rPr>
              <a:t>ABOUT DPBH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8ECB31-EBF2-4DC0-B1E2-5F634EDD16E7}"/>
              </a:ext>
            </a:extLst>
          </p:cNvPr>
          <p:cNvSpPr txBox="1"/>
          <p:nvPr userDrawn="1"/>
        </p:nvSpPr>
        <p:spPr>
          <a:xfrm>
            <a:off x="3032916" y="3960548"/>
            <a:ext cx="8106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  <a:latin typeface="Montserrat Medium" pitchFamily="2" charset="0"/>
              </a:rPr>
              <a:t>A Nevada where preventable health and safety issues no longer impact the opportunity for all people to live life in the best possible health.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54397D-C3E2-4DFE-B2DF-1C30E6460CEC}"/>
              </a:ext>
            </a:extLst>
          </p:cNvPr>
          <p:cNvSpPr txBox="1"/>
          <p:nvPr userDrawn="1"/>
        </p:nvSpPr>
        <p:spPr>
          <a:xfrm>
            <a:off x="3032916" y="5045348"/>
            <a:ext cx="8515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  <a:latin typeface="Montserrat Medium" pitchFamily="2" charset="0"/>
              </a:rPr>
              <a:t>To make everyone’s life healthier, happier, longer, and safer.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6A60EA-9B99-447D-A738-743B4DEE4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78854"/>
          <a:stretch/>
        </p:blipFill>
        <p:spPr>
          <a:xfrm>
            <a:off x="9610308" y="4647777"/>
            <a:ext cx="1113720" cy="14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4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9538D3-5830-4A97-84FE-E4343588C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65629"/>
            <a:ext cx="10515600" cy="3490640"/>
          </a:xfrm>
        </p:spPr>
        <p:txBody>
          <a:bodyPr/>
          <a:lstStyle>
            <a:lvl1pPr marL="457200" indent="-457200"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Agenda item 1</a:t>
            </a:r>
          </a:p>
          <a:p>
            <a:pPr lvl="0"/>
            <a:r>
              <a:rPr lang="en-US" dirty="0"/>
              <a:t>Agenda item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1235177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A5209-B0A0-4DAC-9C79-30839BB0C969}"/>
              </a:ext>
            </a:extLst>
          </p:cNvPr>
          <p:cNvSpPr txBox="1"/>
          <p:nvPr userDrawn="1"/>
        </p:nvSpPr>
        <p:spPr>
          <a:xfrm>
            <a:off x="838200" y="1235177"/>
            <a:ext cx="7212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200" baseline="0" dirty="0">
                <a:solidFill>
                  <a:schemeClr val="accent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6345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vada Division of Public and Behavioral Health Logo">
            <a:extLst>
              <a:ext uri="{FF2B5EF4-FFF2-40B4-BE49-F238E27FC236}">
                <a16:creationId xmlns:a16="http://schemas.microsoft.com/office/drawing/2014/main" id="{02882ADE-1263-4632-B7C5-BB988C15C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09" y="2048420"/>
            <a:ext cx="6730896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2017374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A6794D-B1BE-4D7B-8790-2964EF4F02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313" y="3349625"/>
            <a:ext cx="10504487" cy="2754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9538D3-5830-4A97-84FE-E4343588C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7337"/>
            <a:ext cx="10515600" cy="26789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10" y="2048420"/>
            <a:ext cx="7212724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2017374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7712C514-1744-40C3-8B9D-E30A4DEF0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F024F-C7E0-4D06-BF6D-489199986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947" y="552411"/>
            <a:ext cx="6752422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FF10F-437D-41F7-83FA-9C68337BF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F4AC8-DB9B-4F23-9D00-D230926ECBD7}"/>
              </a:ext>
            </a:extLst>
          </p:cNvPr>
          <p:cNvSpPr/>
          <p:nvPr userDrawn="1"/>
        </p:nvSpPr>
        <p:spPr>
          <a:xfrm>
            <a:off x="779008" y="645629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A7B1B-E228-4D49-B0E8-0155A5A133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100" y="2117725"/>
            <a:ext cx="10552113" cy="3922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700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9A3652-F50E-45DD-BFEF-E740FBBBE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7337"/>
            <a:ext cx="5047593" cy="2678931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10" y="2048420"/>
            <a:ext cx="5047593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2017374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8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5345D8-06EF-4EF0-9BC0-00C736CB4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63" y="3387848"/>
            <a:ext cx="5169775" cy="2678931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4873" y="2058931"/>
            <a:ext cx="5169775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6751581" y="2027885"/>
            <a:ext cx="333384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3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B35BC-DA0A-43D6-A99E-86C36FB5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2EDC9-AF42-43D7-B23F-22F02E301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TITLE: </a:t>
            </a:r>
            <a:r>
              <a:rPr lang="en-US" dirty="0" err="1"/>
              <a:t>Univers</a:t>
            </a:r>
            <a:r>
              <a:rPr lang="en-US" dirty="0"/>
              <a:t> LT Standard 59 Ultra Condensed in ALL CAPS  </a:t>
            </a:r>
          </a:p>
          <a:p>
            <a:pPr lvl="1"/>
            <a:r>
              <a:rPr lang="en-US" dirty="0"/>
              <a:t>BODY: Montserrat Medium</a:t>
            </a:r>
          </a:p>
          <a:p>
            <a:pPr lvl="2"/>
            <a:r>
              <a:rPr lang="en-US" dirty="0"/>
              <a:t>COLORS: Use theme colors (top row in color palette)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FF936-A4D9-4F85-AC29-60A3B99F5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9" r:id="rId3"/>
    <p:sldLayoutId id="2147483667" r:id="rId4"/>
    <p:sldLayoutId id="2147483650" r:id="rId5"/>
    <p:sldLayoutId id="2147483658" r:id="rId6"/>
    <p:sldLayoutId id="2147483670" r:id="rId7"/>
    <p:sldLayoutId id="2147483659" r:id="rId8"/>
    <p:sldLayoutId id="2147483660" r:id="rId9"/>
    <p:sldLayoutId id="2147483651" r:id="rId10"/>
    <p:sldLayoutId id="2147483652" r:id="rId11"/>
    <p:sldLayoutId id="2147483661" r:id="rId12"/>
    <p:sldLayoutId id="2147483653" r:id="rId13"/>
    <p:sldLayoutId id="2147483662" r:id="rId14"/>
    <p:sldLayoutId id="2147483654" r:id="rId15"/>
    <p:sldLayoutId id="2147483655" r:id="rId16"/>
    <p:sldLayoutId id="2147483656" r:id="rId17"/>
    <p:sldLayoutId id="2147483657" r:id="rId18"/>
    <p:sldLayoutId id="2147483664" r:id="rId19"/>
    <p:sldLayoutId id="2147483665" r:id="rId20"/>
    <p:sldLayoutId id="2147483666" r:id="rId21"/>
    <p:sldLayoutId id="2147483668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nvdental@health.nv.gov" TargetMode="External"/><Relationship Id="rId2" Type="http://schemas.openxmlformats.org/officeDocument/2006/relationships/hyperlink" Target="mailto:m.Colbaugh@health.nv.gov" TargetMode="Externa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C641E-CA07-4DC9-A679-1099D5423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363" y="2198540"/>
            <a:ext cx="7054623" cy="1074246"/>
          </a:xfrm>
        </p:spPr>
        <p:txBody>
          <a:bodyPr/>
          <a:lstStyle/>
          <a:p>
            <a:r>
              <a:rPr lang="en-US" dirty="0"/>
              <a:t>Liberty Dental insurance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E5A45-6B23-47F6-86D5-55432D131B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May 31,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65913-002D-43E5-950D-E319819D3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M. Gabriel Colbaugh, Program Office</a:t>
            </a:r>
          </a:p>
          <a:p>
            <a:r>
              <a:rPr lang="en-US" dirty="0"/>
              <a:t>Nevada Office of HIV</a:t>
            </a:r>
          </a:p>
        </p:txBody>
      </p:sp>
    </p:spTree>
    <p:extLst>
      <p:ext uri="{BB962C8B-B14F-4D97-AF65-F5344CB8AC3E}">
        <p14:creationId xmlns:p14="http://schemas.microsoft.com/office/powerpoint/2010/main" val="4057905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9754AB5-E4EB-45C8-BEC5-F434DC0F73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06" y="2669381"/>
            <a:ext cx="7143750" cy="333375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8ACB5C-D489-4282-A0FF-FF35C849462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94544" y="1762238"/>
            <a:ext cx="3932237" cy="3811588"/>
          </a:xfrm>
        </p:spPr>
        <p:txBody>
          <a:bodyPr/>
          <a:lstStyle/>
          <a:p>
            <a:r>
              <a:rPr lang="en-US" dirty="0"/>
              <a:t>Make sure that when finished, you upload the eligibility form to </a:t>
            </a:r>
            <a:r>
              <a:rPr lang="en-US" dirty="0" err="1"/>
              <a:t>CAREWare</a:t>
            </a:r>
            <a:r>
              <a:rPr lang="en-US" dirty="0"/>
              <a:t> under the client’s 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9E34CD-73FF-43D2-841F-7FED4D271BED}"/>
              </a:ext>
            </a:extLst>
          </p:cNvPr>
          <p:cNvSpPr txBox="1"/>
          <p:nvPr/>
        </p:nvSpPr>
        <p:spPr>
          <a:xfrm>
            <a:off x="247650" y="906567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LIBERTY DENTAL ENROLLMENT FORM</a:t>
            </a:r>
          </a:p>
        </p:txBody>
      </p:sp>
    </p:spTree>
    <p:extLst>
      <p:ext uri="{BB962C8B-B14F-4D97-AF65-F5344CB8AC3E}">
        <p14:creationId xmlns:p14="http://schemas.microsoft.com/office/powerpoint/2010/main" val="401479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DA077-1504-4D07-8A42-4D929B38D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983" y="2438400"/>
            <a:ext cx="8950034" cy="311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FD0DC7-9B1F-4ACF-A916-A7ED68AE943C}"/>
              </a:ext>
            </a:extLst>
          </p:cNvPr>
          <p:cNvSpPr txBox="1"/>
          <p:nvPr/>
        </p:nvSpPr>
        <p:spPr>
          <a:xfrm>
            <a:off x="473527" y="1460266"/>
            <a:ext cx="52360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LIBERTY DENTAL NEW CLIENT</a:t>
            </a:r>
          </a:p>
          <a:p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E78D01-648F-4E20-8D5B-6F6A659EC1BF}"/>
              </a:ext>
            </a:extLst>
          </p:cNvPr>
          <p:cNvCxnSpPr/>
          <p:nvPr/>
        </p:nvCxnSpPr>
        <p:spPr>
          <a:xfrm flipV="1">
            <a:off x="4267200" y="2749952"/>
            <a:ext cx="457200" cy="831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71D07F7-2B20-4D06-BF8E-9F05F34114C6}"/>
              </a:ext>
            </a:extLst>
          </p:cNvPr>
          <p:cNvSpPr txBox="1"/>
          <p:nvPr/>
        </p:nvSpPr>
        <p:spPr>
          <a:xfrm>
            <a:off x="2667000" y="3886201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Start enrollment process.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Client that has never been RWPB Liberty Dental.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Summary of Benefits – These are benefits offered by Liberty Dental. 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B776DA-597B-40FB-A209-63AAF666E4BE}"/>
              </a:ext>
            </a:extLst>
          </p:cNvPr>
          <p:cNvCxnSpPr/>
          <p:nvPr/>
        </p:nvCxnSpPr>
        <p:spPr>
          <a:xfrm flipH="1" flipV="1">
            <a:off x="6248400" y="2819400"/>
            <a:ext cx="685800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42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44778-DC88-4491-9AB2-749CB8306DC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r="36594"/>
          <a:stretch/>
        </p:blipFill>
        <p:spPr>
          <a:xfrm>
            <a:off x="3429000" y="2221701"/>
            <a:ext cx="5334000" cy="1920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292856-AB92-41B6-A488-1E081AC1EC11}"/>
              </a:ext>
            </a:extLst>
          </p:cNvPr>
          <p:cNvSpPr txBox="1"/>
          <p:nvPr/>
        </p:nvSpPr>
        <p:spPr>
          <a:xfrm>
            <a:off x="2667000" y="4495800"/>
            <a:ext cx="716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Tier – Employee only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Member Number – uncheck auto-assign and use Ryan White URN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Relationship – Self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Effective Date – Liberty Dental current plan Effective Date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Expiration Date -  Ryan White Eligibility End Date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3BB010-3970-4D20-BC98-6ABEF9459E2C}"/>
              </a:ext>
            </a:extLst>
          </p:cNvPr>
          <p:cNvSpPr txBox="1"/>
          <p:nvPr/>
        </p:nvSpPr>
        <p:spPr>
          <a:xfrm>
            <a:off x="473527" y="1460266"/>
            <a:ext cx="52360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LIBERTY DENTAL NEW CLIENT</a:t>
            </a:r>
          </a:p>
          <a:p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40206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115F92-580F-4D0A-99D9-984BBEDD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209800"/>
            <a:ext cx="6858000" cy="993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1B1464-086F-49C6-809A-DAD90DE91B02}"/>
              </a:ext>
            </a:extLst>
          </p:cNvPr>
          <p:cNvSpPr txBox="1"/>
          <p:nvPr/>
        </p:nvSpPr>
        <p:spPr>
          <a:xfrm>
            <a:off x="2667000" y="38100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First Name – Legal First Name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Last Name – Legal Last Name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Gender – Client identifies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69993-1811-4D0F-9DA0-B81FB0B9F3D2}"/>
              </a:ext>
            </a:extLst>
          </p:cNvPr>
          <p:cNvSpPr txBox="1"/>
          <p:nvPr/>
        </p:nvSpPr>
        <p:spPr>
          <a:xfrm>
            <a:off x="473527" y="1460266"/>
            <a:ext cx="52360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LIBERTY DENTAL NEW CLIENT</a:t>
            </a:r>
          </a:p>
          <a:p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379912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A3C96F-A952-46BC-8BD0-69CE2FCD1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575" y="2209801"/>
            <a:ext cx="7128681" cy="2315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095D7-CFEE-4A6F-8304-DDA9E9F23436}"/>
              </a:ext>
            </a:extLst>
          </p:cNvPr>
          <p:cNvSpPr txBox="1"/>
          <p:nvPr/>
        </p:nvSpPr>
        <p:spPr>
          <a:xfrm>
            <a:off x="2531660" y="4267200"/>
            <a:ext cx="7069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Address 1 -  Address where client receives mail.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City – City where client receives mail.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State - Where client receives mail.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Zip – Zip code where client receives mail.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Enroll – Enroll client in Liberty Dental insurance plan.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63435-FB13-4C5E-818E-7F489B1636B3}"/>
              </a:ext>
            </a:extLst>
          </p:cNvPr>
          <p:cNvSpPr txBox="1"/>
          <p:nvPr/>
        </p:nvSpPr>
        <p:spPr>
          <a:xfrm>
            <a:off x="473527" y="1460266"/>
            <a:ext cx="52360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LIBERTY DENTAL NEW CLIENT</a:t>
            </a:r>
          </a:p>
          <a:p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915692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832D2F-34DF-45B1-94F1-A7B253527D8C}"/>
              </a:ext>
            </a:extLst>
          </p:cNvPr>
          <p:cNvSpPr txBox="1"/>
          <p:nvPr/>
        </p:nvSpPr>
        <p:spPr>
          <a:xfrm>
            <a:off x="2384329" y="4495800"/>
            <a:ext cx="7423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SSN# - Do not use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Subscriber – Use Ryan White URN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AS of Date – (can be left blank) Uses that date to search for active plans as of that date.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Last Name - Search by Last Name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952B33-58F0-4BB3-8701-0689595F2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29" y="2362200"/>
            <a:ext cx="7423343" cy="1785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9A0234-E14A-42B5-8720-0C593AD28C5E}"/>
              </a:ext>
            </a:extLst>
          </p:cNvPr>
          <p:cNvSpPr txBox="1"/>
          <p:nvPr/>
        </p:nvSpPr>
        <p:spPr>
          <a:xfrm>
            <a:off x="-1017814" y="1480238"/>
            <a:ext cx="7216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F6FC6">
                    <a:lumMod val="75000"/>
                  </a:srgbClr>
                </a:solidFill>
                <a:latin typeface="+mj-lt"/>
                <a:cs typeface="Calibri" panose="020F0502020204030204" pitchFamily="34" charset="0"/>
              </a:rPr>
              <a:t>HOW TO FIND CLIENTS</a:t>
            </a:r>
          </a:p>
        </p:txBody>
      </p:sp>
    </p:spTree>
    <p:extLst>
      <p:ext uri="{BB962C8B-B14F-4D97-AF65-F5344CB8AC3E}">
        <p14:creationId xmlns:p14="http://schemas.microsoft.com/office/powerpoint/2010/main" val="202926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1D3BD8-174E-4C08-9CA8-446929617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744325"/>
            <a:ext cx="8382000" cy="10083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D4E9C-6529-4447-9C1C-C3996B77D3A2}"/>
              </a:ext>
            </a:extLst>
          </p:cNvPr>
          <p:cNvSpPr/>
          <p:nvPr/>
        </p:nvSpPr>
        <p:spPr>
          <a:xfrm>
            <a:off x="3406647" y="3165261"/>
            <a:ext cx="1143000" cy="228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F9C2DB-3A47-4FA6-8474-7EA37AD5A527}"/>
              </a:ext>
            </a:extLst>
          </p:cNvPr>
          <p:cNvSpPr/>
          <p:nvPr/>
        </p:nvSpPr>
        <p:spPr>
          <a:xfrm>
            <a:off x="4735867" y="3090541"/>
            <a:ext cx="533400" cy="228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5476E4-564B-4760-B99A-378FEBCB87A4}"/>
              </a:ext>
            </a:extLst>
          </p:cNvPr>
          <p:cNvSpPr/>
          <p:nvPr/>
        </p:nvSpPr>
        <p:spPr>
          <a:xfrm>
            <a:off x="3433280" y="3462381"/>
            <a:ext cx="1143000" cy="228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0C50A-FBE3-4D20-85C0-BE8765576B0F}"/>
              </a:ext>
            </a:extLst>
          </p:cNvPr>
          <p:cNvSpPr/>
          <p:nvPr/>
        </p:nvSpPr>
        <p:spPr>
          <a:xfrm>
            <a:off x="4724400" y="3451707"/>
            <a:ext cx="685800" cy="228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5102C6-6503-402A-9F2E-2DB65A7FB779}"/>
              </a:ext>
            </a:extLst>
          </p:cNvPr>
          <p:cNvSpPr/>
          <p:nvPr/>
        </p:nvSpPr>
        <p:spPr>
          <a:xfrm>
            <a:off x="5546719" y="3176465"/>
            <a:ext cx="662866" cy="228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18C3F9-EA16-4885-ACB1-EF957F01B20D}"/>
              </a:ext>
            </a:extLst>
          </p:cNvPr>
          <p:cNvSpPr/>
          <p:nvPr/>
        </p:nvSpPr>
        <p:spPr>
          <a:xfrm>
            <a:off x="6462716" y="3104655"/>
            <a:ext cx="533400" cy="228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4F42E4-6495-4F54-94B8-A9F416E2E87B}"/>
              </a:ext>
            </a:extLst>
          </p:cNvPr>
          <p:cNvSpPr/>
          <p:nvPr/>
        </p:nvSpPr>
        <p:spPr>
          <a:xfrm>
            <a:off x="5577606" y="3500720"/>
            <a:ext cx="685800" cy="228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5268F4-552E-4EFF-9F94-FD71665D8572}"/>
              </a:ext>
            </a:extLst>
          </p:cNvPr>
          <p:cNvSpPr/>
          <p:nvPr/>
        </p:nvSpPr>
        <p:spPr>
          <a:xfrm>
            <a:off x="6411318" y="3466110"/>
            <a:ext cx="685800" cy="228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D595B2-EF30-48AE-8C98-217DCA3CEE27}"/>
              </a:ext>
            </a:extLst>
          </p:cNvPr>
          <p:cNvSpPr txBox="1"/>
          <p:nvPr/>
        </p:nvSpPr>
        <p:spPr>
          <a:xfrm>
            <a:off x="3406647" y="3116862"/>
            <a:ext cx="1080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RCBL08171U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70E38-75BE-4B6A-8CE4-1E44D1150CFA}"/>
              </a:ext>
            </a:extLst>
          </p:cNvPr>
          <p:cNvSpPr txBox="1"/>
          <p:nvPr/>
        </p:nvSpPr>
        <p:spPr>
          <a:xfrm>
            <a:off x="3406647" y="3408645"/>
            <a:ext cx="1080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RCBL08171U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F755C1-F211-4943-8F23-6962848A6334}"/>
              </a:ext>
            </a:extLst>
          </p:cNvPr>
          <p:cNvSpPr txBox="1"/>
          <p:nvPr/>
        </p:nvSpPr>
        <p:spPr>
          <a:xfrm>
            <a:off x="4673170" y="3116861"/>
            <a:ext cx="66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Balboa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E9C674-D7AF-4FD0-A6BD-BD5ACDA618AB}"/>
              </a:ext>
            </a:extLst>
          </p:cNvPr>
          <p:cNvSpPr txBox="1"/>
          <p:nvPr/>
        </p:nvSpPr>
        <p:spPr>
          <a:xfrm>
            <a:off x="5487881" y="3116860"/>
            <a:ext cx="66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EBE2F-53D5-4C7A-ACF3-E56E5C2CE80C}"/>
              </a:ext>
            </a:extLst>
          </p:cNvPr>
          <p:cNvSpPr txBox="1"/>
          <p:nvPr/>
        </p:nvSpPr>
        <p:spPr>
          <a:xfrm>
            <a:off x="4671134" y="3438181"/>
            <a:ext cx="66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Balboa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F6B3DB-B6A8-49E2-AED2-8241100103BC}"/>
              </a:ext>
            </a:extLst>
          </p:cNvPr>
          <p:cNvSpPr txBox="1"/>
          <p:nvPr/>
        </p:nvSpPr>
        <p:spPr>
          <a:xfrm>
            <a:off x="5487881" y="3429000"/>
            <a:ext cx="66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E231DC-0885-4E76-8B33-FF2C99CDD53B}"/>
              </a:ext>
            </a:extLst>
          </p:cNvPr>
          <p:cNvSpPr txBox="1"/>
          <p:nvPr/>
        </p:nvSpPr>
        <p:spPr>
          <a:xfrm>
            <a:off x="6360703" y="3125103"/>
            <a:ext cx="947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08/17/1999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38D442-B1F6-4F86-8937-2ED38BD55CC6}"/>
              </a:ext>
            </a:extLst>
          </p:cNvPr>
          <p:cNvSpPr txBox="1"/>
          <p:nvPr/>
        </p:nvSpPr>
        <p:spPr>
          <a:xfrm>
            <a:off x="6346054" y="3429000"/>
            <a:ext cx="947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08/17/1999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ED508F-7BD4-431C-AD8F-A00ABC26217A}"/>
              </a:ext>
            </a:extLst>
          </p:cNvPr>
          <p:cNvSpPr txBox="1"/>
          <p:nvPr/>
        </p:nvSpPr>
        <p:spPr>
          <a:xfrm>
            <a:off x="592834" y="864511"/>
            <a:ext cx="595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UPDATING DENTAL COVERAGE DATES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FE819F-7B92-4DED-B23B-A27711513A80}"/>
              </a:ext>
            </a:extLst>
          </p:cNvPr>
          <p:cNvSpPr txBox="1"/>
          <p:nvPr/>
        </p:nvSpPr>
        <p:spPr>
          <a:xfrm>
            <a:off x="1981200" y="452301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View – Select to update client details. </a:t>
            </a:r>
          </a:p>
        </p:txBody>
      </p:sp>
    </p:spTree>
    <p:extLst>
      <p:ext uri="{BB962C8B-B14F-4D97-AF65-F5344CB8AC3E}">
        <p14:creationId xmlns:p14="http://schemas.microsoft.com/office/powerpoint/2010/main" val="273036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6C6B4-2729-4449-8217-611EF83F3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33" b="10968"/>
          <a:stretch/>
        </p:blipFill>
        <p:spPr>
          <a:xfrm>
            <a:off x="2781300" y="1676400"/>
            <a:ext cx="6553200" cy="2299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6FDA7-3AFD-4C96-85C0-5CF8634EB17B}"/>
              </a:ext>
            </a:extLst>
          </p:cNvPr>
          <p:cNvSpPr txBox="1"/>
          <p:nvPr/>
        </p:nvSpPr>
        <p:spPr>
          <a:xfrm>
            <a:off x="2514600" y="4419600"/>
            <a:ext cx="708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Change Tier – Not used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Update Time Slice – Updating current clients whose eligibility has not expired (six-month eligibility or annual certification)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Add Benefit Coverage – For clients who have fallen out of care and are returning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82675E-B027-4DAB-8357-C66E1C4AC922}"/>
              </a:ext>
            </a:extLst>
          </p:cNvPr>
          <p:cNvSpPr/>
          <p:nvPr/>
        </p:nvSpPr>
        <p:spPr>
          <a:xfrm>
            <a:off x="3657600" y="3657600"/>
            <a:ext cx="1066800" cy="228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CBAD90-E738-4C3F-BAD2-3988C21B90F8}"/>
              </a:ext>
            </a:extLst>
          </p:cNvPr>
          <p:cNvSpPr/>
          <p:nvPr/>
        </p:nvSpPr>
        <p:spPr>
          <a:xfrm>
            <a:off x="3657600" y="2971800"/>
            <a:ext cx="990600" cy="228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EF08D6-BBC3-414D-B1FB-4C3E0DCC25A8}"/>
              </a:ext>
            </a:extLst>
          </p:cNvPr>
          <p:cNvSpPr/>
          <p:nvPr/>
        </p:nvSpPr>
        <p:spPr>
          <a:xfrm>
            <a:off x="3657600" y="2661286"/>
            <a:ext cx="685800" cy="2206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1B38CF-7204-4E4F-B688-1CED22A13FA1}"/>
              </a:ext>
            </a:extLst>
          </p:cNvPr>
          <p:cNvSpPr/>
          <p:nvPr/>
        </p:nvSpPr>
        <p:spPr>
          <a:xfrm>
            <a:off x="6781800" y="2661286"/>
            <a:ext cx="685800" cy="2206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392D03-DBA8-4BEC-A2B0-20146ABA6A43}"/>
              </a:ext>
            </a:extLst>
          </p:cNvPr>
          <p:cNvSpPr/>
          <p:nvPr/>
        </p:nvSpPr>
        <p:spPr>
          <a:xfrm>
            <a:off x="6781800" y="2438400"/>
            <a:ext cx="533400" cy="140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F16214-9546-434A-9895-1A8CD26BA2A8}"/>
              </a:ext>
            </a:extLst>
          </p:cNvPr>
          <p:cNvSpPr txBox="1"/>
          <p:nvPr/>
        </p:nvSpPr>
        <p:spPr>
          <a:xfrm>
            <a:off x="6248400" y="2383693"/>
            <a:ext cx="1066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prstClr val="black"/>
                </a:solidFill>
                <a:latin typeface="Constantia"/>
              </a:rPr>
              <a:t>5/1/2021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720229-D8F3-4B58-A57A-C0023AEA26AC}"/>
              </a:ext>
            </a:extLst>
          </p:cNvPr>
          <p:cNvSpPr txBox="1"/>
          <p:nvPr/>
        </p:nvSpPr>
        <p:spPr>
          <a:xfrm>
            <a:off x="3657600" y="2660162"/>
            <a:ext cx="1447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prstClr val="black"/>
                </a:solidFill>
                <a:latin typeface="Constantia"/>
              </a:rPr>
              <a:t>5/1/2021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138904-3F6D-43F2-A35A-568E4E1ABBB5}"/>
              </a:ext>
            </a:extLst>
          </p:cNvPr>
          <p:cNvSpPr txBox="1"/>
          <p:nvPr/>
        </p:nvSpPr>
        <p:spPr>
          <a:xfrm>
            <a:off x="6248400" y="2660162"/>
            <a:ext cx="1295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prstClr val="black"/>
                </a:solidFill>
                <a:latin typeface="Constantia"/>
              </a:rPr>
              <a:t>8/31/2022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7F7DC5-4082-4923-B3AB-DFAF6838B9AE}"/>
              </a:ext>
            </a:extLst>
          </p:cNvPr>
          <p:cNvSpPr txBox="1"/>
          <p:nvPr/>
        </p:nvSpPr>
        <p:spPr>
          <a:xfrm>
            <a:off x="3657600" y="3054431"/>
            <a:ext cx="14478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RCBL08171U</a:t>
            </a:r>
          </a:p>
          <a:p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5CE41A-B2FC-4CEA-B7C0-CE8750CF07A9}"/>
              </a:ext>
            </a:extLst>
          </p:cNvPr>
          <p:cNvSpPr txBox="1"/>
          <p:nvPr/>
        </p:nvSpPr>
        <p:spPr>
          <a:xfrm>
            <a:off x="3657600" y="3643925"/>
            <a:ext cx="16002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RCBL08171U</a:t>
            </a:r>
          </a:p>
          <a:p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661E0A-0950-4745-A511-58DD7BF1DDFA}"/>
              </a:ext>
            </a:extLst>
          </p:cNvPr>
          <p:cNvSpPr txBox="1"/>
          <p:nvPr/>
        </p:nvSpPr>
        <p:spPr>
          <a:xfrm>
            <a:off x="592834" y="864511"/>
            <a:ext cx="595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UPDATING DENTAL COVERAGE DATES</a:t>
            </a:r>
          </a:p>
        </p:txBody>
      </p:sp>
    </p:spTree>
    <p:extLst>
      <p:ext uri="{BB962C8B-B14F-4D97-AF65-F5344CB8AC3E}">
        <p14:creationId xmlns:p14="http://schemas.microsoft.com/office/powerpoint/2010/main" val="174742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D8A4F-C7E9-4951-AAF9-DBED302FD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718"/>
          <a:stretch/>
        </p:blipFill>
        <p:spPr>
          <a:xfrm>
            <a:off x="3191929" y="1600201"/>
            <a:ext cx="5808142" cy="2682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1175B-7528-4EFF-B122-A71DFF6CD5B3}"/>
              </a:ext>
            </a:extLst>
          </p:cNvPr>
          <p:cNvSpPr txBox="1"/>
          <p:nvPr/>
        </p:nvSpPr>
        <p:spPr>
          <a:xfrm>
            <a:off x="122465" y="1063420"/>
            <a:ext cx="4996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UPDATING TIME SLICES</a:t>
            </a:r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Constantia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09F671-3C48-49AA-9546-6DD2096930EC}"/>
              </a:ext>
            </a:extLst>
          </p:cNvPr>
          <p:cNvSpPr txBox="1"/>
          <p:nvPr/>
        </p:nvSpPr>
        <p:spPr>
          <a:xfrm>
            <a:off x="2438400" y="46482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Effective Date – Date original current plan started (</a:t>
            </a:r>
            <a:r>
              <a:rPr lang="en-US" dirty="0">
                <a:solidFill>
                  <a:srgbClr val="FF0000"/>
                </a:solidFill>
                <a:latin typeface="Constantia"/>
              </a:rPr>
              <a:t>DO NOT CHANGE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Expiration Date – New Expiration date from Ryan White plan.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Save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7E0A2F-4424-479A-80C5-5F0FFC8C9D2A}"/>
              </a:ext>
            </a:extLst>
          </p:cNvPr>
          <p:cNvSpPr/>
          <p:nvPr/>
        </p:nvSpPr>
        <p:spPr>
          <a:xfrm>
            <a:off x="7772400" y="3048000"/>
            <a:ext cx="609600" cy="152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4A3345-BEFE-4A16-B67A-BD009620C09A}"/>
              </a:ext>
            </a:extLst>
          </p:cNvPr>
          <p:cNvSpPr/>
          <p:nvPr/>
        </p:nvSpPr>
        <p:spPr>
          <a:xfrm>
            <a:off x="4572000" y="3429000"/>
            <a:ext cx="609600" cy="228600"/>
          </a:xfrm>
          <a:prstGeom prst="roundRect">
            <a:avLst/>
          </a:prstGeom>
          <a:solidFill>
            <a:srgbClr val="FAFD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691234-950C-49D9-88EF-53D81197A54A}"/>
              </a:ext>
            </a:extLst>
          </p:cNvPr>
          <p:cNvSpPr/>
          <p:nvPr/>
        </p:nvSpPr>
        <p:spPr>
          <a:xfrm>
            <a:off x="6781800" y="3429000"/>
            <a:ext cx="609600" cy="228600"/>
          </a:xfrm>
          <a:prstGeom prst="roundRect">
            <a:avLst/>
          </a:prstGeom>
          <a:solidFill>
            <a:srgbClr val="FAFD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A32C25-0872-4069-89C2-7810B51601CA}"/>
              </a:ext>
            </a:extLst>
          </p:cNvPr>
          <p:cNvSpPr txBox="1"/>
          <p:nvPr/>
        </p:nvSpPr>
        <p:spPr>
          <a:xfrm>
            <a:off x="4572740" y="3397106"/>
            <a:ext cx="762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prstClr val="black"/>
                </a:solidFill>
                <a:latin typeface="Constantia"/>
              </a:rPr>
              <a:t>5/1/2021</a:t>
            </a:r>
          </a:p>
        </p:txBody>
      </p:sp>
    </p:spTree>
    <p:extLst>
      <p:ext uri="{BB962C8B-B14F-4D97-AF65-F5344CB8AC3E}">
        <p14:creationId xmlns:p14="http://schemas.microsoft.com/office/powerpoint/2010/main" val="49488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D2A16-06AB-490B-BBEB-F4B69285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701" y="1828800"/>
            <a:ext cx="5110599" cy="281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A6F24-0152-4A08-AB6C-8D153F21B4B8}"/>
              </a:ext>
            </a:extLst>
          </p:cNvPr>
          <p:cNvSpPr txBox="1"/>
          <p:nvPr/>
        </p:nvSpPr>
        <p:spPr>
          <a:xfrm>
            <a:off x="0" y="1234316"/>
            <a:ext cx="62103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ADD NEW BENEFIT COVERAGE</a:t>
            </a:r>
          </a:p>
          <a:p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BF976-C165-4489-970D-08858129EBA6}"/>
              </a:ext>
            </a:extLst>
          </p:cNvPr>
          <p:cNvSpPr txBox="1"/>
          <p:nvPr/>
        </p:nvSpPr>
        <p:spPr>
          <a:xfrm>
            <a:off x="2667000" y="4876800"/>
            <a:ext cx="723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For clients who have fallen out of care and are returning.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Tier – Employee only.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Effective Date – New Liberty Dental Effective Date.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Expiration Date – Ryan White Expire Date.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Save </a:t>
            </a:r>
          </a:p>
        </p:txBody>
      </p:sp>
    </p:spTree>
    <p:extLst>
      <p:ext uri="{BB962C8B-B14F-4D97-AF65-F5344CB8AC3E}">
        <p14:creationId xmlns:p14="http://schemas.microsoft.com/office/powerpoint/2010/main" val="3112535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B5584-ACDF-4FAC-903B-EC6FC583E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385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608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6B0580-7705-42B7-B5C4-66DD97832C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M. Gabriel Colbaugh, </a:t>
            </a:r>
            <a:r>
              <a:rPr lang="en-US" dirty="0">
                <a:hlinkClick r:id="rId2"/>
              </a:rPr>
              <a:t>m.Colbaugh@health.nv.gov</a:t>
            </a:r>
            <a:r>
              <a:rPr lang="en-US" dirty="0"/>
              <a:t>, 702-486-0928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4584F6-A7C0-464D-B0F0-E75620CF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21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44C16-22E0-42C4-A982-1A6FD67044E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General questions, please email link below: </a:t>
            </a:r>
          </a:p>
          <a:p>
            <a:r>
              <a:rPr lang="en-US" dirty="0">
                <a:hlinkClick r:id="rId3"/>
              </a:rPr>
              <a:t>nvdental@health.nv</a:t>
            </a:r>
            <a:r>
              <a:rPr lang="en-US">
                <a:hlinkClick r:id="rId3"/>
              </a:rPr>
              <a:t>.gov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FD1C2-C62E-45D2-9095-F8159A1122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04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81A8A6-2DF5-4271-A517-3CAFE4A7D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LD – Liberty Dental</a:t>
            </a:r>
          </a:p>
          <a:p>
            <a:r>
              <a:rPr lang="en-US" dirty="0"/>
              <a:t>DPBH – Department of Public and Behavioral Health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7C49AE-E0E1-40BC-9D69-D01E1746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92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209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3C6635-8F1F-4DD2-9829-70CCA68CA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Eligibility requirements</a:t>
            </a:r>
          </a:p>
          <a:p>
            <a:r>
              <a:rPr lang="en-US" dirty="0"/>
              <a:t>Review the application</a:t>
            </a:r>
          </a:p>
          <a:p>
            <a:r>
              <a:rPr lang="en-US" dirty="0"/>
              <a:t>Entering new clients and returning</a:t>
            </a:r>
          </a:p>
          <a:p>
            <a:r>
              <a:rPr lang="en-US" dirty="0"/>
              <a:t>Entering renewing clients</a:t>
            </a:r>
          </a:p>
          <a:p>
            <a:r>
              <a:rPr lang="en-US" dirty="0"/>
              <a:t>Questions and Answers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33E17-3183-43FD-8ADD-92BABEAA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E710CA-065A-45C4-87D0-6235288F5E6B}"/>
              </a:ext>
            </a:extLst>
          </p:cNvPr>
          <p:cNvSpPr txBox="1"/>
          <p:nvPr/>
        </p:nvSpPr>
        <p:spPr>
          <a:xfrm>
            <a:off x="-527220" y="701988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DENTAL INSURANCE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8ACB5C-D489-4282-A0FF-FF35C849462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68083" y="1868373"/>
            <a:ext cx="4967853" cy="428749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Anyone eligible for Ryan White services can be eligible for Dental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Cannot have any other dental coverage such as through a spouse, guardian, or employer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exception is Medicaid Dental: Customer can have both Medicaid and Ryan White Dental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91ED7F-F2A6-4335-80AC-2D6F5A1C8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693" y="1706336"/>
            <a:ext cx="5063107" cy="506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8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8ACB5C-D489-4282-A0FF-FF35C849462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68083" y="1868373"/>
            <a:ext cx="4967853" cy="4287497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Eligibility Specialists will fill out the Dental Insurance Enrollment Form as part of the Universal Eligibility packet for those clients enrolling in dental coverage. </a:t>
            </a:r>
          </a:p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19-08 Dental Form on the endhiv.org website</a:t>
            </a:r>
          </a:p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19-08a is a Primer for additional guidance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91ED7F-F2A6-4335-80AC-2D6F5A1C8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693" y="1706336"/>
            <a:ext cx="5063107" cy="5063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DDF00-8C35-43E5-BCEB-FF48417BC303}"/>
              </a:ext>
            </a:extLst>
          </p:cNvPr>
          <p:cNvSpPr txBox="1"/>
          <p:nvPr/>
        </p:nvSpPr>
        <p:spPr>
          <a:xfrm>
            <a:off x="-527220" y="701988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DENTAL INSURANCE</a:t>
            </a:r>
          </a:p>
        </p:txBody>
      </p:sp>
    </p:spTree>
    <p:extLst>
      <p:ext uri="{BB962C8B-B14F-4D97-AF65-F5344CB8AC3E}">
        <p14:creationId xmlns:p14="http://schemas.microsoft.com/office/powerpoint/2010/main" val="2437845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D823F88-D0B1-4E6A-B3C9-5C6CB896A523}"/>
              </a:ext>
            </a:extLst>
          </p:cNvPr>
          <p:cNvSpPr txBox="1"/>
          <p:nvPr/>
        </p:nvSpPr>
        <p:spPr>
          <a:xfrm>
            <a:off x="2743200" y="3886201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20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th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and before start the first of the next month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Application Date – 20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th 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June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Eligibility Start Date – 1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st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July 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21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st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and BEYOND start the first of the month after the next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Application Date – 21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st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June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Eligibility Start Date – 1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st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August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Emergency Request start the 1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st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of the current month. 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Application date -  13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th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June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Eligibility Start Date – 1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st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June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E710CA-065A-45C4-87D0-6235288F5E6B}"/>
              </a:ext>
            </a:extLst>
          </p:cNvPr>
          <p:cNvSpPr txBox="1"/>
          <p:nvPr/>
        </p:nvSpPr>
        <p:spPr>
          <a:xfrm>
            <a:off x="-65942" y="64411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LIBERTY DENTAL ENROLLMENT 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D9683-5BB7-4E0D-A02D-BE3F690E1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07" y="1290450"/>
            <a:ext cx="6763694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01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F50867-6BEA-4FDB-A167-D4E4DCADB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021" y="1219201"/>
            <a:ext cx="8125959" cy="1238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E50585-FABB-4521-A47C-85285C07C481}"/>
              </a:ext>
            </a:extLst>
          </p:cNvPr>
          <p:cNvSpPr txBox="1"/>
          <p:nvPr/>
        </p:nvSpPr>
        <p:spPr>
          <a:xfrm>
            <a:off x="2033021" y="2895601"/>
            <a:ext cx="81259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Ryan White Eligibility Dates – Dates from RW Eligibility Document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Start Date: Date document completed  (8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th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May 2022)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End Date: Last day of appropriate month  (30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th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November 2022)</a:t>
            </a:r>
          </a:p>
          <a:p>
            <a:pPr lvl="1"/>
            <a:endParaRPr lang="en-US" dirty="0">
              <a:solidFill>
                <a:prstClr val="black"/>
              </a:solidFill>
              <a:latin typeface="Constanti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u="sng" dirty="0">
                <a:solidFill>
                  <a:srgbClr val="CC6600"/>
                </a:solidFill>
                <a:latin typeface="Constantia"/>
              </a:rPr>
              <a:t>Liberty Dental Eligibility Dates</a:t>
            </a:r>
            <a:r>
              <a:rPr lang="en-US" b="1" u="sng" dirty="0">
                <a:solidFill>
                  <a:prstClr val="black"/>
                </a:solidFill>
                <a:latin typeface="Constantia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Start Date:  </a:t>
            </a:r>
            <a:r>
              <a:rPr lang="en-US" b="1" i="1" u="sng" dirty="0">
                <a:solidFill>
                  <a:srgbClr val="FF0000"/>
                </a:solidFill>
                <a:latin typeface="Constantia"/>
              </a:rPr>
              <a:t>ALWAYS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Use LD Eligibility Information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If client applies for LD at the same time as Ryan White (1</a:t>
            </a:r>
            <a:r>
              <a:rPr lang="en-US" baseline="30000" dirty="0">
                <a:solidFill>
                  <a:prstClr val="black"/>
                </a:solidFill>
                <a:latin typeface="Constantia"/>
              </a:rPr>
              <a:t>st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June 2022)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If client comes in a later date requesting LD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Use LD Eligibility Information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endParaRPr lang="en-US" dirty="0">
              <a:solidFill>
                <a:prstClr val="black"/>
              </a:solidFill>
              <a:latin typeface="Constantia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End Date:  </a:t>
            </a:r>
            <a:r>
              <a:rPr lang="en-US" dirty="0">
                <a:solidFill>
                  <a:srgbClr val="FF0000"/>
                </a:solidFill>
                <a:latin typeface="Constantia"/>
              </a:rPr>
              <a:t>ALWAYS Match With RWPB Eligibility End Date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BE820-4D06-4128-989D-96799F52056D}"/>
              </a:ext>
            </a:extLst>
          </p:cNvPr>
          <p:cNvSpPr txBox="1"/>
          <p:nvPr/>
        </p:nvSpPr>
        <p:spPr>
          <a:xfrm>
            <a:off x="5181600" y="1447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tantia"/>
              </a:rPr>
              <a:t>5/8/2022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A5DE7-5741-4181-9D93-CC3A93E3AF40}"/>
              </a:ext>
            </a:extLst>
          </p:cNvPr>
          <p:cNvSpPr txBox="1"/>
          <p:nvPr/>
        </p:nvSpPr>
        <p:spPr>
          <a:xfrm>
            <a:off x="7924800" y="143078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tantia"/>
              </a:rPr>
              <a:t>11/31/2022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5A9D3-A1C5-4AEE-BC2A-B3F7BD83DBCA}"/>
              </a:ext>
            </a:extLst>
          </p:cNvPr>
          <p:cNvSpPr txBox="1"/>
          <p:nvPr/>
        </p:nvSpPr>
        <p:spPr>
          <a:xfrm>
            <a:off x="4191000" y="177883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tantia"/>
              </a:rPr>
              <a:t>MO Thompson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F2038-4468-437D-9D19-5878FA785C8D}"/>
              </a:ext>
            </a:extLst>
          </p:cNvPr>
          <p:cNvSpPr txBox="1"/>
          <p:nvPr/>
        </p:nvSpPr>
        <p:spPr>
          <a:xfrm>
            <a:off x="8648700" y="1759537"/>
            <a:ext cx="166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tantia"/>
              </a:rPr>
              <a:t>702-486-0872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08E067-6B33-4A98-B00B-49DF55892018}"/>
              </a:ext>
            </a:extLst>
          </p:cNvPr>
          <p:cNvSpPr txBox="1"/>
          <p:nvPr/>
        </p:nvSpPr>
        <p:spPr>
          <a:xfrm>
            <a:off x="5181600" y="212886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tantia"/>
              </a:rPr>
              <a:t>6/1/2022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A0747-0891-4C94-BAE9-CC2CAA484B46}"/>
              </a:ext>
            </a:extLst>
          </p:cNvPr>
          <p:cNvSpPr txBox="1"/>
          <p:nvPr/>
        </p:nvSpPr>
        <p:spPr>
          <a:xfrm>
            <a:off x="7924800" y="213096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tantia"/>
              </a:rPr>
              <a:t>11/31/2022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A48E5-C82C-42CF-BAF7-16137D8BAAED}"/>
              </a:ext>
            </a:extLst>
          </p:cNvPr>
          <p:cNvSpPr txBox="1"/>
          <p:nvPr/>
        </p:nvSpPr>
        <p:spPr>
          <a:xfrm>
            <a:off x="0" y="498635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LIBERTY DENTAL ENROLLMENT FORM</a:t>
            </a:r>
          </a:p>
        </p:txBody>
      </p:sp>
    </p:spTree>
    <p:extLst>
      <p:ext uri="{BB962C8B-B14F-4D97-AF65-F5344CB8AC3E}">
        <p14:creationId xmlns:p14="http://schemas.microsoft.com/office/powerpoint/2010/main" val="3201848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3478" y="4419600"/>
            <a:ext cx="769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prstClr val="black"/>
                </a:solidFill>
                <a:latin typeface="Constantia"/>
                <a:cs typeface="Times New Roman" panose="02020603050405020304" pitchFamily="18" charset="0"/>
              </a:rPr>
              <a:t>Client General information shall mimic RWHAP (and CAREWare)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prstClr val="black"/>
                </a:solidFill>
                <a:latin typeface="Constantia"/>
                <a:cs typeface="Times New Roman" panose="02020603050405020304" pitchFamily="18" charset="0"/>
              </a:rPr>
              <a:t>Emergency Request only if the client request it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prstClr val="black"/>
                </a:solidFill>
                <a:latin typeface="Constantia"/>
                <a:cs typeface="Times New Roman" panose="02020603050405020304" pitchFamily="18" charset="0"/>
              </a:rPr>
              <a:t>Mailing address only needed in different from Home address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prstClr val="black"/>
                </a:solidFill>
                <a:latin typeface="Constantia"/>
                <a:cs typeface="Times New Roman" panose="02020603050405020304" pitchFamily="18" charset="0"/>
              </a:rPr>
              <a:t>SSN or TIN category will be used for verification of other health benefits. This category may be left open if the client does not have an SSN or TIN. </a:t>
            </a:r>
            <a:endParaRPr lang="en-US" dirty="0">
              <a:solidFill>
                <a:prstClr val="black"/>
              </a:solidFill>
              <a:latin typeface="Constanti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037C9-3DBD-4710-8B91-2A27A944F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731" y="1752601"/>
            <a:ext cx="8154538" cy="1943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DF7476-60DF-4CF3-807C-F09A0E39B7F3}"/>
              </a:ext>
            </a:extLst>
          </p:cNvPr>
          <p:cNvSpPr txBox="1"/>
          <p:nvPr/>
        </p:nvSpPr>
        <p:spPr>
          <a:xfrm>
            <a:off x="3276600" y="1752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6FC6">
                    <a:lumMod val="60000"/>
                    <a:lumOff val="40000"/>
                  </a:srgbClr>
                </a:solidFill>
                <a:latin typeface="Constantia"/>
              </a:rPr>
              <a:t>Balboa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B4646-9D0A-4A0B-A731-85DF91503D35}"/>
              </a:ext>
            </a:extLst>
          </p:cNvPr>
          <p:cNvSpPr txBox="1"/>
          <p:nvPr/>
        </p:nvSpPr>
        <p:spPr>
          <a:xfrm>
            <a:off x="5638800" y="1752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6FC6">
                    <a:lumMod val="60000"/>
                    <a:lumOff val="40000"/>
                  </a:srgbClr>
                </a:solidFill>
                <a:latin typeface="Constantia"/>
              </a:rPr>
              <a:t>Rocky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79850B-8446-4C4A-889D-6DF8BB605E51}"/>
              </a:ext>
            </a:extLst>
          </p:cNvPr>
          <p:cNvSpPr txBox="1"/>
          <p:nvPr/>
        </p:nvSpPr>
        <p:spPr>
          <a:xfrm>
            <a:off x="7696200" y="1752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6FC6">
                    <a:lumMod val="60000"/>
                    <a:lumOff val="40000"/>
                  </a:srgbClr>
                </a:solidFill>
                <a:latin typeface="Constantia"/>
              </a:rPr>
              <a:t>Male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16587-26E5-4902-9547-4CA75A8BC008}"/>
              </a:ext>
            </a:extLst>
          </p:cNvPr>
          <p:cNvSpPr txBox="1"/>
          <p:nvPr/>
        </p:nvSpPr>
        <p:spPr>
          <a:xfrm>
            <a:off x="2514600" y="212193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6FC6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RCBL08171U</a:t>
            </a:r>
            <a:endParaRPr lang="en-US" dirty="0">
              <a:solidFill>
                <a:srgbClr val="0F6FC6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97FB4-5654-4EC1-BA8F-08AF8D6BB510}"/>
              </a:ext>
            </a:extLst>
          </p:cNvPr>
          <p:cNvSpPr txBox="1"/>
          <p:nvPr/>
        </p:nvSpPr>
        <p:spPr>
          <a:xfrm>
            <a:off x="3276600" y="235495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6FC6">
                    <a:lumMod val="60000"/>
                    <a:lumOff val="40000"/>
                  </a:srgbClr>
                </a:solidFill>
                <a:latin typeface="Constantia"/>
              </a:rPr>
              <a:t>08/17/1999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D453E5-6BE4-4202-9EE8-44B01B1799D0}"/>
              </a:ext>
            </a:extLst>
          </p:cNvPr>
          <p:cNvSpPr txBox="1"/>
          <p:nvPr/>
        </p:nvSpPr>
        <p:spPr>
          <a:xfrm>
            <a:off x="7244179" y="2380426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6FC6">
                    <a:lumMod val="60000"/>
                    <a:lumOff val="40000"/>
                  </a:srgbClr>
                </a:solidFill>
                <a:latin typeface="Constantia"/>
              </a:rPr>
              <a:t>567-555-8521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CB2760-0DD9-4489-B905-6BEF78A63431}"/>
              </a:ext>
            </a:extLst>
          </p:cNvPr>
          <p:cNvSpPr txBox="1"/>
          <p:nvPr/>
        </p:nvSpPr>
        <p:spPr>
          <a:xfrm>
            <a:off x="3497341" y="2607775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onstantia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164E03-F037-4B1F-A470-6E21D8FDBC26}"/>
              </a:ext>
            </a:extLst>
          </p:cNvPr>
          <p:cNvSpPr txBox="1"/>
          <p:nvPr/>
        </p:nvSpPr>
        <p:spPr>
          <a:xfrm>
            <a:off x="3276600" y="3059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6FC6">
                    <a:lumMod val="60000"/>
                    <a:lumOff val="40000"/>
                  </a:srgbClr>
                </a:solidFill>
                <a:latin typeface="Constantia"/>
              </a:rPr>
              <a:t>301 Cobblestone Way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4D723-263E-4940-AF42-CA0F618EB01F}"/>
              </a:ext>
            </a:extLst>
          </p:cNvPr>
          <p:cNvSpPr txBox="1"/>
          <p:nvPr/>
        </p:nvSpPr>
        <p:spPr>
          <a:xfrm>
            <a:off x="6400800" y="3059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6FC6">
                    <a:lumMod val="60000"/>
                    <a:lumOff val="40000"/>
                  </a:srgbClr>
                </a:solidFill>
                <a:latin typeface="Constantia"/>
              </a:rPr>
              <a:t>Henderson</a:t>
            </a:r>
            <a:r>
              <a:rPr lang="en-US" dirty="0">
                <a:solidFill>
                  <a:prstClr val="black"/>
                </a:solidFill>
                <a:latin typeface="Constantia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B6A8A9-B127-436B-AB29-10CB20F9FFA1}"/>
              </a:ext>
            </a:extLst>
          </p:cNvPr>
          <p:cNvSpPr txBox="1"/>
          <p:nvPr/>
        </p:nvSpPr>
        <p:spPr>
          <a:xfrm>
            <a:off x="8458200" y="3059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6FC6">
                    <a:lumMod val="60000"/>
                    <a:lumOff val="40000"/>
                  </a:srgbClr>
                </a:solidFill>
                <a:latin typeface="Constantia"/>
              </a:rPr>
              <a:t>NV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03DF4C-6DB6-4FED-80B6-F7F7FA504403}"/>
              </a:ext>
            </a:extLst>
          </p:cNvPr>
          <p:cNvSpPr txBox="1"/>
          <p:nvPr/>
        </p:nvSpPr>
        <p:spPr>
          <a:xfrm>
            <a:off x="9453980" y="3059668"/>
            <a:ext cx="83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6FC6">
                    <a:lumMod val="60000"/>
                    <a:lumOff val="40000"/>
                  </a:srgbClr>
                </a:solidFill>
                <a:latin typeface="Constantia"/>
              </a:rPr>
              <a:t>89127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BFA731-13C3-40A3-8C33-01B7C9572043}"/>
              </a:ext>
            </a:extLst>
          </p:cNvPr>
          <p:cNvSpPr txBox="1"/>
          <p:nvPr/>
        </p:nvSpPr>
        <p:spPr>
          <a:xfrm>
            <a:off x="304800" y="1052232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LIBERTY DENTAL ENROLLMENT FORM</a:t>
            </a:r>
          </a:p>
        </p:txBody>
      </p:sp>
    </p:spTree>
    <p:extLst>
      <p:ext uri="{BB962C8B-B14F-4D97-AF65-F5344CB8AC3E}">
        <p14:creationId xmlns:p14="http://schemas.microsoft.com/office/powerpoint/2010/main" val="4119023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8078" y="4897704"/>
            <a:ext cx="716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client must read the form, check the boxes and sign the form.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 clients fully understand their dental insurance (i.e., approved procedures and eligibility dates)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Liberty Dental costumer care number (all clients should have) 888 - 401-1128.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9F054-F2F1-4708-98D0-0C141DDD4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78" y="1802011"/>
            <a:ext cx="6781800" cy="272057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97D40D-6053-4901-B479-856BFDEE2DC9}"/>
              </a:ext>
            </a:extLst>
          </p:cNvPr>
          <p:cNvCxnSpPr/>
          <p:nvPr/>
        </p:nvCxnSpPr>
        <p:spPr>
          <a:xfrm>
            <a:off x="1981200" y="2581921"/>
            <a:ext cx="64770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26D809-235A-43E0-AC37-E1C9FABEC675}"/>
              </a:ext>
            </a:extLst>
          </p:cNvPr>
          <p:cNvCxnSpPr/>
          <p:nvPr/>
        </p:nvCxnSpPr>
        <p:spPr>
          <a:xfrm>
            <a:off x="1981200" y="3048000"/>
            <a:ext cx="60960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F74D43-DE96-4A65-A1CA-82F12C4B7569}"/>
              </a:ext>
            </a:extLst>
          </p:cNvPr>
          <p:cNvSpPr txBox="1"/>
          <p:nvPr/>
        </p:nvSpPr>
        <p:spPr>
          <a:xfrm>
            <a:off x="247650" y="906567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9DD9">
                    <a:lumMod val="75000"/>
                  </a:srgbClr>
                </a:solidFill>
                <a:latin typeface="+mj-lt"/>
              </a:rPr>
              <a:t>LIBERTY DENTAL ENROLLMENT FORM</a:t>
            </a:r>
          </a:p>
        </p:txBody>
      </p:sp>
    </p:spTree>
    <p:extLst>
      <p:ext uri="{BB962C8B-B14F-4D97-AF65-F5344CB8AC3E}">
        <p14:creationId xmlns:p14="http://schemas.microsoft.com/office/powerpoint/2010/main" val="1738895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PBH BRANDED COLORS">
      <a:dk1>
        <a:srgbClr val="595959"/>
      </a:dk1>
      <a:lt1>
        <a:sysClr val="window" lastClr="FFFFFF"/>
      </a:lt1>
      <a:dk2>
        <a:srgbClr val="00396B"/>
      </a:dk2>
      <a:lt2>
        <a:srgbClr val="E7E6E6"/>
      </a:lt2>
      <a:accent1>
        <a:srgbClr val="005B9E"/>
      </a:accent1>
      <a:accent2>
        <a:srgbClr val="939598"/>
      </a:accent2>
      <a:accent3>
        <a:srgbClr val="E1CB27"/>
      </a:accent3>
      <a:accent4>
        <a:srgbClr val="18ADA1"/>
      </a:accent4>
      <a:accent5>
        <a:srgbClr val="819067"/>
      </a:accent5>
      <a:accent6>
        <a:srgbClr val="B34F4F"/>
      </a:accent6>
      <a:hlink>
        <a:srgbClr val="005B9E"/>
      </a:hlink>
      <a:folHlink>
        <a:srgbClr val="595959"/>
      </a:folHlink>
    </a:clrScheme>
    <a:fontScheme name="DPBH Theme Fonts">
      <a:majorFont>
        <a:latin typeface="Univers LT Std 59 UltraCn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BH PowerPoint Template 3.21.23" id="{C999D627-217C-475E-B2B1-E27052B94EEA}" vid="{29B7B416-2514-4FBE-9D46-73D235F605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DHHS PowerPoint Template with DPBH Logo--Use When Presenting with other DHHS Divisions</Template>
  <TotalTime>83</TotalTime>
  <Words>815</Words>
  <Application>Microsoft Office PowerPoint</Application>
  <PresentationFormat>Widescreen</PresentationFormat>
  <Paragraphs>149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Constantia</vt:lpstr>
      <vt:lpstr>Montserrat Medium</vt:lpstr>
      <vt:lpstr>Times New Roman</vt:lpstr>
      <vt:lpstr>Univers LT Std 59 UltraCn</vt:lpstr>
      <vt:lpstr>Wingdings</vt:lpstr>
      <vt:lpstr>Office Theme</vt:lpstr>
      <vt:lpstr>Liberty Dental insurance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 Gabriel Colbaugh</dc:creator>
  <cp:lastModifiedBy>M. Gabriel Colbaugh</cp:lastModifiedBy>
  <cp:revision>18</cp:revision>
  <dcterms:created xsi:type="dcterms:W3CDTF">2023-05-30T14:40:35Z</dcterms:created>
  <dcterms:modified xsi:type="dcterms:W3CDTF">2023-05-31T22:59:45Z</dcterms:modified>
</cp:coreProperties>
</file>