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8"/>
  </p:notesMasterIdLst>
  <p:sldIdLst>
    <p:sldId id="256" r:id="rId2"/>
    <p:sldId id="439" r:id="rId3"/>
    <p:sldId id="410" r:id="rId4"/>
    <p:sldId id="411" r:id="rId5"/>
    <p:sldId id="412" r:id="rId6"/>
    <p:sldId id="433" r:id="rId7"/>
    <p:sldId id="257" r:id="rId8"/>
    <p:sldId id="261" r:id="rId9"/>
    <p:sldId id="545" r:id="rId10"/>
    <p:sldId id="544" r:id="rId11"/>
    <p:sldId id="542" r:id="rId12"/>
    <p:sldId id="418" r:id="rId13"/>
    <p:sldId id="262" r:id="rId14"/>
    <p:sldId id="324" r:id="rId15"/>
    <p:sldId id="263" r:id="rId16"/>
    <p:sldId id="384" r:id="rId17"/>
    <p:sldId id="266" r:id="rId18"/>
    <p:sldId id="267" r:id="rId19"/>
    <p:sldId id="420" r:id="rId20"/>
    <p:sldId id="422" r:id="rId21"/>
    <p:sldId id="268" r:id="rId22"/>
    <p:sldId id="269" r:id="rId23"/>
    <p:sldId id="270" r:id="rId24"/>
    <p:sldId id="325" r:id="rId25"/>
    <p:sldId id="271" r:id="rId26"/>
    <p:sldId id="421" r:id="rId27"/>
    <p:sldId id="272" r:id="rId28"/>
    <p:sldId id="388" r:id="rId29"/>
    <p:sldId id="424" r:id="rId30"/>
    <p:sldId id="344" r:id="rId31"/>
    <p:sldId id="413" r:id="rId32"/>
    <p:sldId id="273" r:id="rId33"/>
    <p:sldId id="505" r:id="rId34"/>
    <p:sldId id="274" r:id="rId35"/>
    <p:sldId id="506" r:id="rId36"/>
    <p:sldId id="425" r:id="rId37"/>
    <p:sldId id="426" r:id="rId38"/>
    <p:sldId id="498" r:id="rId39"/>
    <p:sldId id="334" r:id="rId40"/>
    <p:sldId id="427" r:id="rId41"/>
    <p:sldId id="504" r:id="rId42"/>
    <p:sldId id="382" r:id="rId43"/>
    <p:sldId id="453" r:id="rId44"/>
    <p:sldId id="346" r:id="rId45"/>
    <p:sldId id="276" r:id="rId46"/>
    <p:sldId id="277" r:id="rId47"/>
    <p:sldId id="499" r:id="rId48"/>
    <p:sldId id="500" r:id="rId49"/>
    <p:sldId id="513" r:id="rId50"/>
    <p:sldId id="515" r:id="rId51"/>
    <p:sldId id="465" r:id="rId52"/>
    <p:sldId id="511" r:id="rId53"/>
    <p:sldId id="514" r:id="rId54"/>
    <p:sldId id="492" r:id="rId55"/>
    <p:sldId id="509" r:id="rId56"/>
    <p:sldId id="519" r:id="rId57"/>
    <p:sldId id="490" r:id="rId58"/>
    <p:sldId id="508" r:id="rId59"/>
    <p:sldId id="516" r:id="rId60"/>
    <p:sldId id="518" r:id="rId61"/>
    <p:sldId id="517" r:id="rId62"/>
    <p:sldId id="503" r:id="rId63"/>
    <p:sldId id="451" r:id="rId64"/>
    <p:sldId id="452" r:id="rId65"/>
    <p:sldId id="434" r:id="rId66"/>
    <p:sldId id="279" r:id="rId67"/>
    <p:sldId id="430" r:id="rId68"/>
    <p:sldId id="280" r:id="rId69"/>
    <p:sldId id="281" r:id="rId70"/>
    <p:sldId id="282" r:id="rId71"/>
    <p:sldId id="507" r:id="rId72"/>
    <p:sldId id="283" r:id="rId73"/>
    <p:sldId id="285" r:id="rId74"/>
    <p:sldId id="432" r:id="rId75"/>
    <p:sldId id="494" r:id="rId76"/>
    <p:sldId id="286" r:id="rId77"/>
    <p:sldId id="522" r:id="rId78"/>
    <p:sldId id="520" r:id="rId79"/>
    <p:sldId id="288" r:id="rId80"/>
    <p:sldId id="289" r:id="rId81"/>
    <p:sldId id="290" r:id="rId82"/>
    <p:sldId id="437" r:id="rId83"/>
    <p:sldId id="438" r:id="rId84"/>
    <p:sldId id="415" r:id="rId85"/>
    <p:sldId id="315" r:id="rId86"/>
    <p:sldId id="528" r:id="rId87"/>
    <p:sldId id="529" r:id="rId88"/>
    <p:sldId id="530" r:id="rId89"/>
    <p:sldId id="531" r:id="rId90"/>
    <p:sldId id="532" r:id="rId91"/>
    <p:sldId id="533" r:id="rId92"/>
    <p:sldId id="541" r:id="rId93"/>
    <p:sldId id="534" r:id="rId94"/>
    <p:sldId id="512" r:id="rId95"/>
    <p:sldId id="535" r:id="rId96"/>
    <p:sldId id="536" r:id="rId97"/>
    <p:sldId id="537" r:id="rId98"/>
    <p:sldId id="510" r:id="rId99"/>
    <p:sldId id="538" r:id="rId100"/>
    <p:sldId id="539" r:id="rId101"/>
    <p:sldId id="540" r:id="rId102"/>
    <p:sldId id="318" r:id="rId103"/>
    <p:sldId id="523" r:id="rId104"/>
    <p:sldId id="524" r:id="rId105"/>
    <p:sldId id="525" r:id="rId106"/>
    <p:sldId id="526" r:id="rId10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0231" autoAdjust="0"/>
    <p:restoredTop sz="94629" autoAdjust="0"/>
  </p:normalViewPr>
  <p:slideViewPr>
    <p:cSldViewPr>
      <p:cViewPr varScale="1">
        <p:scale>
          <a:sx n="108" d="100"/>
          <a:sy n="108" d="100"/>
        </p:scale>
        <p:origin x="1278" y="9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microsoft.com/office/2016/11/relationships/changesInfo" Target="changesInfos/changesInfo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 Gabriel Colbaugh" userId="37d1354f-df9d-4346-8a7f-e49f8edef759" providerId="ADAL" clId="{285F0684-3F79-4D6F-8F90-2C42F709716D}"/>
    <pc:docChg chg="modSld">
      <pc:chgData name="M. Gabriel Colbaugh" userId="37d1354f-df9d-4346-8a7f-e49f8edef759" providerId="ADAL" clId="{285F0684-3F79-4D6F-8F90-2C42F709716D}" dt="2022-04-20T15:47:38.875" v="16" actId="20577"/>
      <pc:docMkLst>
        <pc:docMk/>
      </pc:docMkLst>
      <pc:sldChg chg="modSp mod">
        <pc:chgData name="M. Gabriel Colbaugh" userId="37d1354f-df9d-4346-8a7f-e49f8edef759" providerId="ADAL" clId="{285F0684-3F79-4D6F-8F90-2C42F709716D}" dt="2022-04-20T15:47:38.875" v="16" actId="20577"/>
        <pc:sldMkLst>
          <pc:docMk/>
          <pc:sldMk cId="3731000257" sldId="256"/>
        </pc:sldMkLst>
        <pc:spChg chg="mod">
          <ac:chgData name="M. Gabriel Colbaugh" userId="37d1354f-df9d-4346-8a7f-e49f8edef759" providerId="ADAL" clId="{285F0684-3F79-4D6F-8F90-2C42F709716D}" dt="2022-04-20T15:47:38.875" v="16" actId="20577"/>
          <ac:spMkLst>
            <pc:docMk/>
            <pc:sldMk cId="3731000257" sldId="256"/>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C90075F-A50F-4946-96C1-74BD039514E5}" type="datetimeFigureOut">
              <a:rPr lang="en-US" smtClean="0"/>
              <a:t>4/20/2022</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16CF693-4021-4D1A-A8FF-7912D704F20E}" type="slidenum">
              <a:rPr lang="en-US" smtClean="0"/>
              <a:t>‹#›</a:t>
            </a:fld>
            <a:endParaRPr lang="en-US" dirty="0"/>
          </a:p>
        </p:txBody>
      </p:sp>
    </p:spTree>
    <p:extLst>
      <p:ext uri="{BB962C8B-B14F-4D97-AF65-F5344CB8AC3E}">
        <p14:creationId xmlns:p14="http://schemas.microsoft.com/office/powerpoint/2010/main" val="2448284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1</a:t>
            </a:fld>
            <a:endParaRPr lang="en-US" dirty="0"/>
          </a:p>
        </p:txBody>
      </p:sp>
    </p:spTree>
    <p:extLst>
      <p:ext uri="{BB962C8B-B14F-4D97-AF65-F5344CB8AC3E}">
        <p14:creationId xmlns:p14="http://schemas.microsoft.com/office/powerpoint/2010/main" val="2998777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11</a:t>
            </a:fld>
            <a:endParaRPr lang="en-US" dirty="0"/>
          </a:p>
        </p:txBody>
      </p:sp>
    </p:spTree>
    <p:extLst>
      <p:ext uri="{BB962C8B-B14F-4D97-AF65-F5344CB8AC3E}">
        <p14:creationId xmlns:p14="http://schemas.microsoft.com/office/powerpoint/2010/main" val="48047318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101</a:t>
            </a:fld>
            <a:endParaRPr lang="en-US" dirty="0"/>
          </a:p>
        </p:txBody>
      </p:sp>
    </p:spTree>
    <p:extLst>
      <p:ext uri="{BB962C8B-B14F-4D97-AF65-F5344CB8AC3E}">
        <p14:creationId xmlns:p14="http://schemas.microsoft.com/office/powerpoint/2010/main" val="327986702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102</a:t>
            </a:fld>
            <a:endParaRPr lang="en-US" dirty="0"/>
          </a:p>
        </p:txBody>
      </p:sp>
    </p:spTree>
    <p:extLst>
      <p:ext uri="{BB962C8B-B14F-4D97-AF65-F5344CB8AC3E}">
        <p14:creationId xmlns:p14="http://schemas.microsoft.com/office/powerpoint/2010/main" val="40565231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103</a:t>
            </a:fld>
            <a:endParaRPr lang="en-US" dirty="0"/>
          </a:p>
        </p:txBody>
      </p:sp>
    </p:spTree>
    <p:extLst>
      <p:ext uri="{BB962C8B-B14F-4D97-AF65-F5344CB8AC3E}">
        <p14:creationId xmlns:p14="http://schemas.microsoft.com/office/powerpoint/2010/main" val="128201268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104</a:t>
            </a:fld>
            <a:endParaRPr lang="en-US" dirty="0"/>
          </a:p>
        </p:txBody>
      </p:sp>
    </p:spTree>
    <p:extLst>
      <p:ext uri="{BB962C8B-B14F-4D97-AF65-F5344CB8AC3E}">
        <p14:creationId xmlns:p14="http://schemas.microsoft.com/office/powerpoint/2010/main" val="419180820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105</a:t>
            </a:fld>
            <a:endParaRPr lang="en-US" dirty="0"/>
          </a:p>
        </p:txBody>
      </p:sp>
    </p:spTree>
    <p:extLst>
      <p:ext uri="{BB962C8B-B14F-4D97-AF65-F5344CB8AC3E}">
        <p14:creationId xmlns:p14="http://schemas.microsoft.com/office/powerpoint/2010/main" val="82615566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106</a:t>
            </a:fld>
            <a:endParaRPr lang="en-US" dirty="0"/>
          </a:p>
        </p:txBody>
      </p:sp>
    </p:spTree>
    <p:extLst>
      <p:ext uri="{BB962C8B-B14F-4D97-AF65-F5344CB8AC3E}">
        <p14:creationId xmlns:p14="http://schemas.microsoft.com/office/powerpoint/2010/main" val="4232372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12</a:t>
            </a:fld>
            <a:endParaRPr lang="en-US" dirty="0"/>
          </a:p>
        </p:txBody>
      </p:sp>
    </p:spTree>
    <p:extLst>
      <p:ext uri="{BB962C8B-B14F-4D97-AF65-F5344CB8AC3E}">
        <p14:creationId xmlns:p14="http://schemas.microsoft.com/office/powerpoint/2010/main" val="2223296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13</a:t>
            </a:fld>
            <a:endParaRPr lang="en-US" dirty="0"/>
          </a:p>
        </p:txBody>
      </p:sp>
    </p:spTree>
    <p:extLst>
      <p:ext uri="{BB962C8B-B14F-4D97-AF65-F5344CB8AC3E}">
        <p14:creationId xmlns:p14="http://schemas.microsoft.com/office/powerpoint/2010/main" val="3613382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14</a:t>
            </a:fld>
            <a:endParaRPr lang="en-US" dirty="0"/>
          </a:p>
        </p:txBody>
      </p:sp>
    </p:spTree>
    <p:extLst>
      <p:ext uri="{BB962C8B-B14F-4D97-AF65-F5344CB8AC3E}">
        <p14:creationId xmlns:p14="http://schemas.microsoft.com/office/powerpoint/2010/main" val="2540039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15</a:t>
            </a:fld>
            <a:endParaRPr lang="en-US" dirty="0"/>
          </a:p>
        </p:txBody>
      </p:sp>
    </p:spTree>
    <p:extLst>
      <p:ext uri="{BB962C8B-B14F-4D97-AF65-F5344CB8AC3E}">
        <p14:creationId xmlns:p14="http://schemas.microsoft.com/office/powerpoint/2010/main" val="1365761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16</a:t>
            </a:fld>
            <a:endParaRPr lang="en-US" dirty="0"/>
          </a:p>
        </p:txBody>
      </p:sp>
    </p:spTree>
    <p:extLst>
      <p:ext uri="{BB962C8B-B14F-4D97-AF65-F5344CB8AC3E}">
        <p14:creationId xmlns:p14="http://schemas.microsoft.com/office/powerpoint/2010/main" val="2728189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17</a:t>
            </a:fld>
            <a:endParaRPr lang="en-US" dirty="0"/>
          </a:p>
        </p:txBody>
      </p:sp>
    </p:spTree>
    <p:extLst>
      <p:ext uri="{BB962C8B-B14F-4D97-AF65-F5344CB8AC3E}">
        <p14:creationId xmlns:p14="http://schemas.microsoft.com/office/powerpoint/2010/main" val="3251437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18</a:t>
            </a:fld>
            <a:endParaRPr lang="en-US" dirty="0"/>
          </a:p>
        </p:txBody>
      </p:sp>
    </p:spTree>
    <p:extLst>
      <p:ext uri="{BB962C8B-B14F-4D97-AF65-F5344CB8AC3E}">
        <p14:creationId xmlns:p14="http://schemas.microsoft.com/office/powerpoint/2010/main" val="1973115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19</a:t>
            </a:fld>
            <a:endParaRPr lang="en-US" dirty="0"/>
          </a:p>
        </p:txBody>
      </p:sp>
    </p:spTree>
    <p:extLst>
      <p:ext uri="{BB962C8B-B14F-4D97-AF65-F5344CB8AC3E}">
        <p14:creationId xmlns:p14="http://schemas.microsoft.com/office/powerpoint/2010/main" val="3216046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20</a:t>
            </a:fld>
            <a:endParaRPr lang="en-US" dirty="0"/>
          </a:p>
        </p:txBody>
      </p:sp>
    </p:spTree>
    <p:extLst>
      <p:ext uri="{BB962C8B-B14F-4D97-AF65-F5344CB8AC3E}">
        <p14:creationId xmlns:p14="http://schemas.microsoft.com/office/powerpoint/2010/main" val="606093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2</a:t>
            </a:fld>
            <a:endParaRPr lang="en-US" dirty="0"/>
          </a:p>
        </p:txBody>
      </p:sp>
    </p:spTree>
    <p:extLst>
      <p:ext uri="{BB962C8B-B14F-4D97-AF65-F5344CB8AC3E}">
        <p14:creationId xmlns:p14="http://schemas.microsoft.com/office/powerpoint/2010/main" val="981562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21</a:t>
            </a:fld>
            <a:endParaRPr lang="en-US" dirty="0"/>
          </a:p>
        </p:txBody>
      </p:sp>
    </p:spTree>
    <p:extLst>
      <p:ext uri="{BB962C8B-B14F-4D97-AF65-F5344CB8AC3E}">
        <p14:creationId xmlns:p14="http://schemas.microsoft.com/office/powerpoint/2010/main" val="758738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22</a:t>
            </a:fld>
            <a:endParaRPr lang="en-US" dirty="0"/>
          </a:p>
        </p:txBody>
      </p:sp>
    </p:spTree>
    <p:extLst>
      <p:ext uri="{BB962C8B-B14F-4D97-AF65-F5344CB8AC3E}">
        <p14:creationId xmlns:p14="http://schemas.microsoft.com/office/powerpoint/2010/main" val="2401112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23</a:t>
            </a:fld>
            <a:endParaRPr lang="en-US" dirty="0"/>
          </a:p>
        </p:txBody>
      </p:sp>
    </p:spTree>
    <p:extLst>
      <p:ext uri="{BB962C8B-B14F-4D97-AF65-F5344CB8AC3E}">
        <p14:creationId xmlns:p14="http://schemas.microsoft.com/office/powerpoint/2010/main" val="2440608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24</a:t>
            </a:fld>
            <a:endParaRPr lang="en-US" dirty="0"/>
          </a:p>
        </p:txBody>
      </p:sp>
    </p:spTree>
    <p:extLst>
      <p:ext uri="{BB962C8B-B14F-4D97-AF65-F5344CB8AC3E}">
        <p14:creationId xmlns:p14="http://schemas.microsoft.com/office/powerpoint/2010/main" val="1755399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25</a:t>
            </a:fld>
            <a:endParaRPr lang="en-US" dirty="0"/>
          </a:p>
        </p:txBody>
      </p:sp>
    </p:spTree>
    <p:extLst>
      <p:ext uri="{BB962C8B-B14F-4D97-AF65-F5344CB8AC3E}">
        <p14:creationId xmlns:p14="http://schemas.microsoft.com/office/powerpoint/2010/main" val="3976526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26</a:t>
            </a:fld>
            <a:endParaRPr lang="en-US" dirty="0"/>
          </a:p>
        </p:txBody>
      </p:sp>
    </p:spTree>
    <p:extLst>
      <p:ext uri="{BB962C8B-B14F-4D97-AF65-F5344CB8AC3E}">
        <p14:creationId xmlns:p14="http://schemas.microsoft.com/office/powerpoint/2010/main" val="2851807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27</a:t>
            </a:fld>
            <a:endParaRPr lang="en-US" dirty="0"/>
          </a:p>
        </p:txBody>
      </p:sp>
    </p:spTree>
    <p:extLst>
      <p:ext uri="{BB962C8B-B14F-4D97-AF65-F5344CB8AC3E}">
        <p14:creationId xmlns:p14="http://schemas.microsoft.com/office/powerpoint/2010/main" val="2864375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28</a:t>
            </a:fld>
            <a:endParaRPr lang="en-US" dirty="0"/>
          </a:p>
        </p:txBody>
      </p:sp>
    </p:spTree>
    <p:extLst>
      <p:ext uri="{BB962C8B-B14F-4D97-AF65-F5344CB8AC3E}">
        <p14:creationId xmlns:p14="http://schemas.microsoft.com/office/powerpoint/2010/main" val="3141697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29</a:t>
            </a:fld>
            <a:endParaRPr lang="en-US" dirty="0"/>
          </a:p>
        </p:txBody>
      </p:sp>
    </p:spTree>
    <p:extLst>
      <p:ext uri="{BB962C8B-B14F-4D97-AF65-F5344CB8AC3E}">
        <p14:creationId xmlns:p14="http://schemas.microsoft.com/office/powerpoint/2010/main" val="33098208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30</a:t>
            </a:fld>
            <a:endParaRPr lang="en-US" dirty="0"/>
          </a:p>
        </p:txBody>
      </p:sp>
    </p:spTree>
    <p:extLst>
      <p:ext uri="{BB962C8B-B14F-4D97-AF65-F5344CB8AC3E}">
        <p14:creationId xmlns:p14="http://schemas.microsoft.com/office/powerpoint/2010/main" val="4177067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3</a:t>
            </a:fld>
            <a:endParaRPr lang="en-US" dirty="0"/>
          </a:p>
        </p:txBody>
      </p:sp>
    </p:spTree>
    <p:extLst>
      <p:ext uri="{BB962C8B-B14F-4D97-AF65-F5344CB8AC3E}">
        <p14:creationId xmlns:p14="http://schemas.microsoft.com/office/powerpoint/2010/main" val="32708469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31</a:t>
            </a:fld>
            <a:endParaRPr lang="en-US" dirty="0"/>
          </a:p>
        </p:txBody>
      </p:sp>
    </p:spTree>
    <p:extLst>
      <p:ext uri="{BB962C8B-B14F-4D97-AF65-F5344CB8AC3E}">
        <p14:creationId xmlns:p14="http://schemas.microsoft.com/office/powerpoint/2010/main" val="8279000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32</a:t>
            </a:fld>
            <a:endParaRPr lang="en-US" dirty="0"/>
          </a:p>
        </p:txBody>
      </p:sp>
    </p:spTree>
    <p:extLst>
      <p:ext uri="{BB962C8B-B14F-4D97-AF65-F5344CB8AC3E}">
        <p14:creationId xmlns:p14="http://schemas.microsoft.com/office/powerpoint/2010/main" val="18929949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33</a:t>
            </a:fld>
            <a:endParaRPr lang="en-US" dirty="0"/>
          </a:p>
        </p:txBody>
      </p:sp>
    </p:spTree>
    <p:extLst>
      <p:ext uri="{BB962C8B-B14F-4D97-AF65-F5344CB8AC3E}">
        <p14:creationId xmlns:p14="http://schemas.microsoft.com/office/powerpoint/2010/main" val="36984212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34</a:t>
            </a:fld>
            <a:endParaRPr lang="en-US" dirty="0"/>
          </a:p>
        </p:txBody>
      </p:sp>
    </p:spTree>
    <p:extLst>
      <p:ext uri="{BB962C8B-B14F-4D97-AF65-F5344CB8AC3E}">
        <p14:creationId xmlns:p14="http://schemas.microsoft.com/office/powerpoint/2010/main" val="24099010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35</a:t>
            </a:fld>
            <a:endParaRPr lang="en-US" dirty="0"/>
          </a:p>
        </p:txBody>
      </p:sp>
    </p:spTree>
    <p:extLst>
      <p:ext uri="{BB962C8B-B14F-4D97-AF65-F5344CB8AC3E}">
        <p14:creationId xmlns:p14="http://schemas.microsoft.com/office/powerpoint/2010/main" val="36490010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36</a:t>
            </a:fld>
            <a:endParaRPr lang="en-US" dirty="0"/>
          </a:p>
        </p:txBody>
      </p:sp>
    </p:spTree>
    <p:extLst>
      <p:ext uri="{BB962C8B-B14F-4D97-AF65-F5344CB8AC3E}">
        <p14:creationId xmlns:p14="http://schemas.microsoft.com/office/powerpoint/2010/main" val="18443105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37</a:t>
            </a:fld>
            <a:endParaRPr lang="en-US" dirty="0"/>
          </a:p>
        </p:txBody>
      </p:sp>
    </p:spTree>
    <p:extLst>
      <p:ext uri="{BB962C8B-B14F-4D97-AF65-F5344CB8AC3E}">
        <p14:creationId xmlns:p14="http://schemas.microsoft.com/office/powerpoint/2010/main" val="1404063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38</a:t>
            </a:fld>
            <a:endParaRPr lang="en-US" dirty="0"/>
          </a:p>
        </p:txBody>
      </p:sp>
    </p:spTree>
    <p:extLst>
      <p:ext uri="{BB962C8B-B14F-4D97-AF65-F5344CB8AC3E}">
        <p14:creationId xmlns:p14="http://schemas.microsoft.com/office/powerpoint/2010/main" val="29437228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39</a:t>
            </a:fld>
            <a:endParaRPr lang="en-US" dirty="0"/>
          </a:p>
        </p:txBody>
      </p:sp>
    </p:spTree>
    <p:extLst>
      <p:ext uri="{BB962C8B-B14F-4D97-AF65-F5344CB8AC3E}">
        <p14:creationId xmlns:p14="http://schemas.microsoft.com/office/powerpoint/2010/main" val="39584788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40</a:t>
            </a:fld>
            <a:endParaRPr lang="en-US" dirty="0"/>
          </a:p>
        </p:txBody>
      </p:sp>
    </p:spTree>
    <p:extLst>
      <p:ext uri="{BB962C8B-B14F-4D97-AF65-F5344CB8AC3E}">
        <p14:creationId xmlns:p14="http://schemas.microsoft.com/office/powerpoint/2010/main" val="1947544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4</a:t>
            </a:fld>
            <a:endParaRPr lang="en-US" dirty="0"/>
          </a:p>
        </p:txBody>
      </p:sp>
    </p:spTree>
    <p:extLst>
      <p:ext uri="{BB962C8B-B14F-4D97-AF65-F5344CB8AC3E}">
        <p14:creationId xmlns:p14="http://schemas.microsoft.com/office/powerpoint/2010/main" val="15124937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41</a:t>
            </a:fld>
            <a:endParaRPr lang="en-US" dirty="0"/>
          </a:p>
        </p:txBody>
      </p:sp>
    </p:spTree>
    <p:extLst>
      <p:ext uri="{BB962C8B-B14F-4D97-AF65-F5344CB8AC3E}">
        <p14:creationId xmlns:p14="http://schemas.microsoft.com/office/powerpoint/2010/main" val="34189323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42</a:t>
            </a:fld>
            <a:endParaRPr lang="en-US" dirty="0"/>
          </a:p>
        </p:txBody>
      </p:sp>
    </p:spTree>
    <p:extLst>
      <p:ext uri="{BB962C8B-B14F-4D97-AF65-F5344CB8AC3E}">
        <p14:creationId xmlns:p14="http://schemas.microsoft.com/office/powerpoint/2010/main" val="35535183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43</a:t>
            </a:fld>
            <a:endParaRPr lang="en-US" dirty="0"/>
          </a:p>
        </p:txBody>
      </p:sp>
    </p:spTree>
    <p:extLst>
      <p:ext uri="{BB962C8B-B14F-4D97-AF65-F5344CB8AC3E}">
        <p14:creationId xmlns:p14="http://schemas.microsoft.com/office/powerpoint/2010/main" val="3253810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44</a:t>
            </a:fld>
            <a:endParaRPr lang="en-US" dirty="0"/>
          </a:p>
        </p:txBody>
      </p:sp>
    </p:spTree>
    <p:extLst>
      <p:ext uri="{BB962C8B-B14F-4D97-AF65-F5344CB8AC3E}">
        <p14:creationId xmlns:p14="http://schemas.microsoft.com/office/powerpoint/2010/main" val="2607553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45</a:t>
            </a:fld>
            <a:endParaRPr lang="en-US" dirty="0"/>
          </a:p>
        </p:txBody>
      </p:sp>
    </p:spTree>
    <p:extLst>
      <p:ext uri="{BB962C8B-B14F-4D97-AF65-F5344CB8AC3E}">
        <p14:creationId xmlns:p14="http://schemas.microsoft.com/office/powerpoint/2010/main" val="15462585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46</a:t>
            </a:fld>
            <a:endParaRPr lang="en-US" dirty="0"/>
          </a:p>
        </p:txBody>
      </p:sp>
    </p:spTree>
    <p:extLst>
      <p:ext uri="{BB962C8B-B14F-4D97-AF65-F5344CB8AC3E}">
        <p14:creationId xmlns:p14="http://schemas.microsoft.com/office/powerpoint/2010/main" val="39935762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47</a:t>
            </a:fld>
            <a:endParaRPr lang="en-US" dirty="0"/>
          </a:p>
        </p:txBody>
      </p:sp>
    </p:spTree>
    <p:extLst>
      <p:ext uri="{BB962C8B-B14F-4D97-AF65-F5344CB8AC3E}">
        <p14:creationId xmlns:p14="http://schemas.microsoft.com/office/powerpoint/2010/main" val="4480502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48</a:t>
            </a:fld>
            <a:endParaRPr lang="en-US" dirty="0"/>
          </a:p>
        </p:txBody>
      </p:sp>
    </p:spTree>
    <p:extLst>
      <p:ext uri="{BB962C8B-B14F-4D97-AF65-F5344CB8AC3E}">
        <p14:creationId xmlns:p14="http://schemas.microsoft.com/office/powerpoint/2010/main" val="19008923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49</a:t>
            </a:fld>
            <a:endParaRPr lang="en-US" dirty="0"/>
          </a:p>
        </p:txBody>
      </p:sp>
    </p:spTree>
    <p:extLst>
      <p:ext uri="{BB962C8B-B14F-4D97-AF65-F5344CB8AC3E}">
        <p14:creationId xmlns:p14="http://schemas.microsoft.com/office/powerpoint/2010/main" val="18953856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50</a:t>
            </a:fld>
            <a:endParaRPr lang="en-US" dirty="0"/>
          </a:p>
        </p:txBody>
      </p:sp>
    </p:spTree>
    <p:extLst>
      <p:ext uri="{BB962C8B-B14F-4D97-AF65-F5344CB8AC3E}">
        <p14:creationId xmlns:p14="http://schemas.microsoft.com/office/powerpoint/2010/main" val="853868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5</a:t>
            </a:fld>
            <a:endParaRPr lang="en-US" dirty="0"/>
          </a:p>
        </p:txBody>
      </p:sp>
    </p:spTree>
    <p:extLst>
      <p:ext uri="{BB962C8B-B14F-4D97-AF65-F5344CB8AC3E}">
        <p14:creationId xmlns:p14="http://schemas.microsoft.com/office/powerpoint/2010/main" val="37357729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51</a:t>
            </a:fld>
            <a:endParaRPr lang="en-US" dirty="0"/>
          </a:p>
        </p:txBody>
      </p:sp>
    </p:spTree>
    <p:extLst>
      <p:ext uri="{BB962C8B-B14F-4D97-AF65-F5344CB8AC3E}">
        <p14:creationId xmlns:p14="http://schemas.microsoft.com/office/powerpoint/2010/main" val="822463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52</a:t>
            </a:fld>
            <a:endParaRPr lang="en-US" dirty="0"/>
          </a:p>
        </p:txBody>
      </p:sp>
    </p:spTree>
    <p:extLst>
      <p:ext uri="{BB962C8B-B14F-4D97-AF65-F5344CB8AC3E}">
        <p14:creationId xmlns:p14="http://schemas.microsoft.com/office/powerpoint/2010/main" val="11829256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53</a:t>
            </a:fld>
            <a:endParaRPr lang="en-US" dirty="0"/>
          </a:p>
        </p:txBody>
      </p:sp>
    </p:spTree>
    <p:extLst>
      <p:ext uri="{BB962C8B-B14F-4D97-AF65-F5344CB8AC3E}">
        <p14:creationId xmlns:p14="http://schemas.microsoft.com/office/powerpoint/2010/main" val="13999338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54</a:t>
            </a:fld>
            <a:endParaRPr lang="en-US" dirty="0"/>
          </a:p>
        </p:txBody>
      </p:sp>
    </p:spTree>
    <p:extLst>
      <p:ext uri="{BB962C8B-B14F-4D97-AF65-F5344CB8AC3E}">
        <p14:creationId xmlns:p14="http://schemas.microsoft.com/office/powerpoint/2010/main" val="14578737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55</a:t>
            </a:fld>
            <a:endParaRPr lang="en-US" dirty="0"/>
          </a:p>
        </p:txBody>
      </p:sp>
    </p:spTree>
    <p:extLst>
      <p:ext uri="{BB962C8B-B14F-4D97-AF65-F5344CB8AC3E}">
        <p14:creationId xmlns:p14="http://schemas.microsoft.com/office/powerpoint/2010/main" val="22139039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56</a:t>
            </a:fld>
            <a:endParaRPr lang="en-US" dirty="0"/>
          </a:p>
        </p:txBody>
      </p:sp>
    </p:spTree>
    <p:extLst>
      <p:ext uri="{BB962C8B-B14F-4D97-AF65-F5344CB8AC3E}">
        <p14:creationId xmlns:p14="http://schemas.microsoft.com/office/powerpoint/2010/main" val="21515825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57</a:t>
            </a:fld>
            <a:endParaRPr lang="en-US" dirty="0"/>
          </a:p>
        </p:txBody>
      </p:sp>
    </p:spTree>
    <p:extLst>
      <p:ext uri="{BB962C8B-B14F-4D97-AF65-F5344CB8AC3E}">
        <p14:creationId xmlns:p14="http://schemas.microsoft.com/office/powerpoint/2010/main" val="25055084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58</a:t>
            </a:fld>
            <a:endParaRPr lang="en-US" dirty="0"/>
          </a:p>
        </p:txBody>
      </p:sp>
    </p:spTree>
    <p:extLst>
      <p:ext uri="{BB962C8B-B14F-4D97-AF65-F5344CB8AC3E}">
        <p14:creationId xmlns:p14="http://schemas.microsoft.com/office/powerpoint/2010/main" val="16766186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59</a:t>
            </a:fld>
            <a:endParaRPr lang="en-US" dirty="0"/>
          </a:p>
        </p:txBody>
      </p:sp>
    </p:spTree>
    <p:extLst>
      <p:ext uri="{BB962C8B-B14F-4D97-AF65-F5344CB8AC3E}">
        <p14:creationId xmlns:p14="http://schemas.microsoft.com/office/powerpoint/2010/main" val="34217667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60</a:t>
            </a:fld>
            <a:endParaRPr lang="en-US" dirty="0"/>
          </a:p>
        </p:txBody>
      </p:sp>
    </p:spTree>
    <p:extLst>
      <p:ext uri="{BB962C8B-B14F-4D97-AF65-F5344CB8AC3E}">
        <p14:creationId xmlns:p14="http://schemas.microsoft.com/office/powerpoint/2010/main" val="3795248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6</a:t>
            </a:fld>
            <a:endParaRPr lang="en-US" dirty="0"/>
          </a:p>
        </p:txBody>
      </p:sp>
    </p:spTree>
    <p:extLst>
      <p:ext uri="{BB962C8B-B14F-4D97-AF65-F5344CB8AC3E}">
        <p14:creationId xmlns:p14="http://schemas.microsoft.com/office/powerpoint/2010/main" val="14744241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61</a:t>
            </a:fld>
            <a:endParaRPr lang="en-US" dirty="0"/>
          </a:p>
        </p:txBody>
      </p:sp>
    </p:spTree>
    <p:extLst>
      <p:ext uri="{BB962C8B-B14F-4D97-AF65-F5344CB8AC3E}">
        <p14:creationId xmlns:p14="http://schemas.microsoft.com/office/powerpoint/2010/main" val="34048971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62</a:t>
            </a:fld>
            <a:endParaRPr lang="en-US" dirty="0"/>
          </a:p>
        </p:txBody>
      </p:sp>
    </p:spTree>
    <p:extLst>
      <p:ext uri="{BB962C8B-B14F-4D97-AF65-F5344CB8AC3E}">
        <p14:creationId xmlns:p14="http://schemas.microsoft.com/office/powerpoint/2010/main" val="42867847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63</a:t>
            </a:fld>
            <a:endParaRPr lang="en-US" dirty="0"/>
          </a:p>
        </p:txBody>
      </p:sp>
    </p:spTree>
    <p:extLst>
      <p:ext uri="{BB962C8B-B14F-4D97-AF65-F5344CB8AC3E}">
        <p14:creationId xmlns:p14="http://schemas.microsoft.com/office/powerpoint/2010/main" val="6548212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64</a:t>
            </a:fld>
            <a:endParaRPr lang="en-US" dirty="0"/>
          </a:p>
        </p:txBody>
      </p:sp>
    </p:spTree>
    <p:extLst>
      <p:ext uri="{BB962C8B-B14F-4D97-AF65-F5344CB8AC3E}">
        <p14:creationId xmlns:p14="http://schemas.microsoft.com/office/powerpoint/2010/main" val="14879359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65</a:t>
            </a:fld>
            <a:endParaRPr lang="en-US" dirty="0"/>
          </a:p>
        </p:txBody>
      </p:sp>
    </p:spTree>
    <p:extLst>
      <p:ext uri="{BB962C8B-B14F-4D97-AF65-F5344CB8AC3E}">
        <p14:creationId xmlns:p14="http://schemas.microsoft.com/office/powerpoint/2010/main" val="5074822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66</a:t>
            </a:fld>
            <a:endParaRPr lang="en-US" dirty="0"/>
          </a:p>
        </p:txBody>
      </p:sp>
    </p:spTree>
    <p:extLst>
      <p:ext uri="{BB962C8B-B14F-4D97-AF65-F5344CB8AC3E}">
        <p14:creationId xmlns:p14="http://schemas.microsoft.com/office/powerpoint/2010/main" val="6797258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67</a:t>
            </a:fld>
            <a:endParaRPr lang="en-US" dirty="0"/>
          </a:p>
        </p:txBody>
      </p:sp>
    </p:spTree>
    <p:extLst>
      <p:ext uri="{BB962C8B-B14F-4D97-AF65-F5344CB8AC3E}">
        <p14:creationId xmlns:p14="http://schemas.microsoft.com/office/powerpoint/2010/main" val="18506301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68</a:t>
            </a:fld>
            <a:endParaRPr lang="en-US" dirty="0"/>
          </a:p>
        </p:txBody>
      </p:sp>
    </p:spTree>
    <p:extLst>
      <p:ext uri="{BB962C8B-B14F-4D97-AF65-F5344CB8AC3E}">
        <p14:creationId xmlns:p14="http://schemas.microsoft.com/office/powerpoint/2010/main" val="32234302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69</a:t>
            </a:fld>
            <a:endParaRPr lang="en-US" dirty="0"/>
          </a:p>
        </p:txBody>
      </p:sp>
    </p:spTree>
    <p:extLst>
      <p:ext uri="{BB962C8B-B14F-4D97-AF65-F5344CB8AC3E}">
        <p14:creationId xmlns:p14="http://schemas.microsoft.com/office/powerpoint/2010/main" val="171814908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70</a:t>
            </a:fld>
            <a:endParaRPr lang="en-US" dirty="0"/>
          </a:p>
        </p:txBody>
      </p:sp>
    </p:spTree>
    <p:extLst>
      <p:ext uri="{BB962C8B-B14F-4D97-AF65-F5344CB8AC3E}">
        <p14:creationId xmlns:p14="http://schemas.microsoft.com/office/powerpoint/2010/main" val="1823698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7</a:t>
            </a:fld>
            <a:endParaRPr lang="en-US" dirty="0"/>
          </a:p>
        </p:txBody>
      </p:sp>
    </p:spTree>
    <p:extLst>
      <p:ext uri="{BB962C8B-B14F-4D97-AF65-F5344CB8AC3E}">
        <p14:creationId xmlns:p14="http://schemas.microsoft.com/office/powerpoint/2010/main" val="113170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71</a:t>
            </a:fld>
            <a:endParaRPr lang="en-US" dirty="0"/>
          </a:p>
        </p:txBody>
      </p:sp>
    </p:spTree>
    <p:extLst>
      <p:ext uri="{BB962C8B-B14F-4D97-AF65-F5344CB8AC3E}">
        <p14:creationId xmlns:p14="http://schemas.microsoft.com/office/powerpoint/2010/main" val="8237879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72</a:t>
            </a:fld>
            <a:endParaRPr lang="en-US" dirty="0"/>
          </a:p>
        </p:txBody>
      </p:sp>
    </p:spTree>
    <p:extLst>
      <p:ext uri="{BB962C8B-B14F-4D97-AF65-F5344CB8AC3E}">
        <p14:creationId xmlns:p14="http://schemas.microsoft.com/office/powerpoint/2010/main" val="29993985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73</a:t>
            </a:fld>
            <a:endParaRPr lang="en-US" dirty="0"/>
          </a:p>
        </p:txBody>
      </p:sp>
    </p:spTree>
    <p:extLst>
      <p:ext uri="{BB962C8B-B14F-4D97-AF65-F5344CB8AC3E}">
        <p14:creationId xmlns:p14="http://schemas.microsoft.com/office/powerpoint/2010/main" val="122167488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74</a:t>
            </a:fld>
            <a:endParaRPr lang="en-US" dirty="0"/>
          </a:p>
        </p:txBody>
      </p:sp>
    </p:spTree>
    <p:extLst>
      <p:ext uri="{BB962C8B-B14F-4D97-AF65-F5344CB8AC3E}">
        <p14:creationId xmlns:p14="http://schemas.microsoft.com/office/powerpoint/2010/main" val="39857553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75</a:t>
            </a:fld>
            <a:endParaRPr lang="en-US" dirty="0"/>
          </a:p>
        </p:txBody>
      </p:sp>
    </p:spTree>
    <p:extLst>
      <p:ext uri="{BB962C8B-B14F-4D97-AF65-F5344CB8AC3E}">
        <p14:creationId xmlns:p14="http://schemas.microsoft.com/office/powerpoint/2010/main" val="273930105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76</a:t>
            </a:fld>
            <a:endParaRPr lang="en-US" dirty="0"/>
          </a:p>
        </p:txBody>
      </p:sp>
    </p:spTree>
    <p:extLst>
      <p:ext uri="{BB962C8B-B14F-4D97-AF65-F5344CB8AC3E}">
        <p14:creationId xmlns:p14="http://schemas.microsoft.com/office/powerpoint/2010/main" val="242159020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77</a:t>
            </a:fld>
            <a:endParaRPr lang="en-US" dirty="0"/>
          </a:p>
        </p:txBody>
      </p:sp>
    </p:spTree>
    <p:extLst>
      <p:ext uri="{BB962C8B-B14F-4D97-AF65-F5344CB8AC3E}">
        <p14:creationId xmlns:p14="http://schemas.microsoft.com/office/powerpoint/2010/main" val="387646674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78</a:t>
            </a:fld>
            <a:endParaRPr lang="en-US" dirty="0"/>
          </a:p>
        </p:txBody>
      </p:sp>
    </p:spTree>
    <p:extLst>
      <p:ext uri="{BB962C8B-B14F-4D97-AF65-F5344CB8AC3E}">
        <p14:creationId xmlns:p14="http://schemas.microsoft.com/office/powerpoint/2010/main" val="133896350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79</a:t>
            </a:fld>
            <a:endParaRPr lang="en-US" dirty="0"/>
          </a:p>
        </p:txBody>
      </p:sp>
    </p:spTree>
    <p:extLst>
      <p:ext uri="{BB962C8B-B14F-4D97-AF65-F5344CB8AC3E}">
        <p14:creationId xmlns:p14="http://schemas.microsoft.com/office/powerpoint/2010/main" val="254843689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80</a:t>
            </a:fld>
            <a:endParaRPr lang="en-US" dirty="0"/>
          </a:p>
        </p:txBody>
      </p:sp>
    </p:spTree>
    <p:extLst>
      <p:ext uri="{BB962C8B-B14F-4D97-AF65-F5344CB8AC3E}">
        <p14:creationId xmlns:p14="http://schemas.microsoft.com/office/powerpoint/2010/main" val="3732036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8</a:t>
            </a:fld>
            <a:endParaRPr lang="en-US" dirty="0"/>
          </a:p>
        </p:txBody>
      </p:sp>
    </p:spTree>
    <p:extLst>
      <p:ext uri="{BB962C8B-B14F-4D97-AF65-F5344CB8AC3E}">
        <p14:creationId xmlns:p14="http://schemas.microsoft.com/office/powerpoint/2010/main" val="2621540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81</a:t>
            </a:fld>
            <a:endParaRPr lang="en-US" dirty="0"/>
          </a:p>
        </p:txBody>
      </p:sp>
    </p:spTree>
    <p:extLst>
      <p:ext uri="{BB962C8B-B14F-4D97-AF65-F5344CB8AC3E}">
        <p14:creationId xmlns:p14="http://schemas.microsoft.com/office/powerpoint/2010/main" val="314010935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82</a:t>
            </a:fld>
            <a:endParaRPr lang="en-US" dirty="0"/>
          </a:p>
        </p:txBody>
      </p:sp>
    </p:spTree>
    <p:extLst>
      <p:ext uri="{BB962C8B-B14F-4D97-AF65-F5344CB8AC3E}">
        <p14:creationId xmlns:p14="http://schemas.microsoft.com/office/powerpoint/2010/main" val="173257576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83</a:t>
            </a:fld>
            <a:endParaRPr lang="en-US" dirty="0"/>
          </a:p>
        </p:txBody>
      </p:sp>
    </p:spTree>
    <p:extLst>
      <p:ext uri="{BB962C8B-B14F-4D97-AF65-F5344CB8AC3E}">
        <p14:creationId xmlns:p14="http://schemas.microsoft.com/office/powerpoint/2010/main" val="425017114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84</a:t>
            </a:fld>
            <a:endParaRPr lang="en-US" dirty="0"/>
          </a:p>
        </p:txBody>
      </p:sp>
    </p:spTree>
    <p:extLst>
      <p:ext uri="{BB962C8B-B14F-4D97-AF65-F5344CB8AC3E}">
        <p14:creationId xmlns:p14="http://schemas.microsoft.com/office/powerpoint/2010/main" val="14496198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85</a:t>
            </a:fld>
            <a:endParaRPr lang="en-US" dirty="0"/>
          </a:p>
        </p:txBody>
      </p:sp>
    </p:spTree>
    <p:extLst>
      <p:ext uri="{BB962C8B-B14F-4D97-AF65-F5344CB8AC3E}">
        <p14:creationId xmlns:p14="http://schemas.microsoft.com/office/powerpoint/2010/main" val="306455077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86</a:t>
            </a:fld>
            <a:endParaRPr lang="en-US" dirty="0"/>
          </a:p>
        </p:txBody>
      </p:sp>
    </p:spTree>
    <p:extLst>
      <p:ext uri="{BB962C8B-B14F-4D97-AF65-F5344CB8AC3E}">
        <p14:creationId xmlns:p14="http://schemas.microsoft.com/office/powerpoint/2010/main" val="110216148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87</a:t>
            </a:fld>
            <a:endParaRPr lang="en-US" dirty="0"/>
          </a:p>
        </p:txBody>
      </p:sp>
    </p:spTree>
    <p:extLst>
      <p:ext uri="{BB962C8B-B14F-4D97-AF65-F5344CB8AC3E}">
        <p14:creationId xmlns:p14="http://schemas.microsoft.com/office/powerpoint/2010/main" val="18356637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88</a:t>
            </a:fld>
            <a:endParaRPr lang="en-US" dirty="0"/>
          </a:p>
        </p:txBody>
      </p:sp>
    </p:spTree>
    <p:extLst>
      <p:ext uri="{BB962C8B-B14F-4D97-AF65-F5344CB8AC3E}">
        <p14:creationId xmlns:p14="http://schemas.microsoft.com/office/powerpoint/2010/main" val="61846073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89</a:t>
            </a:fld>
            <a:endParaRPr lang="en-US" dirty="0"/>
          </a:p>
        </p:txBody>
      </p:sp>
    </p:spTree>
    <p:extLst>
      <p:ext uri="{BB962C8B-B14F-4D97-AF65-F5344CB8AC3E}">
        <p14:creationId xmlns:p14="http://schemas.microsoft.com/office/powerpoint/2010/main" val="10033244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90</a:t>
            </a:fld>
            <a:endParaRPr lang="en-US" dirty="0"/>
          </a:p>
        </p:txBody>
      </p:sp>
    </p:spTree>
    <p:extLst>
      <p:ext uri="{BB962C8B-B14F-4D97-AF65-F5344CB8AC3E}">
        <p14:creationId xmlns:p14="http://schemas.microsoft.com/office/powerpoint/2010/main" val="3201526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10</a:t>
            </a:fld>
            <a:endParaRPr lang="en-US" dirty="0"/>
          </a:p>
        </p:txBody>
      </p:sp>
    </p:spTree>
    <p:extLst>
      <p:ext uri="{BB962C8B-B14F-4D97-AF65-F5344CB8AC3E}">
        <p14:creationId xmlns:p14="http://schemas.microsoft.com/office/powerpoint/2010/main" val="160872858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91</a:t>
            </a:fld>
            <a:endParaRPr lang="en-US" dirty="0"/>
          </a:p>
        </p:txBody>
      </p:sp>
    </p:spTree>
    <p:extLst>
      <p:ext uri="{BB962C8B-B14F-4D97-AF65-F5344CB8AC3E}">
        <p14:creationId xmlns:p14="http://schemas.microsoft.com/office/powerpoint/2010/main" val="31709704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92</a:t>
            </a:fld>
            <a:endParaRPr lang="en-US" dirty="0"/>
          </a:p>
        </p:txBody>
      </p:sp>
    </p:spTree>
    <p:extLst>
      <p:ext uri="{BB962C8B-B14F-4D97-AF65-F5344CB8AC3E}">
        <p14:creationId xmlns:p14="http://schemas.microsoft.com/office/powerpoint/2010/main" val="229811639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93</a:t>
            </a:fld>
            <a:endParaRPr lang="en-US" dirty="0"/>
          </a:p>
        </p:txBody>
      </p:sp>
    </p:spTree>
    <p:extLst>
      <p:ext uri="{BB962C8B-B14F-4D97-AF65-F5344CB8AC3E}">
        <p14:creationId xmlns:p14="http://schemas.microsoft.com/office/powerpoint/2010/main" val="289449313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94</a:t>
            </a:fld>
            <a:endParaRPr lang="en-US" dirty="0"/>
          </a:p>
        </p:txBody>
      </p:sp>
    </p:spTree>
    <p:extLst>
      <p:ext uri="{BB962C8B-B14F-4D97-AF65-F5344CB8AC3E}">
        <p14:creationId xmlns:p14="http://schemas.microsoft.com/office/powerpoint/2010/main" val="68992353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95</a:t>
            </a:fld>
            <a:endParaRPr lang="en-US" dirty="0"/>
          </a:p>
        </p:txBody>
      </p:sp>
    </p:spTree>
    <p:extLst>
      <p:ext uri="{BB962C8B-B14F-4D97-AF65-F5344CB8AC3E}">
        <p14:creationId xmlns:p14="http://schemas.microsoft.com/office/powerpoint/2010/main" val="88775772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96</a:t>
            </a:fld>
            <a:endParaRPr lang="en-US" dirty="0"/>
          </a:p>
        </p:txBody>
      </p:sp>
    </p:spTree>
    <p:extLst>
      <p:ext uri="{BB962C8B-B14F-4D97-AF65-F5344CB8AC3E}">
        <p14:creationId xmlns:p14="http://schemas.microsoft.com/office/powerpoint/2010/main" val="358301054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97</a:t>
            </a:fld>
            <a:endParaRPr lang="en-US" dirty="0"/>
          </a:p>
        </p:txBody>
      </p:sp>
    </p:spTree>
    <p:extLst>
      <p:ext uri="{BB962C8B-B14F-4D97-AF65-F5344CB8AC3E}">
        <p14:creationId xmlns:p14="http://schemas.microsoft.com/office/powerpoint/2010/main" val="28032019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98</a:t>
            </a:fld>
            <a:endParaRPr lang="en-US" dirty="0"/>
          </a:p>
        </p:txBody>
      </p:sp>
    </p:spTree>
    <p:extLst>
      <p:ext uri="{BB962C8B-B14F-4D97-AF65-F5344CB8AC3E}">
        <p14:creationId xmlns:p14="http://schemas.microsoft.com/office/powerpoint/2010/main" val="245434642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99</a:t>
            </a:fld>
            <a:endParaRPr lang="en-US" dirty="0"/>
          </a:p>
        </p:txBody>
      </p:sp>
    </p:spTree>
    <p:extLst>
      <p:ext uri="{BB962C8B-B14F-4D97-AF65-F5344CB8AC3E}">
        <p14:creationId xmlns:p14="http://schemas.microsoft.com/office/powerpoint/2010/main" val="75947172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100</a:t>
            </a:fld>
            <a:endParaRPr lang="en-US" dirty="0"/>
          </a:p>
        </p:txBody>
      </p:sp>
    </p:spTree>
    <p:extLst>
      <p:ext uri="{BB962C8B-B14F-4D97-AF65-F5344CB8AC3E}">
        <p14:creationId xmlns:p14="http://schemas.microsoft.com/office/powerpoint/2010/main" val="2998553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5F56126B-F3A0-403E-9615-76FEED9558DE}" type="datetimeFigureOut">
              <a:rPr lang="en-US" smtClean="0"/>
              <a:t>4/20/2022</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97961E3A-AFEA-4300-BCF0-9CBD58C6D817}"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F56126B-F3A0-403E-9615-76FEED9558DE}" type="datetimeFigureOut">
              <a:rPr lang="en-US" smtClean="0"/>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961E3A-AFEA-4300-BCF0-9CBD58C6D81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F56126B-F3A0-403E-9615-76FEED9558DE}" type="datetimeFigureOut">
              <a:rPr lang="en-US" smtClean="0"/>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961E3A-AFEA-4300-BCF0-9CBD58C6D81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F56126B-F3A0-403E-9615-76FEED9558DE}" type="datetimeFigureOut">
              <a:rPr lang="en-US" smtClean="0"/>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961E3A-AFEA-4300-BCF0-9CBD58C6D81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F56126B-F3A0-403E-9615-76FEED9558DE}" type="datetimeFigureOut">
              <a:rPr lang="en-US" smtClean="0"/>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961E3A-AFEA-4300-BCF0-9CBD58C6D817}"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F56126B-F3A0-403E-9615-76FEED9558DE}" type="datetimeFigureOut">
              <a:rPr lang="en-US" smtClean="0"/>
              <a:t>4/20/2022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961E3A-AFEA-4300-BCF0-9CBD58C6D81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F56126B-F3A0-403E-9615-76FEED9558DE}" type="datetimeFigureOut">
              <a:rPr lang="en-US" smtClean="0"/>
              <a:t>4/20/2022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961E3A-AFEA-4300-BCF0-9CBD58C6D817}"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5F56126B-F3A0-403E-9615-76FEED9558DE}" type="datetimeFigureOut">
              <a:rPr lang="en-US" smtClean="0"/>
              <a:t>4/20/2022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961E3A-AFEA-4300-BCF0-9CBD58C6D81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6126B-F3A0-403E-9615-76FEED9558DE}" type="datetimeFigureOut">
              <a:rPr lang="en-US" smtClean="0"/>
              <a:t>4/20/2022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7961E3A-AFEA-4300-BCF0-9CBD58C6D81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F56126B-F3A0-403E-9615-76FEED9558DE}" type="datetimeFigureOut">
              <a:rPr lang="en-US" smtClean="0"/>
              <a:t>4/20/2022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961E3A-AFEA-4300-BCF0-9CBD58C6D817}"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F56126B-F3A0-403E-9615-76FEED9558DE}" type="datetimeFigureOut">
              <a:rPr lang="en-US" smtClean="0"/>
              <a:t>4/20/2022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97961E3A-AFEA-4300-BCF0-9CBD58C6D817}"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F56126B-F3A0-403E-9615-76FEED9558DE}" type="datetimeFigureOut">
              <a:rPr lang="en-US" smtClean="0"/>
              <a:t>4/20/2022</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7961E3A-AFEA-4300-BCF0-9CBD58C6D817}"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hyperlink" Target="mailto:tiffany.evans@clarkcountynv.gov" TargetMode="External"/><Relationship Id="rId2" Type="http://schemas.openxmlformats.org/officeDocument/2006/relationships/notesSlide" Target="../notesSlides/notesSlide102.xml"/><Relationship Id="rId1" Type="http://schemas.openxmlformats.org/officeDocument/2006/relationships/slideLayout" Target="../slideLayouts/slideLayout5.xml"/><Relationship Id="rId6" Type="http://schemas.openxmlformats.org/officeDocument/2006/relationships/hyperlink" Target="mailto:Scowan@health.nv.gov" TargetMode="External"/><Relationship Id="rId5" Type="http://schemas.openxmlformats.org/officeDocument/2006/relationships/hyperlink" Target="mailto:mthompson@health.nv.gov" TargetMode="External"/><Relationship Id="rId4" Type="http://schemas.openxmlformats.org/officeDocument/2006/relationships/hyperlink" Target="mailto:Juan.Garcia@clarkcountynv.gov" TargetMode="External"/></Relationships>
</file>

<file path=ppt/slides/_rels/slide104.xml.rels><?xml version="1.0" encoding="UTF-8" standalone="yes"?>
<Relationships xmlns="http://schemas.openxmlformats.org/package/2006/relationships"><Relationship Id="rId8" Type="http://schemas.openxmlformats.org/officeDocument/2006/relationships/hyperlink" Target="mailto:NVHOPWA@health.nv.gov" TargetMode="External"/><Relationship Id="rId3" Type="http://schemas.openxmlformats.org/officeDocument/2006/relationships/hyperlink" Target="mailto:CAREWareHelp@helath.nv.gov" TargetMode="External"/><Relationship Id="rId7" Type="http://schemas.openxmlformats.org/officeDocument/2006/relationships/hyperlink" Target="mailto:NVCQM@health.nv.gov" TargetMode="External"/><Relationship Id="rId2" Type="http://schemas.openxmlformats.org/officeDocument/2006/relationships/notesSlide" Target="../notesSlides/notesSlide103.xml"/><Relationship Id="rId1" Type="http://schemas.openxmlformats.org/officeDocument/2006/relationships/slideLayout" Target="../slideLayouts/slideLayout7.xml"/><Relationship Id="rId6" Type="http://schemas.openxmlformats.org/officeDocument/2006/relationships/hyperlink" Target="mailto:NVRWFiscal@health.nv.gov" TargetMode="External"/><Relationship Id="rId5" Type="http://schemas.openxmlformats.org/officeDocument/2006/relationships/hyperlink" Target="mailto:NVRWPB@health.nv.gov" TargetMode="External"/><Relationship Id="rId4" Type="http://schemas.openxmlformats.org/officeDocument/2006/relationships/hyperlink" Target="mailto:NVDental@health.nv.gov" TargetMode="External"/><Relationship Id="rId9" Type="http://schemas.openxmlformats.org/officeDocument/2006/relationships/hyperlink" Target="mailto:rwsupport@triyoung.com" TargetMode="External"/></Relationships>
</file>

<file path=ppt/slides/_rels/slide105.xml.rels><?xml version="1.0" encoding="UTF-8" standalone="yes"?>
<Relationships xmlns="http://schemas.openxmlformats.org/package/2006/relationships"><Relationship Id="rId8" Type="http://schemas.openxmlformats.org/officeDocument/2006/relationships/hyperlink" Target="https://aspe.hhs.gov/topics/poverty-economic-mobility/poverty-guidelines" TargetMode="External"/><Relationship Id="rId3" Type="http://schemas.openxmlformats.org/officeDocument/2006/relationships/hyperlink" Target="https://lasvegastga.com/" TargetMode="External"/><Relationship Id="rId7" Type="http://schemas.openxmlformats.org/officeDocument/2006/relationships/hyperlink" Target="https://endhivnevada.org/policies/documents-universal-eligibility-enrollment/" TargetMode="External"/><Relationship Id="rId2" Type="http://schemas.openxmlformats.org/officeDocument/2006/relationships/notesSlide" Target="../notesSlides/notesSlide104.xml"/><Relationship Id="rId1" Type="http://schemas.openxmlformats.org/officeDocument/2006/relationships/slideLayout" Target="../slideLayouts/slideLayout7.xml"/><Relationship Id="rId6" Type="http://schemas.openxmlformats.org/officeDocument/2006/relationships/hyperlink" Target="https://endhivnevada.org/wp-content/uploads/2021/12/Nevada_RyanWhite_Universal-EligibilityManual_2021.pdf" TargetMode="External"/><Relationship Id="rId5" Type="http://schemas.openxmlformats.org/officeDocument/2006/relationships/hyperlink" Target="https://www.hrsa.gov/" TargetMode="External"/><Relationship Id="rId4" Type="http://schemas.openxmlformats.org/officeDocument/2006/relationships/hyperlink" Target="https://endhivnevada.org/" TargetMode="Externa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ww.xe.com/currencyconverter/"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32.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34.emf"/><Relationship Id="rId5" Type="http://schemas.openxmlformats.org/officeDocument/2006/relationships/package" Target="../embeddings/Microsoft_Excel_Worksheet2.xlsx"/><Relationship Id="rId4" Type="http://schemas.openxmlformats.org/officeDocument/2006/relationships/image" Target="../media/image33.em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7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6.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8.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8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4.xml"/><Relationship Id="rId1" Type="http://schemas.openxmlformats.org/officeDocument/2006/relationships/slideLayout" Target="../slideLayouts/slideLayout7.xml"/><Relationship Id="rId5" Type="http://schemas.openxmlformats.org/officeDocument/2006/relationships/image" Target="../media/image52.svg"/><Relationship Id="rId4" Type="http://schemas.openxmlformats.org/officeDocument/2006/relationships/image" Target="../media/image51.png"/></Relationships>
</file>

<file path=ppt/slides/_rels/slide8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1"/>
            <a:ext cx="6745768" cy="4343400"/>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p:nvPr>
        </p:nvSpPr>
        <p:spPr>
          <a:xfrm>
            <a:off x="825501" y="1031353"/>
            <a:ext cx="5802192" cy="3181135"/>
          </a:xfrm>
        </p:spPr>
        <p:txBody>
          <a:bodyPr anchor="ctr">
            <a:normAutofit/>
          </a:bodyPr>
          <a:lstStyle/>
          <a:p>
            <a:r>
              <a:rPr lang="en-US" sz="5700" dirty="0">
                <a:solidFill>
                  <a:srgbClr val="FFFFFF"/>
                </a:solidFill>
              </a:rPr>
              <a:t>Nevada </a:t>
            </a:r>
            <a:br>
              <a:rPr lang="en-US" sz="5700" dirty="0">
                <a:solidFill>
                  <a:srgbClr val="FFFFFF"/>
                </a:solidFill>
              </a:rPr>
            </a:br>
            <a:r>
              <a:rPr lang="en-US" sz="5700" dirty="0">
                <a:solidFill>
                  <a:srgbClr val="FFFFFF"/>
                </a:solidFill>
              </a:rPr>
              <a:t>Ryan White Eligibility 101 </a:t>
            </a:r>
          </a:p>
        </p:txBody>
      </p:sp>
      <p:sp>
        <p:nvSpPr>
          <p:cNvPr id="17" name="Rectangle 16">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450221"/>
            <a:ext cx="1586592" cy="2102827"/>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Rectangle 20">
            <a:extLst>
              <a:ext uri="{FF2B5EF4-FFF2-40B4-BE49-F238E27FC236}">
                <a16:creationId xmlns:a16="http://schemas.microsoft.com/office/drawing/2014/main" id="{42280AB2-77A5-4CB7-AF7D-1795CA8DC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2728167"/>
            <a:ext cx="1586592" cy="206545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TextBox 4"/>
          <p:cNvSpPr txBox="1"/>
          <p:nvPr/>
        </p:nvSpPr>
        <p:spPr>
          <a:xfrm>
            <a:off x="1371600" y="5257800"/>
            <a:ext cx="6248400" cy="1015663"/>
          </a:xfrm>
          <a:prstGeom prst="rect">
            <a:avLst/>
          </a:prstGeom>
          <a:noFill/>
        </p:spPr>
        <p:txBody>
          <a:bodyPr wrap="square" rtlCol="0">
            <a:spAutoFit/>
          </a:bodyPr>
          <a:lstStyle/>
          <a:p>
            <a:pPr algn="ctr"/>
            <a:r>
              <a:rPr lang="en-US" sz="2000" dirty="0"/>
              <a:t>PRESENTERS: </a:t>
            </a:r>
          </a:p>
          <a:p>
            <a:pPr algn="ctr"/>
            <a:r>
              <a:rPr lang="en-US" sz="2000" dirty="0"/>
              <a:t>Part B:  Marques Thompson, Sarah Cowan, </a:t>
            </a:r>
          </a:p>
          <a:p>
            <a:pPr algn="ctr"/>
            <a:r>
              <a:rPr lang="en-US" sz="2000" dirty="0"/>
              <a:t>Gabe Colbaugh </a:t>
            </a:r>
          </a:p>
        </p:txBody>
      </p:sp>
    </p:spTree>
    <p:extLst>
      <p:ext uri="{BB962C8B-B14F-4D97-AF65-F5344CB8AC3E}">
        <p14:creationId xmlns:p14="http://schemas.microsoft.com/office/powerpoint/2010/main" val="3731000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984" y="228600"/>
            <a:ext cx="7851648" cy="1219200"/>
          </a:xfrm>
        </p:spPr>
        <p:txBody>
          <a:bodyPr>
            <a:normAutofit/>
          </a:bodyPr>
          <a:lstStyle/>
          <a:p>
            <a:pPr algn="ctr"/>
            <a:r>
              <a:rPr lang="en-US" sz="3600" dirty="0">
                <a:solidFill>
                  <a:schemeClr val="tx1">
                    <a:lumMod val="50000"/>
                  </a:schemeClr>
                </a:solidFill>
              </a:rPr>
              <a:t>GAP CERTIFICATION &amp; ALIGNMENT </a:t>
            </a:r>
            <a:br>
              <a:rPr lang="en-US" sz="3600" dirty="0">
                <a:solidFill>
                  <a:schemeClr val="tx1">
                    <a:lumMod val="50000"/>
                  </a:schemeClr>
                </a:solidFill>
              </a:rPr>
            </a:br>
            <a:r>
              <a:rPr lang="en-US" sz="3600" dirty="0">
                <a:solidFill>
                  <a:schemeClr val="tx1">
                    <a:lumMod val="50000"/>
                  </a:schemeClr>
                </a:solidFill>
              </a:rPr>
              <a:t>BREAK DOWN </a:t>
            </a:r>
          </a:p>
        </p:txBody>
      </p:sp>
      <p:sp>
        <p:nvSpPr>
          <p:cNvPr id="5" name="Subtitle 4">
            <a:extLst>
              <a:ext uri="{FF2B5EF4-FFF2-40B4-BE49-F238E27FC236}">
                <a16:creationId xmlns:a16="http://schemas.microsoft.com/office/drawing/2014/main" id="{B5FADD39-2E46-46EB-9E92-B9F7BD4D07DE}"/>
              </a:ext>
            </a:extLst>
          </p:cNvPr>
          <p:cNvSpPr>
            <a:spLocks noGrp="1"/>
          </p:cNvSpPr>
          <p:nvPr>
            <p:ph type="subTitle" idx="1"/>
          </p:nvPr>
        </p:nvSpPr>
        <p:spPr>
          <a:xfrm>
            <a:off x="504592" y="3352800"/>
            <a:ext cx="8134816" cy="2133600"/>
          </a:xfrm>
        </p:spPr>
        <p:txBody>
          <a:bodyPr>
            <a:normAutofit/>
          </a:bodyPr>
          <a:lstStyle/>
          <a:p>
            <a:pPr marL="457200" indent="-457200" algn="l">
              <a:buClr>
                <a:schemeClr val="tx1"/>
              </a:buClr>
              <a:buFont typeface="+mj-lt"/>
              <a:buAutoNum type="arabicPeriod"/>
            </a:pPr>
            <a:r>
              <a:rPr lang="en-US" sz="2000" dirty="0"/>
              <a:t>Identify the client’s birthday month and half birthday month. </a:t>
            </a:r>
          </a:p>
          <a:p>
            <a:pPr marL="457200" indent="-457200" algn="l">
              <a:buClr>
                <a:schemeClr val="tx1"/>
              </a:buClr>
              <a:buFont typeface="+mj-lt"/>
              <a:buAutoNum type="arabicPeriod"/>
            </a:pPr>
            <a:r>
              <a:rPr lang="en-US" sz="2000" dirty="0"/>
              <a:t>Identify the client’s enrollment start date (application fully completed date).</a:t>
            </a:r>
          </a:p>
          <a:p>
            <a:pPr marL="457200" indent="-457200" algn="l">
              <a:buClr>
                <a:schemeClr val="tx1"/>
              </a:buClr>
              <a:buFont typeface="+mj-lt"/>
              <a:buAutoNum type="arabicPeriod"/>
            </a:pPr>
            <a:r>
              <a:rPr lang="en-US" sz="2000" dirty="0"/>
              <a:t>Eligibility end date will always be the birthday / half birthday month (following the rule of never one (1) month of eligibility or more than seven (7) months of eligibility). </a:t>
            </a:r>
          </a:p>
          <a:p>
            <a:pPr marL="457200" indent="-457200" algn="l">
              <a:buClr>
                <a:schemeClr val="tx1"/>
              </a:buClr>
              <a:buFont typeface="Wingdings" panose="05000000000000000000" pitchFamily="2" charset="2"/>
              <a:buChar char="Ø"/>
            </a:pPr>
            <a:endParaRPr lang="en-US" sz="1600" dirty="0"/>
          </a:p>
          <a:p>
            <a:pPr marL="457200" indent="-457200" algn="l">
              <a:buClr>
                <a:schemeClr val="tx1"/>
              </a:buClr>
              <a:buFont typeface="Wingdings" panose="05000000000000000000" pitchFamily="2" charset="2"/>
              <a:buChar char="Ø"/>
            </a:pPr>
            <a:endParaRPr lang="en-US" sz="1600" dirty="0"/>
          </a:p>
        </p:txBody>
      </p:sp>
      <p:sp>
        <p:nvSpPr>
          <p:cNvPr id="7" name="TextBox 6">
            <a:extLst>
              <a:ext uri="{FF2B5EF4-FFF2-40B4-BE49-F238E27FC236}">
                <a16:creationId xmlns:a16="http://schemas.microsoft.com/office/drawing/2014/main" id="{882CA48A-E203-40D1-9106-E8692BDEDC1F}"/>
              </a:ext>
            </a:extLst>
          </p:cNvPr>
          <p:cNvSpPr txBox="1"/>
          <p:nvPr/>
        </p:nvSpPr>
        <p:spPr>
          <a:xfrm>
            <a:off x="1143000" y="1905000"/>
            <a:ext cx="7260632" cy="1219821"/>
          </a:xfrm>
          <a:prstGeom prst="rect">
            <a:avLst/>
          </a:prstGeom>
          <a:noFill/>
        </p:spPr>
        <p:txBody>
          <a:bodyPr wrap="square" rtlCol="0">
            <a:spAutoFit/>
          </a:bodyPr>
          <a:lstStyle/>
          <a:p>
            <a:pPr algn="ctr"/>
            <a:r>
              <a:rPr lang="en-US" sz="1800" dirty="0">
                <a:solidFill>
                  <a:schemeClr val="bg1">
                    <a:lumMod val="95000"/>
                    <a:lumOff val="5000"/>
                  </a:schemeClr>
                </a:solidFill>
                <a:effectLst/>
              </a:rPr>
              <a:t>In order to align a client to birthday/half-birthday eligibility dates eligibility </a:t>
            </a:r>
            <a:r>
              <a:rPr lang="en-US" dirty="0">
                <a:solidFill>
                  <a:schemeClr val="bg1">
                    <a:lumMod val="95000"/>
                    <a:lumOff val="5000"/>
                  </a:schemeClr>
                </a:solidFill>
              </a:rPr>
              <a:t>s</a:t>
            </a:r>
            <a:r>
              <a:rPr lang="en-US" sz="1800" dirty="0">
                <a:solidFill>
                  <a:schemeClr val="bg1">
                    <a:lumMod val="95000"/>
                    <a:lumOff val="5000"/>
                  </a:schemeClr>
                </a:solidFill>
                <a:effectLst/>
              </a:rPr>
              <a:t>pecialist must: </a:t>
            </a:r>
            <a:br>
              <a:rPr lang="en-US" sz="1800" dirty="0"/>
            </a:br>
            <a:endParaRPr lang="en-US" sz="1800" dirty="0"/>
          </a:p>
          <a:p>
            <a:endParaRPr lang="en-US" dirty="0"/>
          </a:p>
        </p:txBody>
      </p:sp>
    </p:spTree>
    <p:extLst>
      <p:ext uri="{BB962C8B-B14F-4D97-AF65-F5344CB8AC3E}">
        <p14:creationId xmlns:p14="http://schemas.microsoft.com/office/powerpoint/2010/main" val="138436589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CD8A4F-C7E9-4951-AAF9-DBED302FDA38}"/>
              </a:ext>
            </a:extLst>
          </p:cNvPr>
          <p:cNvPicPr>
            <a:picLocks noChangeAspect="1"/>
          </p:cNvPicPr>
          <p:nvPr/>
        </p:nvPicPr>
        <p:blipFill rotWithShape="1">
          <a:blip r:embed="rId3"/>
          <a:srcRect b="35718"/>
          <a:stretch/>
        </p:blipFill>
        <p:spPr>
          <a:xfrm>
            <a:off x="1667929" y="1600200"/>
            <a:ext cx="5808142" cy="2682323"/>
          </a:xfrm>
          <a:prstGeom prst="rect">
            <a:avLst/>
          </a:prstGeom>
        </p:spPr>
      </p:pic>
      <p:sp>
        <p:nvSpPr>
          <p:cNvPr id="4" name="TextBox 3">
            <a:extLst>
              <a:ext uri="{FF2B5EF4-FFF2-40B4-BE49-F238E27FC236}">
                <a16:creationId xmlns:a16="http://schemas.microsoft.com/office/drawing/2014/main" id="{3781175B-7528-4EFF-B122-A71DFF6CD5B3}"/>
              </a:ext>
            </a:extLst>
          </p:cNvPr>
          <p:cNvSpPr txBox="1"/>
          <p:nvPr/>
        </p:nvSpPr>
        <p:spPr>
          <a:xfrm>
            <a:off x="609600" y="762000"/>
            <a:ext cx="7696200" cy="707886"/>
          </a:xfrm>
          <a:prstGeom prst="rect">
            <a:avLst/>
          </a:prstGeom>
          <a:noFill/>
        </p:spPr>
        <p:txBody>
          <a:bodyPr wrap="square" rtlCol="0">
            <a:spAutoFit/>
          </a:bodyPr>
          <a:lstStyle/>
          <a:p>
            <a:pPr algn="ctr"/>
            <a:r>
              <a:rPr lang="en-US" sz="4000" dirty="0">
                <a:solidFill>
                  <a:schemeClr val="accent2">
                    <a:lumMod val="75000"/>
                  </a:schemeClr>
                </a:solidFill>
              </a:rPr>
              <a:t>Updating Time Slice  </a:t>
            </a:r>
          </a:p>
        </p:txBody>
      </p:sp>
      <p:sp>
        <p:nvSpPr>
          <p:cNvPr id="6" name="TextBox 5">
            <a:extLst>
              <a:ext uri="{FF2B5EF4-FFF2-40B4-BE49-F238E27FC236}">
                <a16:creationId xmlns:a16="http://schemas.microsoft.com/office/drawing/2014/main" id="{A409F671-3C48-49AA-9546-6DD2096930EC}"/>
              </a:ext>
            </a:extLst>
          </p:cNvPr>
          <p:cNvSpPr txBox="1"/>
          <p:nvPr/>
        </p:nvSpPr>
        <p:spPr>
          <a:xfrm>
            <a:off x="914400" y="4648200"/>
            <a:ext cx="7467600"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a:t>Effective Date – Date original current plan started (</a:t>
            </a:r>
            <a:r>
              <a:rPr lang="en-US" dirty="0">
                <a:solidFill>
                  <a:srgbClr val="FF0000"/>
                </a:solidFill>
              </a:rPr>
              <a:t>DO NOT CHANGE</a:t>
            </a:r>
            <a:r>
              <a:rPr lang="en-US" dirty="0"/>
              <a:t>)</a:t>
            </a:r>
          </a:p>
          <a:p>
            <a:pPr marL="285750" indent="-285750">
              <a:buFont typeface="Wingdings" panose="05000000000000000000" pitchFamily="2" charset="2"/>
              <a:buChar char="Ø"/>
            </a:pPr>
            <a:r>
              <a:rPr lang="en-US" dirty="0"/>
              <a:t>Expiration Date – New Expiration date from Ryan White plan.  </a:t>
            </a:r>
          </a:p>
          <a:p>
            <a:pPr marL="285750" indent="-285750">
              <a:buFont typeface="Wingdings" panose="05000000000000000000" pitchFamily="2" charset="2"/>
              <a:buChar char="Ø"/>
            </a:pPr>
            <a:r>
              <a:rPr lang="en-US" dirty="0"/>
              <a:t>Save  </a:t>
            </a:r>
          </a:p>
        </p:txBody>
      </p:sp>
      <p:sp>
        <p:nvSpPr>
          <p:cNvPr id="7" name="Rectangle: Rounded Corners 6">
            <a:extLst>
              <a:ext uri="{FF2B5EF4-FFF2-40B4-BE49-F238E27FC236}">
                <a16:creationId xmlns:a16="http://schemas.microsoft.com/office/drawing/2014/main" id="{5B7E0A2F-4424-479A-80C5-5F0FFC8C9D2A}"/>
              </a:ext>
            </a:extLst>
          </p:cNvPr>
          <p:cNvSpPr/>
          <p:nvPr/>
        </p:nvSpPr>
        <p:spPr>
          <a:xfrm>
            <a:off x="6248400" y="3048000"/>
            <a:ext cx="609600" cy="152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044A3345-BEFE-4A16-B67A-BD009620C09A}"/>
              </a:ext>
            </a:extLst>
          </p:cNvPr>
          <p:cNvSpPr/>
          <p:nvPr/>
        </p:nvSpPr>
        <p:spPr>
          <a:xfrm>
            <a:off x="3048000" y="3429000"/>
            <a:ext cx="609600" cy="228600"/>
          </a:xfrm>
          <a:prstGeom prst="roundRect">
            <a:avLst/>
          </a:prstGeom>
          <a:solidFill>
            <a:srgbClr val="FAF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54691234-950C-49D9-88EF-53D81197A54A}"/>
              </a:ext>
            </a:extLst>
          </p:cNvPr>
          <p:cNvSpPr/>
          <p:nvPr/>
        </p:nvSpPr>
        <p:spPr>
          <a:xfrm>
            <a:off x="5257800" y="3429000"/>
            <a:ext cx="609600" cy="228600"/>
          </a:xfrm>
          <a:prstGeom prst="roundRect">
            <a:avLst/>
          </a:prstGeom>
          <a:solidFill>
            <a:srgbClr val="FAF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64A32C25-0872-4069-89C2-7810B51601CA}"/>
              </a:ext>
            </a:extLst>
          </p:cNvPr>
          <p:cNvSpPr txBox="1"/>
          <p:nvPr/>
        </p:nvSpPr>
        <p:spPr>
          <a:xfrm>
            <a:off x="3048740" y="3397106"/>
            <a:ext cx="762000" cy="292388"/>
          </a:xfrm>
          <a:prstGeom prst="rect">
            <a:avLst/>
          </a:prstGeom>
          <a:noFill/>
        </p:spPr>
        <p:txBody>
          <a:bodyPr wrap="square" rtlCol="0">
            <a:spAutoFit/>
          </a:bodyPr>
          <a:lstStyle/>
          <a:p>
            <a:r>
              <a:rPr lang="en-US" sz="1300" dirty="0"/>
              <a:t>5/1/2021</a:t>
            </a:r>
          </a:p>
        </p:txBody>
      </p:sp>
    </p:spTree>
    <p:extLst>
      <p:ext uri="{BB962C8B-B14F-4D97-AF65-F5344CB8AC3E}">
        <p14:creationId xmlns:p14="http://schemas.microsoft.com/office/powerpoint/2010/main" val="4948845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AD2A16-06AB-490B-BBEB-F4B69285473A}"/>
              </a:ext>
            </a:extLst>
          </p:cNvPr>
          <p:cNvPicPr>
            <a:picLocks noChangeAspect="1"/>
          </p:cNvPicPr>
          <p:nvPr/>
        </p:nvPicPr>
        <p:blipFill>
          <a:blip r:embed="rId3"/>
          <a:stretch>
            <a:fillRect/>
          </a:stretch>
        </p:blipFill>
        <p:spPr>
          <a:xfrm>
            <a:off x="2016700" y="1828800"/>
            <a:ext cx="5110599" cy="2815886"/>
          </a:xfrm>
          <a:prstGeom prst="rect">
            <a:avLst/>
          </a:prstGeom>
        </p:spPr>
      </p:pic>
      <p:sp>
        <p:nvSpPr>
          <p:cNvPr id="4" name="TextBox 3">
            <a:extLst>
              <a:ext uri="{FF2B5EF4-FFF2-40B4-BE49-F238E27FC236}">
                <a16:creationId xmlns:a16="http://schemas.microsoft.com/office/drawing/2014/main" id="{9A1A6F24-0152-4A08-AB6C-8D153F21B4B8}"/>
              </a:ext>
            </a:extLst>
          </p:cNvPr>
          <p:cNvSpPr txBox="1"/>
          <p:nvPr/>
        </p:nvSpPr>
        <p:spPr>
          <a:xfrm>
            <a:off x="685800" y="762000"/>
            <a:ext cx="8001000" cy="984885"/>
          </a:xfrm>
          <a:prstGeom prst="rect">
            <a:avLst/>
          </a:prstGeom>
          <a:noFill/>
        </p:spPr>
        <p:txBody>
          <a:bodyPr wrap="square" rtlCol="0">
            <a:spAutoFit/>
          </a:bodyPr>
          <a:lstStyle/>
          <a:p>
            <a:pPr algn="ctr"/>
            <a:r>
              <a:rPr lang="en-US" sz="4000" dirty="0">
                <a:solidFill>
                  <a:schemeClr val="accent2">
                    <a:lumMod val="75000"/>
                  </a:schemeClr>
                </a:solidFill>
              </a:rPr>
              <a:t>Add New Benefit Coverage</a:t>
            </a:r>
          </a:p>
          <a:p>
            <a:endParaRPr lang="en-US" dirty="0"/>
          </a:p>
        </p:txBody>
      </p:sp>
      <p:sp>
        <p:nvSpPr>
          <p:cNvPr id="5" name="TextBox 4">
            <a:extLst>
              <a:ext uri="{FF2B5EF4-FFF2-40B4-BE49-F238E27FC236}">
                <a16:creationId xmlns:a16="http://schemas.microsoft.com/office/drawing/2014/main" id="{3C7BF976-C165-4489-970D-08858129EBA6}"/>
              </a:ext>
            </a:extLst>
          </p:cNvPr>
          <p:cNvSpPr txBox="1"/>
          <p:nvPr/>
        </p:nvSpPr>
        <p:spPr>
          <a:xfrm>
            <a:off x="1143000" y="4876800"/>
            <a:ext cx="7239000" cy="1477328"/>
          </a:xfrm>
          <a:prstGeom prst="rect">
            <a:avLst/>
          </a:prstGeom>
          <a:noFill/>
        </p:spPr>
        <p:txBody>
          <a:bodyPr wrap="square" rtlCol="0">
            <a:spAutoFit/>
          </a:bodyPr>
          <a:lstStyle/>
          <a:p>
            <a:pPr marL="285750" indent="-285750">
              <a:buFont typeface="Wingdings" panose="05000000000000000000" pitchFamily="2" charset="2"/>
              <a:buChar char="Ø"/>
            </a:pPr>
            <a:r>
              <a:rPr lang="en-US" dirty="0"/>
              <a:t>For clients who have fallen out of care and are returning.  </a:t>
            </a:r>
          </a:p>
          <a:p>
            <a:pPr marL="285750" indent="-285750">
              <a:buFont typeface="Wingdings" panose="05000000000000000000" pitchFamily="2" charset="2"/>
              <a:buChar char="Ø"/>
            </a:pPr>
            <a:r>
              <a:rPr lang="en-US" dirty="0"/>
              <a:t>Tier – Employee only.</a:t>
            </a:r>
          </a:p>
          <a:p>
            <a:pPr marL="285750" indent="-285750">
              <a:buFont typeface="Wingdings" panose="05000000000000000000" pitchFamily="2" charset="2"/>
              <a:buChar char="Ø"/>
            </a:pPr>
            <a:r>
              <a:rPr lang="en-US" dirty="0"/>
              <a:t>Effective Date – New Liberty Dental Effective Date.</a:t>
            </a:r>
          </a:p>
          <a:p>
            <a:pPr marL="285750" indent="-285750">
              <a:buFont typeface="Wingdings" panose="05000000000000000000" pitchFamily="2" charset="2"/>
              <a:buChar char="Ø"/>
            </a:pPr>
            <a:r>
              <a:rPr lang="en-US" dirty="0"/>
              <a:t>Expiration Date – Ryan White Expire Date.  </a:t>
            </a:r>
          </a:p>
          <a:p>
            <a:pPr marL="285750" indent="-285750">
              <a:buFont typeface="Wingdings" panose="05000000000000000000" pitchFamily="2" charset="2"/>
              <a:buChar char="Ø"/>
            </a:pPr>
            <a:r>
              <a:rPr lang="en-US" dirty="0"/>
              <a:t>Save </a:t>
            </a:r>
          </a:p>
        </p:txBody>
      </p:sp>
    </p:spTree>
    <p:extLst>
      <p:ext uri="{BB962C8B-B14F-4D97-AF65-F5344CB8AC3E}">
        <p14:creationId xmlns:p14="http://schemas.microsoft.com/office/powerpoint/2010/main" val="31125350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0" y="1604962"/>
            <a:ext cx="5715000" cy="3648075"/>
          </a:xfrm>
          <a:prstGeom prst="rect">
            <a:avLst/>
          </a:prstGeom>
        </p:spPr>
      </p:pic>
    </p:spTree>
    <p:extLst>
      <p:ext uri="{BB962C8B-B14F-4D97-AF65-F5344CB8AC3E}">
        <p14:creationId xmlns:p14="http://schemas.microsoft.com/office/powerpoint/2010/main" val="307584480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CB9A2-0896-4BDE-B6D8-A2323DD2599C}"/>
              </a:ext>
            </a:extLst>
          </p:cNvPr>
          <p:cNvSpPr>
            <a:spLocks noGrp="1"/>
          </p:cNvSpPr>
          <p:nvPr>
            <p:ph type="title"/>
          </p:nvPr>
        </p:nvSpPr>
        <p:spPr>
          <a:xfrm>
            <a:off x="457200" y="858060"/>
            <a:ext cx="8229600" cy="659352"/>
          </a:xfrm>
        </p:spPr>
        <p:txBody>
          <a:bodyPr>
            <a:normAutofit/>
          </a:bodyPr>
          <a:lstStyle/>
          <a:p>
            <a:pPr algn="ctr"/>
            <a:r>
              <a:rPr lang="en-US" sz="3600" dirty="0"/>
              <a:t>Ryan White Contact Information</a:t>
            </a:r>
          </a:p>
        </p:txBody>
      </p:sp>
      <p:sp>
        <p:nvSpPr>
          <p:cNvPr id="3" name="Text Placeholder 2">
            <a:extLst>
              <a:ext uri="{FF2B5EF4-FFF2-40B4-BE49-F238E27FC236}">
                <a16:creationId xmlns:a16="http://schemas.microsoft.com/office/drawing/2014/main" id="{0254DFCB-BF2D-4331-ACDD-791236E824F3}"/>
              </a:ext>
            </a:extLst>
          </p:cNvPr>
          <p:cNvSpPr>
            <a:spLocks noGrp="1"/>
          </p:cNvSpPr>
          <p:nvPr>
            <p:ph type="body" idx="1"/>
          </p:nvPr>
        </p:nvSpPr>
        <p:spPr>
          <a:xfrm>
            <a:off x="457200" y="1855248"/>
            <a:ext cx="2057400" cy="659352"/>
          </a:xfrm>
        </p:spPr>
        <p:txBody>
          <a:bodyPr/>
          <a:lstStyle/>
          <a:p>
            <a:r>
              <a:rPr lang="en-US" dirty="0"/>
              <a:t>PART A	</a:t>
            </a:r>
          </a:p>
        </p:txBody>
      </p:sp>
      <p:sp>
        <p:nvSpPr>
          <p:cNvPr id="4" name="Text Placeholder 3">
            <a:extLst>
              <a:ext uri="{FF2B5EF4-FFF2-40B4-BE49-F238E27FC236}">
                <a16:creationId xmlns:a16="http://schemas.microsoft.com/office/drawing/2014/main" id="{C890A84C-5E6E-4ED4-85EC-E618D9A4FAD2}"/>
              </a:ext>
            </a:extLst>
          </p:cNvPr>
          <p:cNvSpPr>
            <a:spLocks noGrp="1"/>
          </p:cNvSpPr>
          <p:nvPr>
            <p:ph type="body" sz="half" idx="3"/>
          </p:nvPr>
        </p:nvSpPr>
        <p:spPr>
          <a:xfrm>
            <a:off x="4645025" y="1859757"/>
            <a:ext cx="1450975" cy="654843"/>
          </a:xfrm>
        </p:spPr>
        <p:txBody>
          <a:bodyPr/>
          <a:lstStyle/>
          <a:p>
            <a:r>
              <a:rPr lang="en-US" dirty="0"/>
              <a:t>PART B</a:t>
            </a:r>
          </a:p>
        </p:txBody>
      </p:sp>
      <p:sp>
        <p:nvSpPr>
          <p:cNvPr id="5" name="Content Placeholder 4">
            <a:extLst>
              <a:ext uri="{FF2B5EF4-FFF2-40B4-BE49-F238E27FC236}">
                <a16:creationId xmlns:a16="http://schemas.microsoft.com/office/drawing/2014/main" id="{20F8CD71-9E84-461E-985E-E5323A5CE76F}"/>
              </a:ext>
            </a:extLst>
          </p:cNvPr>
          <p:cNvSpPr>
            <a:spLocks noGrp="1"/>
          </p:cNvSpPr>
          <p:nvPr>
            <p:ph sz="quarter" idx="2"/>
          </p:nvPr>
        </p:nvSpPr>
        <p:spPr>
          <a:xfrm>
            <a:off x="457200" y="2514600"/>
            <a:ext cx="4114800" cy="3845720"/>
          </a:xfrm>
        </p:spPr>
        <p:txBody>
          <a:bodyPr/>
          <a:lstStyle/>
          <a:p>
            <a:pPr marL="0" indent="0">
              <a:buNone/>
            </a:pPr>
            <a:r>
              <a:rPr lang="en-US" b="1" dirty="0"/>
              <a:t>TIFFANY EVANS</a:t>
            </a:r>
          </a:p>
          <a:p>
            <a:pPr marL="0" indent="0">
              <a:buNone/>
            </a:pPr>
            <a:r>
              <a:rPr lang="en-US" sz="2000" dirty="0"/>
              <a:t>Email: </a:t>
            </a:r>
            <a:r>
              <a:rPr lang="en-US" sz="2000" dirty="0">
                <a:hlinkClick r:id="rId3"/>
              </a:rPr>
              <a:t>tiffany.evans@clarkcountynv.gov</a:t>
            </a:r>
            <a:endParaRPr lang="en-US" sz="2000" dirty="0"/>
          </a:p>
          <a:p>
            <a:pPr marL="0" indent="0">
              <a:buNone/>
            </a:pPr>
            <a:r>
              <a:rPr lang="en-US" sz="2000" dirty="0"/>
              <a:t>P: (702) 455-3433</a:t>
            </a:r>
          </a:p>
          <a:p>
            <a:pPr marL="0" indent="0">
              <a:buNone/>
            </a:pPr>
            <a:endParaRPr lang="en-US" dirty="0"/>
          </a:p>
          <a:p>
            <a:pPr marL="0" indent="0">
              <a:buNone/>
            </a:pPr>
            <a:r>
              <a:rPr lang="en-US" b="1" dirty="0"/>
              <a:t>TONY GARCIA</a:t>
            </a:r>
          </a:p>
          <a:p>
            <a:pPr marL="0" indent="0">
              <a:buNone/>
            </a:pPr>
            <a:r>
              <a:rPr lang="en-US" sz="2000" dirty="0">
                <a:hlinkClick r:id="rId4"/>
              </a:rPr>
              <a:t>Juan.Garcia@clarkcountynv.gov</a:t>
            </a:r>
            <a:endParaRPr lang="en-US" sz="2000" dirty="0"/>
          </a:p>
          <a:p>
            <a:pPr marL="0" indent="0">
              <a:buNone/>
            </a:pPr>
            <a:r>
              <a:rPr lang="en-US" sz="2000" dirty="0"/>
              <a:t>P: (702) 455-7255</a:t>
            </a:r>
          </a:p>
        </p:txBody>
      </p:sp>
      <p:sp>
        <p:nvSpPr>
          <p:cNvPr id="6" name="Content Placeholder 5">
            <a:extLst>
              <a:ext uri="{FF2B5EF4-FFF2-40B4-BE49-F238E27FC236}">
                <a16:creationId xmlns:a16="http://schemas.microsoft.com/office/drawing/2014/main" id="{E74E5F2A-358F-4FAE-B1A0-523A1734EC19}"/>
              </a:ext>
            </a:extLst>
          </p:cNvPr>
          <p:cNvSpPr>
            <a:spLocks noGrp="1"/>
          </p:cNvSpPr>
          <p:nvPr>
            <p:ph sz="quarter" idx="4"/>
          </p:nvPr>
        </p:nvSpPr>
        <p:spPr/>
        <p:txBody>
          <a:bodyPr/>
          <a:lstStyle/>
          <a:p>
            <a:pPr marL="0" indent="0">
              <a:buNone/>
            </a:pPr>
            <a:r>
              <a:rPr lang="en-US" b="1" dirty="0"/>
              <a:t>MARQUES THOMPSON</a:t>
            </a:r>
          </a:p>
          <a:p>
            <a:pPr marL="0" indent="0">
              <a:buNone/>
            </a:pPr>
            <a:r>
              <a:rPr lang="en-US" sz="2000" dirty="0"/>
              <a:t>Email: </a:t>
            </a:r>
            <a:r>
              <a:rPr lang="en-US" sz="2000" dirty="0">
                <a:hlinkClick r:id="rId5"/>
              </a:rPr>
              <a:t>mthompson@health.nv.gov</a:t>
            </a:r>
            <a:endParaRPr lang="en-US" sz="2000" dirty="0"/>
          </a:p>
          <a:p>
            <a:pPr marL="0" indent="0">
              <a:buNone/>
            </a:pPr>
            <a:r>
              <a:rPr lang="en-US" dirty="0"/>
              <a:t>P: (702) 486-0872</a:t>
            </a:r>
          </a:p>
          <a:p>
            <a:pPr marL="0" indent="0">
              <a:buNone/>
            </a:pPr>
            <a:endParaRPr lang="en-US" dirty="0"/>
          </a:p>
          <a:p>
            <a:pPr marL="0" indent="0">
              <a:buNone/>
            </a:pPr>
            <a:r>
              <a:rPr lang="en-US" b="1" dirty="0"/>
              <a:t>SARAH COWAN</a:t>
            </a:r>
          </a:p>
          <a:p>
            <a:pPr marL="0" indent="0">
              <a:buNone/>
            </a:pPr>
            <a:r>
              <a:rPr lang="en-US" sz="2000" dirty="0"/>
              <a:t>Email: </a:t>
            </a:r>
            <a:r>
              <a:rPr lang="en-US" sz="2000" dirty="0">
                <a:hlinkClick r:id="rId6"/>
              </a:rPr>
              <a:t>Scowan@health.nv.gov</a:t>
            </a:r>
            <a:endParaRPr lang="en-US" sz="2000" dirty="0"/>
          </a:p>
          <a:p>
            <a:pPr marL="0" indent="0">
              <a:buNone/>
            </a:pPr>
            <a:r>
              <a:rPr lang="en-US" sz="2000" dirty="0"/>
              <a:t>P: (702) 486-0768</a:t>
            </a:r>
          </a:p>
        </p:txBody>
      </p:sp>
    </p:spTree>
    <p:extLst>
      <p:ext uri="{BB962C8B-B14F-4D97-AF65-F5344CB8AC3E}">
        <p14:creationId xmlns:p14="http://schemas.microsoft.com/office/powerpoint/2010/main" val="128730612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9B3848-895C-4F44-8CDC-F8BB28710B73}"/>
              </a:ext>
            </a:extLst>
          </p:cNvPr>
          <p:cNvSpPr txBox="1"/>
          <p:nvPr/>
        </p:nvSpPr>
        <p:spPr>
          <a:xfrm>
            <a:off x="516754" y="1398447"/>
            <a:ext cx="8153400" cy="3416320"/>
          </a:xfrm>
          <a:prstGeom prst="rect">
            <a:avLst/>
          </a:prstGeom>
          <a:noFill/>
        </p:spPr>
        <p:txBody>
          <a:bodyPr wrap="square" rtlCol="0">
            <a:spAutoFit/>
          </a:bodyPr>
          <a:lstStyle/>
          <a:p>
            <a:r>
              <a:rPr lang="en-US" dirty="0"/>
              <a:t>CAREWare Related			</a:t>
            </a:r>
            <a:r>
              <a:rPr lang="en-US" dirty="0">
                <a:solidFill>
                  <a:schemeClr val="accent1"/>
                </a:solidFill>
                <a:hlinkClick r:id="rId3">
                  <a:extLst>
                    <a:ext uri="{A12FA001-AC4F-418D-AE19-62706E023703}">
                      <ahyp:hlinkClr xmlns:ahyp="http://schemas.microsoft.com/office/drawing/2018/hyperlinkcolor" val="tx"/>
                    </a:ext>
                  </a:extLst>
                </a:hlinkClick>
              </a:rPr>
              <a:t>CAREWareHelp@helath.nv.gov</a:t>
            </a:r>
            <a:r>
              <a:rPr lang="en-US" dirty="0">
                <a:solidFill>
                  <a:schemeClr val="accent1"/>
                </a:solidFill>
              </a:rPr>
              <a:t> </a:t>
            </a:r>
          </a:p>
          <a:p>
            <a:endParaRPr lang="en-US" dirty="0"/>
          </a:p>
          <a:p>
            <a:r>
              <a:rPr lang="en-US" dirty="0"/>
              <a:t>Liberty Dental				</a:t>
            </a:r>
            <a:r>
              <a:rPr lang="en-US" dirty="0">
                <a:solidFill>
                  <a:schemeClr val="accent1"/>
                </a:solidFill>
                <a:hlinkClick r:id="rId4">
                  <a:extLst>
                    <a:ext uri="{A12FA001-AC4F-418D-AE19-62706E023703}">
                      <ahyp:hlinkClr xmlns:ahyp="http://schemas.microsoft.com/office/drawing/2018/hyperlinkcolor" val="tx"/>
                    </a:ext>
                  </a:extLst>
                </a:hlinkClick>
              </a:rPr>
              <a:t>NVDental@health.nv.gov</a:t>
            </a:r>
            <a:endParaRPr lang="en-US" dirty="0">
              <a:solidFill>
                <a:schemeClr val="accent1"/>
              </a:solidFill>
            </a:endParaRPr>
          </a:p>
          <a:p>
            <a:endParaRPr lang="en-US" dirty="0"/>
          </a:p>
          <a:p>
            <a:r>
              <a:rPr lang="en-US" dirty="0"/>
              <a:t>RWPB &amp; NMAP Programmatic Issues	</a:t>
            </a:r>
            <a:r>
              <a:rPr lang="en-US" dirty="0">
                <a:solidFill>
                  <a:schemeClr val="accent1"/>
                </a:solidFill>
                <a:hlinkClick r:id="rId5">
                  <a:extLst>
                    <a:ext uri="{A12FA001-AC4F-418D-AE19-62706E023703}">
                      <ahyp:hlinkClr xmlns:ahyp="http://schemas.microsoft.com/office/drawing/2018/hyperlinkcolor" val="tx"/>
                    </a:ext>
                  </a:extLst>
                </a:hlinkClick>
              </a:rPr>
              <a:t>NVRWPB@health.nv.gov</a:t>
            </a:r>
            <a:endParaRPr lang="en-US" dirty="0">
              <a:solidFill>
                <a:schemeClr val="accent1"/>
              </a:solidFill>
            </a:endParaRPr>
          </a:p>
          <a:p>
            <a:endParaRPr lang="en-US" dirty="0"/>
          </a:p>
          <a:p>
            <a:r>
              <a:rPr lang="en-US" dirty="0"/>
              <a:t>RWPB, NMAP &amp; HOPWA Fiscal Issues	</a:t>
            </a:r>
            <a:r>
              <a:rPr lang="en-US" dirty="0">
                <a:solidFill>
                  <a:schemeClr val="accent1"/>
                </a:solidFill>
                <a:hlinkClick r:id="rId6">
                  <a:extLst>
                    <a:ext uri="{A12FA001-AC4F-418D-AE19-62706E023703}">
                      <ahyp:hlinkClr xmlns:ahyp="http://schemas.microsoft.com/office/drawing/2018/hyperlinkcolor" val="tx"/>
                    </a:ext>
                  </a:extLst>
                </a:hlinkClick>
              </a:rPr>
              <a:t>NVRWFiscal@health.nv.gov</a:t>
            </a:r>
            <a:endParaRPr lang="en-US" dirty="0">
              <a:solidFill>
                <a:schemeClr val="accent1"/>
              </a:solidFill>
            </a:endParaRPr>
          </a:p>
          <a:p>
            <a:endParaRPr lang="en-US" dirty="0"/>
          </a:p>
          <a:p>
            <a:r>
              <a:rPr lang="en-US" dirty="0"/>
              <a:t>RWPB &amp; NMAP Quality Management	</a:t>
            </a:r>
            <a:r>
              <a:rPr lang="en-US" dirty="0">
                <a:solidFill>
                  <a:schemeClr val="accent1"/>
                </a:solidFill>
                <a:hlinkClick r:id="rId7">
                  <a:extLst>
                    <a:ext uri="{A12FA001-AC4F-418D-AE19-62706E023703}">
                      <ahyp:hlinkClr xmlns:ahyp="http://schemas.microsoft.com/office/drawing/2018/hyperlinkcolor" val="tx"/>
                    </a:ext>
                  </a:extLst>
                </a:hlinkClick>
              </a:rPr>
              <a:t>NVCQM@health.nv.gov</a:t>
            </a:r>
            <a:endParaRPr lang="en-US" dirty="0">
              <a:solidFill>
                <a:schemeClr val="accent1"/>
              </a:solidFill>
            </a:endParaRPr>
          </a:p>
          <a:p>
            <a:endParaRPr lang="en-US" dirty="0"/>
          </a:p>
          <a:p>
            <a:r>
              <a:rPr lang="en-US" dirty="0"/>
              <a:t>HOPWA Programmatic Issues		</a:t>
            </a:r>
            <a:r>
              <a:rPr lang="en-US" dirty="0">
                <a:solidFill>
                  <a:schemeClr val="accent1"/>
                </a:solidFill>
                <a:hlinkClick r:id="rId8">
                  <a:extLst>
                    <a:ext uri="{A12FA001-AC4F-418D-AE19-62706E023703}">
                      <ahyp:hlinkClr xmlns:ahyp="http://schemas.microsoft.com/office/drawing/2018/hyperlinkcolor" val="tx"/>
                    </a:ext>
                  </a:extLst>
                </a:hlinkClick>
              </a:rPr>
              <a:t>NVHOPWA@health.nv.gov</a:t>
            </a:r>
            <a:endParaRPr lang="en-US" dirty="0">
              <a:solidFill>
                <a:schemeClr val="accent1"/>
              </a:solidFill>
            </a:endParaRPr>
          </a:p>
          <a:p>
            <a:endParaRPr lang="en-US" dirty="0"/>
          </a:p>
        </p:txBody>
      </p:sp>
      <p:sp>
        <p:nvSpPr>
          <p:cNvPr id="3" name="TextBox 2">
            <a:extLst>
              <a:ext uri="{FF2B5EF4-FFF2-40B4-BE49-F238E27FC236}">
                <a16:creationId xmlns:a16="http://schemas.microsoft.com/office/drawing/2014/main" id="{DB6A220B-EBF7-4B11-8DB6-903A3098B60B}"/>
              </a:ext>
            </a:extLst>
          </p:cNvPr>
          <p:cNvSpPr txBox="1"/>
          <p:nvPr/>
        </p:nvSpPr>
        <p:spPr>
          <a:xfrm>
            <a:off x="2379955" y="795096"/>
            <a:ext cx="3810000" cy="369332"/>
          </a:xfrm>
          <a:prstGeom prst="rect">
            <a:avLst/>
          </a:prstGeom>
          <a:noFill/>
        </p:spPr>
        <p:txBody>
          <a:bodyPr wrap="square" rtlCol="0">
            <a:spAutoFit/>
          </a:bodyPr>
          <a:lstStyle/>
          <a:p>
            <a:r>
              <a:rPr lang="en-US" b="1" dirty="0"/>
              <a:t>PROGRAM QUESTIONS: Part B </a:t>
            </a:r>
          </a:p>
        </p:txBody>
      </p:sp>
      <p:sp>
        <p:nvSpPr>
          <p:cNvPr id="4" name="TextBox 3">
            <a:extLst>
              <a:ext uri="{FF2B5EF4-FFF2-40B4-BE49-F238E27FC236}">
                <a16:creationId xmlns:a16="http://schemas.microsoft.com/office/drawing/2014/main" id="{77413BC8-476D-420E-996A-5D990E41C41E}"/>
              </a:ext>
            </a:extLst>
          </p:cNvPr>
          <p:cNvSpPr txBox="1"/>
          <p:nvPr/>
        </p:nvSpPr>
        <p:spPr>
          <a:xfrm>
            <a:off x="2362200" y="4679454"/>
            <a:ext cx="3810000" cy="369332"/>
          </a:xfrm>
          <a:prstGeom prst="rect">
            <a:avLst/>
          </a:prstGeom>
          <a:noFill/>
        </p:spPr>
        <p:txBody>
          <a:bodyPr wrap="square" rtlCol="0">
            <a:spAutoFit/>
          </a:bodyPr>
          <a:lstStyle/>
          <a:p>
            <a:r>
              <a:rPr lang="en-US" b="1" dirty="0"/>
              <a:t>PROGRAM QUESTIONS: Part A</a:t>
            </a:r>
          </a:p>
        </p:txBody>
      </p:sp>
      <p:sp>
        <p:nvSpPr>
          <p:cNvPr id="5" name="TextBox 4">
            <a:extLst>
              <a:ext uri="{FF2B5EF4-FFF2-40B4-BE49-F238E27FC236}">
                <a16:creationId xmlns:a16="http://schemas.microsoft.com/office/drawing/2014/main" id="{66A65AC4-0D10-4257-B655-8EC08082F832}"/>
              </a:ext>
            </a:extLst>
          </p:cNvPr>
          <p:cNvSpPr txBox="1"/>
          <p:nvPr/>
        </p:nvSpPr>
        <p:spPr>
          <a:xfrm>
            <a:off x="516754" y="5048786"/>
            <a:ext cx="8039100" cy="369332"/>
          </a:xfrm>
          <a:prstGeom prst="rect">
            <a:avLst/>
          </a:prstGeom>
          <a:noFill/>
        </p:spPr>
        <p:txBody>
          <a:bodyPr wrap="square" rtlCol="0">
            <a:spAutoFit/>
          </a:bodyPr>
          <a:lstStyle/>
          <a:p>
            <a:pPr marL="0" marR="0">
              <a:spcBef>
                <a:spcPts val="0"/>
              </a:spcBef>
              <a:spcAft>
                <a:spcPts val="0"/>
              </a:spcAft>
            </a:pPr>
            <a:r>
              <a:rPr lang="en-US" sz="1800" dirty="0">
                <a:effectLst/>
                <a:ea typeface="Calibri" panose="020F0502020204030204" pitchFamily="34" charset="0"/>
                <a:cs typeface="Times New Roman" panose="02020603050405020304" pitchFamily="18" charset="0"/>
              </a:rPr>
              <a:t>CAREWare/RWISE Issues 			</a:t>
            </a:r>
            <a:r>
              <a:rPr lang="en-US" sz="1800" u="sng" dirty="0">
                <a:solidFill>
                  <a:schemeClr val="accent1"/>
                </a:solidFill>
                <a:effectLst/>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rwsupport@triyoung.com</a:t>
            </a:r>
            <a:r>
              <a:rPr lang="en-US" sz="1800" dirty="0">
                <a:solidFill>
                  <a:schemeClr val="accent1"/>
                </a:solidFill>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04782647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413F16-24C1-48BF-9737-792FE28EC323}"/>
              </a:ext>
            </a:extLst>
          </p:cNvPr>
          <p:cNvSpPr txBox="1"/>
          <p:nvPr/>
        </p:nvSpPr>
        <p:spPr>
          <a:xfrm>
            <a:off x="1600200" y="1143000"/>
            <a:ext cx="6019800" cy="523220"/>
          </a:xfrm>
          <a:prstGeom prst="rect">
            <a:avLst/>
          </a:prstGeom>
          <a:noFill/>
        </p:spPr>
        <p:txBody>
          <a:bodyPr wrap="square" rtlCol="0">
            <a:spAutoFit/>
          </a:bodyPr>
          <a:lstStyle/>
          <a:p>
            <a:pPr algn="ctr"/>
            <a:r>
              <a:rPr lang="en-US" sz="2800" dirty="0"/>
              <a:t>For Further Information </a:t>
            </a:r>
          </a:p>
        </p:txBody>
      </p:sp>
      <p:sp>
        <p:nvSpPr>
          <p:cNvPr id="3" name="TextBox 2">
            <a:extLst>
              <a:ext uri="{FF2B5EF4-FFF2-40B4-BE49-F238E27FC236}">
                <a16:creationId xmlns:a16="http://schemas.microsoft.com/office/drawing/2014/main" id="{99EC8C6D-E42B-4C45-99B7-5EF7CCC509A4}"/>
              </a:ext>
            </a:extLst>
          </p:cNvPr>
          <p:cNvSpPr txBox="1"/>
          <p:nvPr/>
        </p:nvSpPr>
        <p:spPr>
          <a:xfrm>
            <a:off x="990600" y="2209800"/>
            <a:ext cx="7620000" cy="4616648"/>
          </a:xfrm>
          <a:prstGeom prst="rect">
            <a:avLst/>
          </a:prstGeom>
          <a:noFill/>
        </p:spPr>
        <p:txBody>
          <a:bodyPr wrap="square" rtlCol="0">
            <a:spAutoFit/>
          </a:bodyPr>
          <a:lstStyle/>
          <a:p>
            <a:r>
              <a:rPr lang="en-US" sz="2000" dirty="0"/>
              <a:t>Las Vegas TGA			</a:t>
            </a:r>
            <a:r>
              <a:rPr lang="en-US" sz="2000" dirty="0">
                <a:solidFill>
                  <a:schemeClr val="accent1"/>
                </a:solidFill>
                <a:hlinkClick r:id="rId3">
                  <a:extLst>
                    <a:ext uri="{A12FA001-AC4F-418D-AE19-62706E023703}">
                      <ahyp:hlinkClr xmlns:ahyp="http://schemas.microsoft.com/office/drawing/2018/hyperlinkcolor" val="tx"/>
                    </a:ext>
                  </a:extLst>
                </a:hlinkClick>
              </a:rPr>
              <a:t>https://lasvegastga.com</a:t>
            </a:r>
            <a:endParaRPr lang="en-US" sz="2000" dirty="0">
              <a:solidFill>
                <a:schemeClr val="accent1"/>
              </a:solidFill>
            </a:endParaRPr>
          </a:p>
          <a:p>
            <a:endParaRPr lang="en-US" sz="2000" dirty="0"/>
          </a:p>
          <a:p>
            <a:r>
              <a:rPr lang="en-US" sz="2000" dirty="0"/>
              <a:t>End HIV Nevada		</a:t>
            </a:r>
            <a:r>
              <a:rPr lang="en-US" sz="2000" dirty="0">
                <a:solidFill>
                  <a:schemeClr val="accent1"/>
                </a:solidFill>
                <a:hlinkClick r:id="rId4">
                  <a:extLst>
                    <a:ext uri="{A12FA001-AC4F-418D-AE19-62706E023703}">
                      <ahyp:hlinkClr xmlns:ahyp="http://schemas.microsoft.com/office/drawing/2018/hyperlinkcolor" val="tx"/>
                    </a:ext>
                  </a:extLst>
                </a:hlinkClick>
              </a:rPr>
              <a:t>https://endhivnevada.org</a:t>
            </a:r>
            <a:endParaRPr lang="en-US" sz="2000" dirty="0">
              <a:solidFill>
                <a:schemeClr val="accent1"/>
              </a:solidFill>
            </a:endParaRPr>
          </a:p>
          <a:p>
            <a:endParaRPr lang="en-US" sz="2000" dirty="0"/>
          </a:p>
          <a:p>
            <a:r>
              <a:rPr lang="en-US" sz="2000" dirty="0"/>
              <a:t>HRSA				</a:t>
            </a:r>
            <a:r>
              <a:rPr lang="en-US" sz="2000" dirty="0">
                <a:solidFill>
                  <a:schemeClr val="accent1"/>
                </a:solidFill>
                <a:hlinkClick r:id="rId5">
                  <a:extLst>
                    <a:ext uri="{A12FA001-AC4F-418D-AE19-62706E023703}">
                      <ahyp:hlinkClr xmlns:ahyp="http://schemas.microsoft.com/office/drawing/2018/hyperlinkcolor" val="tx"/>
                    </a:ext>
                  </a:extLst>
                </a:hlinkClick>
              </a:rPr>
              <a:t>https://www.hrsa.gov</a:t>
            </a:r>
            <a:endParaRPr lang="en-US" sz="2000" dirty="0">
              <a:solidFill>
                <a:schemeClr val="accent1"/>
              </a:solidFill>
            </a:endParaRPr>
          </a:p>
          <a:p>
            <a:endParaRPr lang="en-US" sz="2000" dirty="0">
              <a:solidFill>
                <a:schemeClr val="accent1"/>
              </a:solidFill>
              <a:hlinkClick r:id="rId6">
                <a:extLst>
                  <a:ext uri="{A12FA001-AC4F-418D-AE19-62706E023703}">
                    <ahyp:hlinkClr xmlns:ahyp="http://schemas.microsoft.com/office/drawing/2018/hyperlinkcolor" val="tx"/>
                  </a:ext>
                </a:extLst>
              </a:hlinkClick>
            </a:endParaRPr>
          </a:p>
          <a:p>
            <a:r>
              <a:rPr lang="en-US" sz="2000" dirty="0">
                <a:solidFill>
                  <a:srgbClr val="0070C0"/>
                </a:solidFill>
                <a:hlinkClick r:id="rId6">
                  <a:extLst>
                    <a:ext uri="{A12FA001-AC4F-418D-AE19-62706E023703}">
                      <ahyp:hlinkClr xmlns:ahyp="http://schemas.microsoft.com/office/drawing/2018/hyperlinkcolor" val="tx"/>
                    </a:ext>
                  </a:extLst>
                </a:hlinkClick>
              </a:rPr>
              <a:t>Universal Eligibility Manual </a:t>
            </a:r>
            <a:r>
              <a:rPr lang="en-US" sz="2000" dirty="0"/>
              <a:t>	</a:t>
            </a:r>
          </a:p>
          <a:p>
            <a:r>
              <a:rPr lang="en-US" sz="2000" dirty="0"/>
              <a:t>		</a:t>
            </a:r>
          </a:p>
          <a:p>
            <a:r>
              <a:rPr lang="en-US" sz="2000" dirty="0">
                <a:solidFill>
                  <a:srgbClr val="0070C0"/>
                </a:solidFill>
                <a:hlinkClick r:id="rId7">
                  <a:extLst>
                    <a:ext uri="{A12FA001-AC4F-418D-AE19-62706E023703}">
                      <ahyp:hlinkClr xmlns:ahyp="http://schemas.microsoft.com/office/drawing/2018/hyperlinkcolor" val="tx"/>
                    </a:ext>
                  </a:extLst>
                </a:hlinkClick>
              </a:rPr>
              <a:t>Dental Insurance Forms</a:t>
            </a:r>
            <a:r>
              <a:rPr lang="en-US" sz="2000" dirty="0">
                <a:solidFill>
                  <a:srgbClr val="0070C0"/>
                </a:solidFill>
              </a:rPr>
              <a:t>	</a:t>
            </a:r>
            <a:r>
              <a:rPr lang="en-US" sz="2000" dirty="0"/>
              <a:t>	</a:t>
            </a:r>
          </a:p>
          <a:p>
            <a:endParaRPr lang="en-US" dirty="0"/>
          </a:p>
          <a:p>
            <a:r>
              <a:rPr lang="en-US" sz="2000" dirty="0">
                <a:effectLst/>
                <a:latin typeface="Constantia" panose="02030602050306030303" pitchFamily="18" charset="0"/>
                <a:ea typeface="Calibri" panose="020F0502020204030204" pitchFamily="34" charset="0"/>
              </a:rPr>
              <a:t>2022 Poverty Guidelines 		</a:t>
            </a:r>
          </a:p>
          <a:p>
            <a:r>
              <a:rPr lang="en-US" sz="2000" u="sng" dirty="0">
                <a:solidFill>
                  <a:schemeClr val="accent1"/>
                </a:solidFill>
                <a:effectLst/>
                <a:latin typeface="Constantia" panose="02030602050306030303" pitchFamily="18" charset="0"/>
                <a:ea typeface="Calibri" panose="020F0502020204030204" pitchFamily="34" charset="0"/>
                <a:hlinkClick r:id="rId8">
                  <a:extLst>
                    <a:ext uri="{A12FA001-AC4F-418D-AE19-62706E023703}">
                      <ahyp:hlinkClr xmlns:ahyp="http://schemas.microsoft.com/office/drawing/2018/hyperlinkcolor" val="tx"/>
                    </a:ext>
                  </a:extLst>
                </a:hlinkClick>
              </a:rPr>
              <a:t>https://aspe.hhs.gov/topics/poverty-economic-mobility/poverty-guidelines</a:t>
            </a:r>
            <a:r>
              <a:rPr lang="en-US" sz="2000" dirty="0">
                <a:solidFill>
                  <a:schemeClr val="accent1"/>
                </a:solidFill>
                <a:effectLst/>
                <a:latin typeface="Constantia" panose="02030602050306030303" pitchFamily="18" charset="0"/>
                <a:ea typeface="Calibri" panose="020F0502020204030204" pitchFamily="34" charset="0"/>
              </a:rPr>
              <a:t> </a:t>
            </a:r>
          </a:p>
          <a:p>
            <a:endParaRPr lang="en-US" dirty="0"/>
          </a:p>
          <a:p>
            <a:endParaRPr lang="en-US" dirty="0"/>
          </a:p>
        </p:txBody>
      </p:sp>
    </p:spTree>
    <p:extLst>
      <p:ext uri="{BB962C8B-B14F-4D97-AF65-F5344CB8AC3E}">
        <p14:creationId xmlns:p14="http://schemas.microsoft.com/office/powerpoint/2010/main" val="233352364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AE98F-6965-464C-9700-FBBC7D47AB41}"/>
              </a:ext>
            </a:extLst>
          </p:cNvPr>
          <p:cNvSpPr>
            <a:spLocks noGrp="1"/>
          </p:cNvSpPr>
          <p:nvPr>
            <p:ph type="title"/>
          </p:nvPr>
        </p:nvSpPr>
        <p:spPr>
          <a:xfrm>
            <a:off x="762000" y="2514600"/>
            <a:ext cx="7772400" cy="1362456"/>
          </a:xfrm>
        </p:spPr>
        <p:txBody>
          <a:bodyPr/>
          <a:lstStyle/>
          <a:p>
            <a:pPr algn="ctr"/>
            <a:r>
              <a:rPr lang="en-US" sz="7200" dirty="0"/>
              <a:t>Have a Good Day</a:t>
            </a:r>
          </a:p>
        </p:txBody>
      </p:sp>
    </p:spTree>
    <p:extLst>
      <p:ext uri="{BB962C8B-B14F-4D97-AF65-F5344CB8AC3E}">
        <p14:creationId xmlns:p14="http://schemas.microsoft.com/office/powerpoint/2010/main" val="3307297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63C281B8-3099-49D2-B06D-465A5E3291F1}"/>
              </a:ext>
            </a:extLst>
          </p:cNvPr>
          <p:cNvSpPr txBox="1"/>
          <p:nvPr/>
        </p:nvSpPr>
        <p:spPr>
          <a:xfrm>
            <a:off x="609601" y="1981200"/>
            <a:ext cx="3733800" cy="4038166"/>
          </a:xfrm>
          <a:prstGeom prst="rect">
            <a:avLst/>
          </a:prstGeom>
        </p:spPr>
        <p:txBody>
          <a:bodyPr vert="horz" lIns="91440" tIns="45720" rIns="91440" bIns="45720" rtlCol="0" anchor="t">
            <a:normAutofit/>
          </a:bodyPr>
          <a:lstStyle/>
          <a:p>
            <a:pPr marR="0" lvl="0" algn="ctr">
              <a:lnSpc>
                <a:spcPct val="90000"/>
              </a:lnSpc>
              <a:spcBef>
                <a:spcPts val="0"/>
              </a:spcBef>
              <a:spcAft>
                <a:spcPts val="0"/>
              </a:spcAft>
            </a:pPr>
            <a:r>
              <a:rPr lang="en-US" sz="1300" dirty="0">
                <a:effectLst/>
              </a:rPr>
              <a:t>Client A </a:t>
            </a:r>
          </a:p>
          <a:p>
            <a:pPr lvl="1" indent="-228600">
              <a:lnSpc>
                <a:spcPct val="90000"/>
              </a:lnSpc>
              <a:buFont typeface="Arial" panose="020B0604020202020204" pitchFamily="34" charset="0"/>
              <a:buChar char="•"/>
            </a:pPr>
            <a:r>
              <a:rPr lang="en-US" sz="1300" dirty="0"/>
              <a:t>Initial eligibility Date: 4/12/2022 </a:t>
            </a:r>
            <a:endParaRPr lang="en-US" sz="1300" dirty="0">
              <a:effectLst/>
            </a:endParaRPr>
          </a:p>
          <a:p>
            <a:pPr lvl="1" indent="-228600">
              <a:lnSpc>
                <a:spcPct val="90000"/>
              </a:lnSpc>
              <a:buFont typeface="Arial" panose="020B0604020202020204" pitchFamily="34" charset="0"/>
              <a:buChar char="•"/>
            </a:pPr>
            <a:r>
              <a:rPr lang="en-US" sz="1300" dirty="0"/>
              <a:t>Birthday:  7/15/1999  </a:t>
            </a:r>
          </a:p>
          <a:p>
            <a:pPr lvl="1" indent="-228600">
              <a:lnSpc>
                <a:spcPct val="90000"/>
              </a:lnSpc>
              <a:buFont typeface="Arial" panose="020B0604020202020204" pitchFamily="34" charset="0"/>
              <a:buChar char="•"/>
            </a:pPr>
            <a:r>
              <a:rPr lang="en-US" sz="1300" dirty="0">
                <a:effectLst/>
              </a:rPr>
              <a:t>Half Birthday month  – January  </a:t>
            </a:r>
          </a:p>
          <a:p>
            <a:pPr lvl="1" indent="-228600">
              <a:lnSpc>
                <a:spcPct val="90000"/>
              </a:lnSpc>
              <a:buFont typeface="Arial" panose="020B0604020202020204" pitchFamily="34" charset="0"/>
              <a:buChar char="•"/>
            </a:pPr>
            <a:endParaRPr lang="en-US" sz="1300" dirty="0"/>
          </a:p>
          <a:p>
            <a:pPr algn="ctr">
              <a:lnSpc>
                <a:spcPct val="90000"/>
              </a:lnSpc>
            </a:pPr>
            <a:r>
              <a:rPr lang="en-US" sz="1300" dirty="0">
                <a:effectLst/>
              </a:rPr>
              <a:t>Client B</a:t>
            </a:r>
          </a:p>
          <a:p>
            <a:pPr lvl="1" indent="-228600">
              <a:lnSpc>
                <a:spcPct val="90000"/>
              </a:lnSpc>
              <a:buFont typeface="Arial" panose="020B0604020202020204" pitchFamily="34" charset="0"/>
              <a:buChar char="•"/>
            </a:pPr>
            <a:r>
              <a:rPr lang="en-US" sz="1300" dirty="0">
                <a:effectLst/>
              </a:rPr>
              <a:t>Initial eligibility Date: 1/12/2022 </a:t>
            </a:r>
          </a:p>
          <a:p>
            <a:pPr lvl="1" indent="-228600">
              <a:lnSpc>
                <a:spcPct val="90000"/>
              </a:lnSpc>
              <a:buFont typeface="Arial" panose="020B0604020202020204" pitchFamily="34" charset="0"/>
              <a:buChar char="•"/>
            </a:pPr>
            <a:r>
              <a:rPr lang="en-US" sz="1300" dirty="0"/>
              <a:t>Birthday: 12/22/2000</a:t>
            </a:r>
            <a:endParaRPr lang="en-US" sz="1300" dirty="0">
              <a:effectLst/>
            </a:endParaRPr>
          </a:p>
          <a:p>
            <a:pPr lvl="1" indent="-228600">
              <a:lnSpc>
                <a:spcPct val="90000"/>
              </a:lnSpc>
              <a:buFont typeface="Arial" panose="020B0604020202020204" pitchFamily="34" charset="0"/>
              <a:buChar char="•"/>
            </a:pPr>
            <a:r>
              <a:rPr lang="en-US" sz="1300" dirty="0"/>
              <a:t>Half Birthday month – June </a:t>
            </a:r>
            <a:endParaRPr lang="en-US" sz="1300" dirty="0">
              <a:effectLst/>
            </a:endParaRPr>
          </a:p>
          <a:p>
            <a:pPr lvl="1" indent="-228600">
              <a:lnSpc>
                <a:spcPct val="90000"/>
              </a:lnSpc>
              <a:buFont typeface="Arial" panose="020B0604020202020204" pitchFamily="34" charset="0"/>
              <a:buChar char="•"/>
            </a:pPr>
            <a:endParaRPr lang="en-US" sz="1300" dirty="0"/>
          </a:p>
          <a:p>
            <a:pPr algn="ctr">
              <a:lnSpc>
                <a:spcPct val="90000"/>
              </a:lnSpc>
            </a:pPr>
            <a:r>
              <a:rPr lang="en-US" sz="1300" dirty="0">
                <a:effectLst/>
              </a:rPr>
              <a:t>Client D</a:t>
            </a:r>
          </a:p>
          <a:p>
            <a:pPr lvl="1" indent="-228600">
              <a:lnSpc>
                <a:spcPct val="90000"/>
              </a:lnSpc>
              <a:buFont typeface="Arial" panose="020B0604020202020204" pitchFamily="34" charset="0"/>
              <a:buChar char="•"/>
            </a:pPr>
            <a:r>
              <a:rPr lang="en-US" sz="1300" dirty="0"/>
              <a:t>Initial Eligibility Date: 3/2/2022</a:t>
            </a:r>
          </a:p>
          <a:p>
            <a:pPr lvl="1" indent="-228600">
              <a:lnSpc>
                <a:spcPct val="90000"/>
              </a:lnSpc>
              <a:buFont typeface="Arial" panose="020B0604020202020204" pitchFamily="34" charset="0"/>
              <a:buChar char="•"/>
            </a:pPr>
            <a:r>
              <a:rPr lang="en-US" sz="1300" dirty="0">
                <a:effectLst/>
              </a:rPr>
              <a:t>Birthday:  4/28/1958</a:t>
            </a:r>
          </a:p>
          <a:p>
            <a:pPr lvl="1" indent="-228600">
              <a:lnSpc>
                <a:spcPct val="90000"/>
              </a:lnSpc>
              <a:buFont typeface="Arial" panose="020B0604020202020204" pitchFamily="34" charset="0"/>
              <a:buChar char="•"/>
            </a:pPr>
            <a:r>
              <a:rPr lang="en-US" sz="1300" dirty="0"/>
              <a:t>Half Birthday month: ??? </a:t>
            </a:r>
          </a:p>
          <a:p>
            <a:pPr lvl="1" indent="-228600">
              <a:lnSpc>
                <a:spcPct val="90000"/>
              </a:lnSpc>
              <a:buFont typeface="Arial" panose="020B0604020202020204" pitchFamily="34" charset="0"/>
              <a:buChar char="•"/>
            </a:pPr>
            <a:endParaRPr lang="en-US" sz="1300" dirty="0">
              <a:effectLst/>
            </a:endParaRPr>
          </a:p>
          <a:p>
            <a:pPr algn="ctr">
              <a:lnSpc>
                <a:spcPct val="90000"/>
              </a:lnSpc>
            </a:pPr>
            <a:r>
              <a:rPr lang="en-US" sz="1300" dirty="0"/>
              <a:t>Client E</a:t>
            </a:r>
          </a:p>
          <a:p>
            <a:pPr lvl="1" indent="-228600">
              <a:lnSpc>
                <a:spcPct val="90000"/>
              </a:lnSpc>
              <a:buFont typeface="Arial" panose="020B0604020202020204" pitchFamily="34" charset="0"/>
              <a:buChar char="•"/>
            </a:pPr>
            <a:r>
              <a:rPr lang="en-US" sz="1300" dirty="0">
                <a:effectLst/>
              </a:rPr>
              <a:t>Initial eligibility Date: 9/21/2022</a:t>
            </a:r>
          </a:p>
          <a:p>
            <a:pPr lvl="1" indent="-228600">
              <a:lnSpc>
                <a:spcPct val="90000"/>
              </a:lnSpc>
              <a:buFont typeface="Arial" panose="020B0604020202020204" pitchFamily="34" charset="0"/>
              <a:buChar char="•"/>
            </a:pPr>
            <a:r>
              <a:rPr lang="en-US" sz="1300" dirty="0"/>
              <a:t>Birthday: 5/03/1982</a:t>
            </a:r>
          </a:p>
          <a:p>
            <a:pPr lvl="1" indent="-228600">
              <a:lnSpc>
                <a:spcPct val="90000"/>
              </a:lnSpc>
              <a:buFont typeface="Arial" panose="020B0604020202020204" pitchFamily="34" charset="0"/>
              <a:buChar char="•"/>
            </a:pPr>
            <a:r>
              <a:rPr lang="en-US" sz="1300" dirty="0"/>
              <a:t>Half Birthday month: ???</a:t>
            </a:r>
          </a:p>
          <a:p>
            <a:pPr lvl="1" indent="-228600">
              <a:lnSpc>
                <a:spcPct val="90000"/>
              </a:lnSpc>
              <a:buFont typeface="Arial" panose="020B0604020202020204" pitchFamily="34" charset="0"/>
              <a:buChar char="•"/>
            </a:pPr>
            <a:endParaRPr lang="en-US" sz="1300" dirty="0">
              <a:effectLst/>
            </a:endParaRPr>
          </a:p>
          <a:p>
            <a:pPr lvl="1" indent="-228600">
              <a:lnSpc>
                <a:spcPct val="90000"/>
              </a:lnSpc>
              <a:buFont typeface="Arial" panose="020B0604020202020204" pitchFamily="34" charset="0"/>
              <a:buChar char="•"/>
            </a:pPr>
            <a:endParaRPr lang="en-US" sz="1300" dirty="0">
              <a:effectLst/>
            </a:endParaRPr>
          </a:p>
        </p:txBody>
      </p:sp>
      <p:sp>
        <p:nvSpPr>
          <p:cNvPr id="2" name="TextBox 1">
            <a:extLst>
              <a:ext uri="{FF2B5EF4-FFF2-40B4-BE49-F238E27FC236}">
                <a16:creationId xmlns:a16="http://schemas.microsoft.com/office/drawing/2014/main" id="{60826B12-1BDA-4296-A1BC-41D6D5DAD0EF}"/>
              </a:ext>
            </a:extLst>
          </p:cNvPr>
          <p:cNvSpPr txBox="1"/>
          <p:nvPr/>
        </p:nvSpPr>
        <p:spPr>
          <a:xfrm>
            <a:off x="457199" y="363979"/>
            <a:ext cx="8229602" cy="1520416"/>
          </a:xfrm>
          <a:prstGeom prst="rect">
            <a:avLst/>
          </a:prstGeom>
          <a:noFill/>
        </p:spPr>
        <p:txBody>
          <a:bodyPr wrap="square" rtlCol="0">
            <a:spAutoFit/>
          </a:bodyPr>
          <a:lstStyle/>
          <a:p>
            <a:pPr algn="ctr">
              <a:lnSpc>
                <a:spcPct val="90000"/>
              </a:lnSpc>
              <a:spcBef>
                <a:spcPct val="0"/>
              </a:spcBef>
              <a:spcAft>
                <a:spcPts val="600"/>
              </a:spcAft>
            </a:pPr>
            <a:r>
              <a:rPr lang="en-US" sz="3600" b="1" kern="1200" dirty="0">
                <a:solidFill>
                  <a:schemeClr val="tx1"/>
                </a:solidFill>
                <a:ea typeface="+mj-ea"/>
                <a:cs typeface="+mj-cs"/>
              </a:rPr>
              <a:t>GAP CERTIFICATION &amp; </a:t>
            </a:r>
            <a:r>
              <a:rPr lang="en-US" sz="3600" b="1" kern="1200" dirty="0">
                <a:ea typeface="+mj-ea"/>
                <a:cs typeface="+mj-cs"/>
              </a:rPr>
              <a:t>ALIGNMENT</a:t>
            </a:r>
          </a:p>
          <a:p>
            <a:pPr algn="ctr">
              <a:lnSpc>
                <a:spcPct val="90000"/>
              </a:lnSpc>
              <a:spcBef>
                <a:spcPct val="0"/>
              </a:spcBef>
              <a:spcAft>
                <a:spcPts val="600"/>
              </a:spcAft>
            </a:pPr>
            <a:r>
              <a:rPr lang="en-US" sz="3600" b="1" dirty="0">
                <a:ea typeface="+mj-ea"/>
                <a:cs typeface="+mj-cs"/>
              </a:rPr>
              <a:t>EXAMPLES </a:t>
            </a:r>
            <a:endParaRPr lang="en-US" sz="3600" b="1" kern="1200" dirty="0">
              <a:solidFill>
                <a:schemeClr val="tx1"/>
              </a:solidFill>
              <a:ea typeface="+mj-ea"/>
              <a:cs typeface="+mj-cs"/>
            </a:endParaRPr>
          </a:p>
          <a:p>
            <a:endParaRPr lang="en-US" dirty="0"/>
          </a:p>
        </p:txBody>
      </p:sp>
      <p:sp>
        <p:nvSpPr>
          <p:cNvPr id="4" name="TextBox 3">
            <a:extLst>
              <a:ext uri="{FF2B5EF4-FFF2-40B4-BE49-F238E27FC236}">
                <a16:creationId xmlns:a16="http://schemas.microsoft.com/office/drawing/2014/main" id="{C93C8F25-F230-491A-AA68-E7751AA27E15}"/>
              </a:ext>
            </a:extLst>
          </p:cNvPr>
          <p:cNvSpPr txBox="1"/>
          <p:nvPr/>
        </p:nvSpPr>
        <p:spPr>
          <a:xfrm>
            <a:off x="4343400" y="1884395"/>
            <a:ext cx="3646525" cy="4893647"/>
          </a:xfrm>
          <a:prstGeom prst="rect">
            <a:avLst/>
          </a:prstGeom>
          <a:noFill/>
        </p:spPr>
        <p:txBody>
          <a:bodyPr wrap="square" rtlCol="0">
            <a:spAutoFit/>
          </a:bodyPr>
          <a:lstStyle/>
          <a:p>
            <a:pPr algn="ctr"/>
            <a:r>
              <a:rPr lang="en-US" sz="1300" dirty="0"/>
              <a:t>Client A</a:t>
            </a:r>
          </a:p>
          <a:p>
            <a:pPr marL="285750" indent="-285750">
              <a:buFont typeface="Arial" panose="020B0604020202020204" pitchFamily="34" charset="0"/>
              <a:buChar char="•"/>
            </a:pPr>
            <a:r>
              <a:rPr lang="en-US" sz="1300" dirty="0"/>
              <a:t>4/12/2022 Initial certification </a:t>
            </a:r>
          </a:p>
          <a:p>
            <a:pPr marL="285750" indent="-285750">
              <a:buFont typeface="Arial" panose="020B0604020202020204" pitchFamily="34" charset="0"/>
              <a:buChar char="•"/>
            </a:pPr>
            <a:r>
              <a:rPr lang="en-US" sz="1300" dirty="0"/>
              <a:t>7/2022 Birthday month Annual certification </a:t>
            </a:r>
          </a:p>
          <a:p>
            <a:pPr marL="285750" indent="-285750">
              <a:buFont typeface="Arial" panose="020B0604020202020204" pitchFamily="34" charset="0"/>
              <a:buChar char="•"/>
            </a:pPr>
            <a:r>
              <a:rPr lang="en-US" sz="1300" dirty="0"/>
              <a:t>1/2023 Half birthday month Recertification</a:t>
            </a:r>
          </a:p>
          <a:p>
            <a:pPr marL="285750" indent="-285750">
              <a:buFont typeface="Arial" panose="020B0604020202020204" pitchFamily="34" charset="0"/>
              <a:buChar char="•"/>
            </a:pPr>
            <a:endParaRPr lang="en-US" sz="1300" dirty="0"/>
          </a:p>
          <a:p>
            <a:pPr algn="ctr"/>
            <a:r>
              <a:rPr lang="en-US" sz="1300" dirty="0"/>
              <a:t>Client B</a:t>
            </a:r>
          </a:p>
          <a:p>
            <a:pPr marL="285750" indent="-285750">
              <a:buFont typeface="Arial" panose="020B0604020202020204" pitchFamily="34" charset="0"/>
              <a:buChar char="•"/>
            </a:pPr>
            <a:r>
              <a:rPr lang="en-US" sz="1300" dirty="0"/>
              <a:t>1/12/2022 Initial certification </a:t>
            </a:r>
          </a:p>
          <a:p>
            <a:pPr marL="285750" indent="-285750">
              <a:buFont typeface="Arial" panose="020B0604020202020204" pitchFamily="34" charset="0"/>
              <a:buChar char="•"/>
            </a:pPr>
            <a:r>
              <a:rPr lang="en-US" sz="1300" dirty="0"/>
              <a:t>6/2022 Half birthday month recertification </a:t>
            </a:r>
          </a:p>
          <a:p>
            <a:pPr marL="285750" indent="-285750">
              <a:buFont typeface="Arial" panose="020B0604020202020204" pitchFamily="34" charset="0"/>
              <a:buChar char="•"/>
            </a:pPr>
            <a:r>
              <a:rPr lang="en-US" sz="1300" dirty="0"/>
              <a:t>12/2022 Birthday month annual certification </a:t>
            </a:r>
          </a:p>
          <a:p>
            <a:pPr marL="285750" indent="-285750">
              <a:buFont typeface="Arial" panose="020B0604020202020204" pitchFamily="34" charset="0"/>
              <a:buChar char="•"/>
            </a:pPr>
            <a:endParaRPr lang="en-US" sz="1300" dirty="0"/>
          </a:p>
          <a:p>
            <a:pPr algn="ctr"/>
            <a:r>
              <a:rPr lang="en-US" sz="1300" dirty="0"/>
              <a:t>Client D</a:t>
            </a:r>
          </a:p>
          <a:p>
            <a:pPr marL="285750" indent="-285750">
              <a:buFont typeface="Arial" panose="020B0604020202020204" pitchFamily="34" charset="0"/>
              <a:buChar char="•"/>
            </a:pPr>
            <a:r>
              <a:rPr lang="en-US" sz="1300" dirty="0"/>
              <a:t>??? Initial Annual certification</a:t>
            </a:r>
          </a:p>
          <a:p>
            <a:pPr marL="285750" indent="-285750">
              <a:buFont typeface="Arial" panose="020B0604020202020204" pitchFamily="34" charset="0"/>
              <a:buChar char="•"/>
            </a:pPr>
            <a:r>
              <a:rPr lang="en-US" sz="1300" dirty="0"/>
              <a:t>??? Recert or Annual certification</a:t>
            </a:r>
          </a:p>
          <a:p>
            <a:pPr marL="285750" indent="-285750">
              <a:buFont typeface="Arial" panose="020B0604020202020204" pitchFamily="34" charset="0"/>
              <a:buChar char="•"/>
            </a:pPr>
            <a:r>
              <a:rPr lang="en-US" sz="1300" dirty="0"/>
              <a:t>??? Recert or Annual certification</a:t>
            </a:r>
          </a:p>
          <a:p>
            <a:pPr marL="285750" indent="-285750">
              <a:buFont typeface="Arial" panose="020B0604020202020204" pitchFamily="34" charset="0"/>
              <a:buChar char="•"/>
            </a:pPr>
            <a:endParaRPr lang="en-US" sz="1300" dirty="0"/>
          </a:p>
          <a:p>
            <a:pPr algn="ctr"/>
            <a:r>
              <a:rPr lang="en-US" sz="1300" dirty="0"/>
              <a:t>Client E</a:t>
            </a:r>
          </a:p>
          <a:p>
            <a:pPr marL="285750" indent="-285750">
              <a:buFont typeface="Arial" panose="020B0604020202020204" pitchFamily="34" charset="0"/>
              <a:buChar char="•"/>
            </a:pPr>
            <a:r>
              <a:rPr lang="en-US" sz="1300" dirty="0"/>
              <a:t>??? Initial Annual certification</a:t>
            </a:r>
          </a:p>
          <a:p>
            <a:pPr marL="285750" indent="-285750">
              <a:buFont typeface="Arial" panose="020B0604020202020204" pitchFamily="34" charset="0"/>
              <a:buChar char="•"/>
            </a:pPr>
            <a:r>
              <a:rPr lang="en-US" sz="1300" dirty="0"/>
              <a:t>??? Recert or Annual certification</a:t>
            </a:r>
          </a:p>
          <a:p>
            <a:pPr marL="285750" indent="-285750">
              <a:buFont typeface="Arial" panose="020B0604020202020204" pitchFamily="34" charset="0"/>
              <a:buChar char="•"/>
            </a:pPr>
            <a:r>
              <a:rPr lang="en-US" sz="1300" dirty="0"/>
              <a:t>??? Recert or Annual  certification</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endParaRPr lang="en-US" sz="1300" dirty="0">
              <a:solidFill>
                <a:schemeClr val="bg1"/>
              </a:solidFill>
            </a:endParaRPr>
          </a:p>
          <a:p>
            <a:pPr marL="285750" indent="-285750">
              <a:buFont typeface="Arial" panose="020B0604020202020204" pitchFamily="34" charset="0"/>
              <a:buChar char="•"/>
            </a:pPr>
            <a:endParaRPr lang="en-US" sz="1300" dirty="0">
              <a:solidFill>
                <a:schemeClr val="bg1"/>
              </a:solidFill>
            </a:endParaRPr>
          </a:p>
          <a:p>
            <a:pPr marL="742950" lvl="1" indent="-285750">
              <a:buFont typeface="Arial" panose="020B0604020202020204" pitchFamily="34" charset="0"/>
              <a:buChar char="•"/>
            </a:pPr>
            <a:endParaRPr lang="en-US" sz="1300" dirty="0">
              <a:solidFill>
                <a:schemeClr val="bg1"/>
              </a:solidFill>
            </a:endParaRPr>
          </a:p>
          <a:p>
            <a:endParaRPr lang="en-US" sz="1300" dirty="0">
              <a:solidFill>
                <a:schemeClr val="bg1"/>
              </a:solidFill>
            </a:endParaRPr>
          </a:p>
        </p:txBody>
      </p:sp>
    </p:spTree>
    <p:extLst>
      <p:ext uri="{BB962C8B-B14F-4D97-AF65-F5344CB8AC3E}">
        <p14:creationId xmlns:p14="http://schemas.microsoft.com/office/powerpoint/2010/main" val="172002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1447800"/>
            <a:ext cx="6705600" cy="3416320"/>
          </a:xfrm>
          <a:prstGeom prst="rect">
            <a:avLst/>
          </a:prstGeom>
          <a:noFill/>
        </p:spPr>
        <p:txBody>
          <a:bodyPr wrap="square" rtlCol="0">
            <a:spAutoFit/>
          </a:bodyPr>
          <a:lstStyle/>
          <a:p>
            <a:pPr lvl="0" algn="ctr"/>
            <a:r>
              <a:rPr lang="en-US" b="1" dirty="0"/>
              <a:t>Mailed Applications</a:t>
            </a:r>
          </a:p>
          <a:p>
            <a:pPr lvl="0"/>
            <a:endParaRPr lang="en-US" dirty="0"/>
          </a:p>
          <a:p>
            <a:pPr marL="285750" indent="-285750">
              <a:buFont typeface="Arial" panose="020B0604020202020204" pitchFamily="34" charset="0"/>
              <a:buChar char="•"/>
            </a:pPr>
            <a:r>
              <a:rPr lang="en-US" dirty="0"/>
              <a:t>Mailed and/or emailed applications are acceptable with verbal verification from the client.</a:t>
            </a:r>
          </a:p>
          <a:p>
            <a:r>
              <a:rPr lang="en-US" dirty="0"/>
              <a:t>  </a:t>
            </a:r>
          </a:p>
          <a:p>
            <a:pPr marL="285750" indent="-285750">
              <a:buFont typeface="Arial" panose="020B0604020202020204" pitchFamily="34" charset="0"/>
              <a:buChar char="•"/>
            </a:pPr>
            <a:r>
              <a:rPr lang="en-US" dirty="0"/>
              <a:t>In this case the Eligibility start date will be from the date the application &amp; documentation was received/dated and reviewed for completeness by the eligibility Subrecipient.</a:t>
            </a:r>
          </a:p>
          <a:p>
            <a:endParaRPr lang="en-US" dirty="0"/>
          </a:p>
          <a:p>
            <a:pPr marL="285750" indent="-285750">
              <a:buFont typeface="Arial" panose="020B0604020202020204" pitchFamily="34" charset="0"/>
              <a:buChar char="•"/>
            </a:pPr>
            <a:r>
              <a:rPr lang="en-US" i="1" dirty="0"/>
              <a:t>Eligibility packets should be reviewed within </a:t>
            </a:r>
            <a:r>
              <a:rPr lang="en-US" b="1" i="1" dirty="0"/>
              <a:t>24</a:t>
            </a:r>
            <a:r>
              <a:rPr lang="en-US" i="1" dirty="0"/>
              <a:t> hours after they are received by the Subrecipient, so the client’s eligibility is not unnecessarily delayed</a:t>
            </a:r>
            <a:endParaRPr lang="en-US" dirty="0"/>
          </a:p>
        </p:txBody>
      </p:sp>
    </p:spTree>
    <p:extLst>
      <p:ext uri="{BB962C8B-B14F-4D97-AF65-F5344CB8AC3E}">
        <p14:creationId xmlns:p14="http://schemas.microsoft.com/office/powerpoint/2010/main" val="500043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1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1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49D2334-4C10-4930-A670-EEB7D0B7AB29}"/>
              </a:ext>
            </a:extLst>
          </p:cNvPr>
          <p:cNvSpPr txBox="1"/>
          <p:nvPr/>
        </p:nvSpPr>
        <p:spPr>
          <a:xfrm>
            <a:off x="524784" y="248038"/>
            <a:ext cx="5297791" cy="11592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500" b="1" kern="1200" dirty="0">
                <a:solidFill>
                  <a:srgbClr val="FFFFFF"/>
                </a:solidFill>
                <a:latin typeface="+mj-lt"/>
                <a:ea typeface="+mj-ea"/>
                <a:cs typeface="+mj-cs"/>
              </a:rPr>
              <a:t>CONTACT INFORMATION</a:t>
            </a:r>
          </a:p>
        </p:txBody>
      </p:sp>
      <p:pic>
        <p:nvPicPr>
          <p:cNvPr id="2" name="Picture 1"/>
          <p:cNvPicPr/>
          <p:nvPr/>
        </p:nvPicPr>
        <p:blipFill>
          <a:blip r:embed="rId3" cstate="print">
            <a:extLst>
              <a:ext uri="{28A0092B-C50C-407E-A947-70E740481C1C}">
                <a14:useLocalDpi xmlns:a14="http://schemas.microsoft.com/office/drawing/2010/main" val="0"/>
              </a:ext>
            </a:extLst>
          </a:blip>
          <a:stretch>
            <a:fillRect/>
          </a:stretch>
        </p:blipFill>
        <p:spPr>
          <a:xfrm>
            <a:off x="238283" y="1655276"/>
            <a:ext cx="8667430" cy="4038600"/>
          </a:xfrm>
          <a:prstGeom prst="rect">
            <a:avLst/>
          </a:prstGeom>
        </p:spPr>
      </p:pic>
      <p:sp>
        <p:nvSpPr>
          <p:cNvPr id="6" name="TextBox 5">
            <a:extLst>
              <a:ext uri="{FF2B5EF4-FFF2-40B4-BE49-F238E27FC236}">
                <a16:creationId xmlns:a16="http://schemas.microsoft.com/office/drawing/2014/main" id="{37158F81-DE57-4F25-B80F-4D713738EEE7}"/>
              </a:ext>
            </a:extLst>
          </p:cNvPr>
          <p:cNvSpPr txBox="1"/>
          <p:nvPr/>
        </p:nvSpPr>
        <p:spPr>
          <a:xfrm>
            <a:off x="381000" y="5693876"/>
            <a:ext cx="8229600"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If client has any special instructions for being contacted, please make note on the application and in their case notes in CAREWare.  </a:t>
            </a:r>
          </a:p>
          <a:p>
            <a:pPr marL="285750" indent="-28575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SSN or TIN:  are optional not required. </a:t>
            </a:r>
          </a:p>
        </p:txBody>
      </p:sp>
      <p:sp>
        <p:nvSpPr>
          <p:cNvPr id="4" name="Oval 3">
            <a:extLst>
              <a:ext uri="{FF2B5EF4-FFF2-40B4-BE49-F238E27FC236}">
                <a16:creationId xmlns:a16="http://schemas.microsoft.com/office/drawing/2014/main" id="{CA176A12-C287-4CA0-9A5C-62328FC4332B}"/>
              </a:ext>
            </a:extLst>
          </p:cNvPr>
          <p:cNvSpPr/>
          <p:nvPr/>
        </p:nvSpPr>
        <p:spPr>
          <a:xfrm>
            <a:off x="4306263" y="3680094"/>
            <a:ext cx="3580758" cy="18037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F42062E3-3898-40DC-8B67-4A925C5B79C9}"/>
              </a:ext>
            </a:extLst>
          </p:cNvPr>
          <p:cNvSpPr/>
          <p:nvPr/>
        </p:nvSpPr>
        <p:spPr>
          <a:xfrm>
            <a:off x="3104980" y="4723978"/>
            <a:ext cx="1245921" cy="6832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7475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377010-BBD1-4FC4-B215-45B436E3DB33}"/>
              </a:ext>
            </a:extLst>
          </p:cNvPr>
          <p:cNvSpPr>
            <a:spLocks noGrp="1"/>
          </p:cNvSpPr>
          <p:nvPr>
            <p:ph type="ctrTitle"/>
          </p:nvPr>
        </p:nvSpPr>
        <p:spPr>
          <a:xfrm>
            <a:off x="515125" y="1153572"/>
            <a:ext cx="2400300" cy="4461163"/>
          </a:xfrm>
        </p:spPr>
        <p:txBody>
          <a:bodyPr vert="horz" lIns="91440" tIns="45720" rIns="91440" bIns="45720" rtlCol="0" anchor="ctr">
            <a:normAutofit/>
          </a:bodyPr>
          <a:lstStyle/>
          <a:p>
            <a:pPr algn="l">
              <a:lnSpc>
                <a:spcPct val="90000"/>
              </a:lnSpc>
            </a:pPr>
            <a:r>
              <a:rPr lang="en-US" sz="3700" kern="1200" dirty="0">
                <a:solidFill>
                  <a:srgbClr val="FFFFFF"/>
                </a:solidFill>
                <a:latin typeface="+mj-lt"/>
                <a:ea typeface="+mj-ea"/>
                <a:cs typeface="+mj-cs"/>
              </a:rPr>
              <a:t> Emergency Shelters &amp; </a:t>
            </a:r>
            <a:br>
              <a:rPr lang="en-US" sz="3700" kern="1200" dirty="0">
                <a:solidFill>
                  <a:srgbClr val="FFFFFF"/>
                </a:solidFill>
                <a:latin typeface="+mj-lt"/>
                <a:ea typeface="+mj-ea"/>
                <a:cs typeface="+mj-cs"/>
              </a:rPr>
            </a:br>
            <a:r>
              <a:rPr lang="en-US" sz="3700" kern="1200" dirty="0">
                <a:solidFill>
                  <a:srgbClr val="FFFFFF"/>
                </a:solidFill>
                <a:latin typeface="+mj-lt"/>
                <a:ea typeface="+mj-ea"/>
                <a:cs typeface="+mj-cs"/>
              </a:rPr>
              <a:t>Trafficking Victims</a:t>
            </a:r>
          </a:p>
        </p:txBody>
      </p:sp>
      <p:sp>
        <p:nvSpPr>
          <p:cNvPr id="3" name="Subtitle 2">
            <a:extLst>
              <a:ext uri="{FF2B5EF4-FFF2-40B4-BE49-F238E27FC236}">
                <a16:creationId xmlns:a16="http://schemas.microsoft.com/office/drawing/2014/main" id="{7225F29B-45D5-4207-BFD0-EFE853231B9D}"/>
              </a:ext>
            </a:extLst>
          </p:cNvPr>
          <p:cNvSpPr>
            <a:spLocks noGrp="1"/>
          </p:cNvSpPr>
          <p:nvPr>
            <p:ph type="subTitle" idx="1"/>
          </p:nvPr>
        </p:nvSpPr>
        <p:spPr>
          <a:xfrm>
            <a:off x="3335481" y="304800"/>
            <a:ext cx="5179868" cy="6234112"/>
          </a:xfrm>
        </p:spPr>
        <p:txBody>
          <a:bodyPr vert="horz" lIns="91440" tIns="45720" rIns="91440" bIns="45720" rtlCol="0" anchor="ctr">
            <a:normAutofit/>
          </a:bodyPr>
          <a:lstStyle/>
          <a:p>
            <a:pPr marL="342900" indent="-228600" algn="l">
              <a:lnSpc>
                <a:spcPct val="90000"/>
              </a:lnSpc>
              <a:spcBef>
                <a:spcPts val="0"/>
              </a:spcBef>
              <a:buFont typeface="Arial" panose="020B0604020202020204" pitchFamily="34" charset="0"/>
              <a:buChar char="•"/>
            </a:pPr>
            <a:r>
              <a:rPr lang="en-US" sz="2500" dirty="0">
                <a:solidFill>
                  <a:schemeClr val="tx1"/>
                </a:solidFill>
                <a:effectLst/>
              </a:rPr>
              <a:t>Contact their shelter case manager to review the policy of the shelter.</a:t>
            </a:r>
          </a:p>
          <a:p>
            <a:pPr marL="342900" marR="0" lvl="0" indent="-228600" algn="l">
              <a:lnSpc>
                <a:spcPct val="90000"/>
              </a:lnSpc>
              <a:spcBef>
                <a:spcPts val="0"/>
              </a:spcBef>
              <a:spcAft>
                <a:spcPts val="0"/>
              </a:spcAft>
              <a:buFont typeface="Arial" panose="020B0604020202020204" pitchFamily="34" charset="0"/>
              <a:buChar char="•"/>
            </a:pPr>
            <a:endParaRPr lang="en-US" sz="2500" dirty="0">
              <a:solidFill>
                <a:schemeClr val="tx1"/>
              </a:solidFill>
            </a:endParaRPr>
          </a:p>
          <a:p>
            <a:pPr marL="342900" marR="0" lvl="0" indent="-228600" algn="l">
              <a:lnSpc>
                <a:spcPct val="90000"/>
              </a:lnSpc>
              <a:spcBef>
                <a:spcPts val="0"/>
              </a:spcBef>
              <a:spcAft>
                <a:spcPts val="0"/>
              </a:spcAft>
              <a:buFont typeface="Arial" panose="020B0604020202020204" pitchFamily="34" charset="0"/>
              <a:buChar char="•"/>
            </a:pPr>
            <a:r>
              <a:rPr lang="en-US" sz="2500" dirty="0">
                <a:solidFill>
                  <a:schemeClr val="tx1"/>
                </a:solidFill>
                <a:effectLst/>
              </a:rPr>
              <a:t>Use client’s P.O. Box for mailing address (if they have one); or</a:t>
            </a:r>
          </a:p>
          <a:p>
            <a:pPr marR="0" lvl="0" indent="-228600" algn="l">
              <a:lnSpc>
                <a:spcPct val="90000"/>
              </a:lnSpc>
              <a:spcBef>
                <a:spcPts val="0"/>
              </a:spcBef>
              <a:spcAft>
                <a:spcPts val="0"/>
              </a:spcAft>
              <a:buFont typeface="Arial" panose="020B0604020202020204" pitchFamily="34" charset="0"/>
              <a:buChar char="•"/>
            </a:pPr>
            <a:endParaRPr lang="en-US" sz="2500" dirty="0">
              <a:solidFill>
                <a:schemeClr val="tx1"/>
              </a:solidFill>
              <a:effectLst/>
            </a:endParaRPr>
          </a:p>
          <a:p>
            <a:pPr marL="342900" marR="0" lvl="0" indent="-228600" algn="l">
              <a:lnSpc>
                <a:spcPct val="90000"/>
              </a:lnSpc>
              <a:spcBef>
                <a:spcPts val="0"/>
              </a:spcBef>
              <a:spcAft>
                <a:spcPts val="0"/>
              </a:spcAft>
              <a:buFont typeface="Arial" panose="020B0604020202020204" pitchFamily="34" charset="0"/>
              <a:buChar char="•"/>
            </a:pPr>
            <a:r>
              <a:rPr lang="en-US" sz="2500" dirty="0">
                <a:solidFill>
                  <a:schemeClr val="tx1"/>
                </a:solidFill>
                <a:effectLst/>
              </a:rPr>
              <a:t>Write “confidential address” on the physical address section of the application and also in CAREWare/RWISE Demographics tab. </a:t>
            </a:r>
          </a:p>
          <a:p>
            <a:pPr marR="0" lvl="0" indent="-228600" algn="l">
              <a:lnSpc>
                <a:spcPct val="90000"/>
              </a:lnSpc>
              <a:spcBef>
                <a:spcPts val="0"/>
              </a:spcBef>
              <a:spcAft>
                <a:spcPts val="0"/>
              </a:spcAft>
              <a:buFont typeface="Arial" panose="020B0604020202020204" pitchFamily="34" charset="0"/>
              <a:buChar char="•"/>
            </a:pPr>
            <a:endParaRPr lang="en-US" sz="2500" dirty="0">
              <a:solidFill>
                <a:schemeClr val="tx1"/>
              </a:solidFill>
              <a:effectLst/>
            </a:endParaRPr>
          </a:p>
          <a:p>
            <a:pPr marL="342900" marR="0" lvl="0" indent="-228600" algn="l">
              <a:lnSpc>
                <a:spcPct val="90000"/>
              </a:lnSpc>
              <a:spcBef>
                <a:spcPts val="0"/>
              </a:spcBef>
              <a:spcAft>
                <a:spcPts val="0"/>
              </a:spcAft>
              <a:buFont typeface="Arial" panose="020B0604020202020204" pitchFamily="34" charset="0"/>
              <a:buChar char="•"/>
            </a:pPr>
            <a:r>
              <a:rPr lang="en-US" sz="2500" dirty="0">
                <a:solidFill>
                  <a:schemeClr val="tx1"/>
                </a:solidFill>
                <a:effectLst/>
              </a:rPr>
              <a:t>In the Residency section check the Verification of Residence Form or attach a verification letter from the </a:t>
            </a:r>
            <a:r>
              <a:rPr lang="en-US" sz="2500" dirty="0"/>
              <a:t>shelter </a:t>
            </a:r>
            <a:r>
              <a:rPr lang="en-US" sz="2500" dirty="0">
                <a:solidFill>
                  <a:schemeClr val="tx1"/>
                </a:solidFill>
                <a:effectLst/>
              </a:rPr>
              <a:t>representative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062064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68" y="3296652"/>
            <a:ext cx="9151584"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extBox 3">
            <a:extLst>
              <a:ext uri="{FF2B5EF4-FFF2-40B4-BE49-F238E27FC236}">
                <a16:creationId xmlns:a16="http://schemas.microsoft.com/office/drawing/2014/main" id="{B88E1A67-F063-47E1-A284-DE6556B90EEF}"/>
              </a:ext>
            </a:extLst>
          </p:cNvPr>
          <p:cNvSpPr txBox="1"/>
          <p:nvPr/>
        </p:nvSpPr>
        <p:spPr>
          <a:xfrm>
            <a:off x="433137" y="2971800"/>
            <a:ext cx="3161297" cy="239871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solidFill>
                  <a:schemeClr val="tx1"/>
                </a:solidFill>
                <a:latin typeface="+mj-lt"/>
                <a:ea typeface="+mj-ea"/>
                <a:cs typeface="+mj-cs"/>
              </a:rPr>
              <a:t>Emergency Contact </a:t>
            </a:r>
          </a:p>
        </p:txBody>
      </p:sp>
      <p:pic>
        <p:nvPicPr>
          <p:cNvPr id="2" name="Picture 1"/>
          <p:cNvPicPr/>
          <p:nvPr/>
        </p:nvPicPr>
        <p:blipFill>
          <a:blip r:embed="rId3" cstate="print">
            <a:extLst>
              <a:ext uri="{28A0092B-C50C-407E-A947-70E740481C1C}">
                <a14:useLocalDpi xmlns:a14="http://schemas.microsoft.com/office/drawing/2010/main" val="0"/>
              </a:ext>
            </a:extLst>
          </a:blip>
          <a:stretch>
            <a:fillRect/>
          </a:stretch>
        </p:blipFill>
        <p:spPr>
          <a:xfrm>
            <a:off x="869216" y="1177062"/>
            <a:ext cx="7406444" cy="1222063"/>
          </a:xfrm>
          <a:prstGeom prst="rect">
            <a:avLst/>
          </a:prstGeom>
        </p:spPr>
      </p:pic>
      <p:sp>
        <p:nvSpPr>
          <p:cNvPr id="5" name="TextBox 4">
            <a:extLst>
              <a:ext uri="{FF2B5EF4-FFF2-40B4-BE49-F238E27FC236}">
                <a16:creationId xmlns:a16="http://schemas.microsoft.com/office/drawing/2014/main" id="{2207A471-0D01-40A3-97A8-A0485CA93BF7}"/>
              </a:ext>
            </a:extLst>
          </p:cNvPr>
          <p:cNvSpPr txBox="1"/>
          <p:nvPr/>
        </p:nvSpPr>
        <p:spPr>
          <a:xfrm>
            <a:off x="4406874" y="2971799"/>
            <a:ext cx="4292266" cy="1981201"/>
          </a:xfrm>
          <a:prstGeom prst="rect">
            <a:avLst/>
          </a:prstGeom>
        </p:spPr>
        <p:txBody>
          <a:bodyPr vert="horz" lIns="91440" tIns="45720" rIns="91440" bIns="45720" rtlCol="0" anchor="ctr">
            <a:normAutofit/>
          </a:bodyPr>
          <a:lstStyle/>
          <a:p>
            <a:pPr lvl="0">
              <a:lnSpc>
                <a:spcPct val="90000"/>
              </a:lnSpc>
              <a:spcAft>
                <a:spcPts val="600"/>
              </a:spcAft>
            </a:pPr>
            <a:r>
              <a:rPr lang="en-US" dirty="0">
                <a:effectLst/>
              </a:rPr>
              <a:t>An emergency contact is the first-person case managers will contact for </a:t>
            </a:r>
            <a:r>
              <a:rPr lang="en-US" dirty="0"/>
              <a:t> </a:t>
            </a:r>
            <a:r>
              <a:rPr lang="en-US" dirty="0">
                <a:effectLst/>
              </a:rPr>
              <a:t>a client related emergency. </a:t>
            </a:r>
          </a:p>
          <a:p>
            <a:pPr lvl="0">
              <a:lnSpc>
                <a:spcPct val="90000"/>
              </a:lnSpc>
              <a:spcAft>
                <a:spcPts val="600"/>
              </a:spcAft>
            </a:pPr>
            <a:r>
              <a:rPr lang="en-US" dirty="0">
                <a:latin typeface="Times New Roman" panose="02020603050405020304" pitchFamily="18" charset="0"/>
                <a:ea typeface="Calibri" panose="020F0502020204030204" pitchFamily="34" charset="0"/>
                <a:cs typeface="Times New Roman" panose="02020603050405020304" pitchFamily="18" charset="0"/>
              </a:rPr>
              <a:t>An emergency contact doesn't have to be a close relative or friend. It can be literally anybody.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a:lnSpc>
                <a:spcPct val="90000"/>
              </a:lnSpc>
              <a:spcBef>
                <a:spcPts val="0"/>
              </a:spcBef>
              <a:spcAft>
                <a:spcPts val="600"/>
              </a:spcAft>
            </a:pPr>
            <a:endParaRPr lang="en-US" dirty="0">
              <a:effectLst/>
            </a:endParaRPr>
          </a:p>
        </p:txBody>
      </p:sp>
      <p:sp>
        <p:nvSpPr>
          <p:cNvPr id="6" name="TextBox 5">
            <a:extLst>
              <a:ext uri="{FF2B5EF4-FFF2-40B4-BE49-F238E27FC236}">
                <a16:creationId xmlns:a16="http://schemas.microsoft.com/office/drawing/2014/main" id="{918C5100-03C9-42A3-A147-61BE99B37737}"/>
              </a:ext>
            </a:extLst>
          </p:cNvPr>
          <p:cNvSpPr txBox="1"/>
          <p:nvPr/>
        </p:nvSpPr>
        <p:spPr>
          <a:xfrm>
            <a:off x="609600" y="5181600"/>
            <a:ext cx="7924800" cy="1384995"/>
          </a:xfrm>
          <a:prstGeom prst="rect">
            <a:avLst/>
          </a:prstGeom>
          <a:noFill/>
        </p:spPr>
        <p:txBody>
          <a:bodyPr wrap="square" rtlCol="0">
            <a:spAutoFit/>
          </a:bodyPr>
          <a:lstStyle/>
          <a:p>
            <a:pPr marL="342900" indent="-342900">
              <a:buFont typeface="Symbol" panose="05050102010706020507" pitchFamily="18" charset="2"/>
              <a:buChar char=""/>
            </a:pPr>
            <a:r>
              <a:rPr lang="en-US" sz="1400" i="1" dirty="0">
                <a:latin typeface="Times New Roman" panose="02020603050405020304" pitchFamily="18" charset="0"/>
                <a:ea typeface="Calibri" panose="020F0502020204030204" pitchFamily="34" charset="0"/>
                <a:cs typeface="Times New Roman" panose="02020603050405020304" pitchFamily="18" charset="0"/>
              </a:rPr>
              <a:t>If it is truly the case that a client literally doesn’t identify an emergency contact, it's also OK to just not have an emergency contact.</a:t>
            </a:r>
            <a:endParaRPr lang="en-US" sz="1400" i="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i="1" dirty="0"/>
              <a:t>This information is a confidential personal record and is only provided to others on a need-to-know basis.</a:t>
            </a:r>
            <a:endParaRPr lang="en-US" sz="14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If the emergency contact does not know the client's status, it is up to the case manager to keep said status confidential when communicating with the client’s emergency contact. </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Oval 2">
            <a:extLst>
              <a:ext uri="{FF2B5EF4-FFF2-40B4-BE49-F238E27FC236}">
                <a16:creationId xmlns:a16="http://schemas.microsoft.com/office/drawing/2014/main" id="{05FD4D37-6ACE-4699-B540-B7B95C5784AA}"/>
              </a:ext>
            </a:extLst>
          </p:cNvPr>
          <p:cNvSpPr/>
          <p:nvPr/>
        </p:nvSpPr>
        <p:spPr>
          <a:xfrm>
            <a:off x="4531715" y="1941925"/>
            <a:ext cx="1981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447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750" tmFilter="0, 0; .2, .5; .8, .5; 1, 0"/>
                                        <p:tgtEl>
                                          <p:spTgt spid="3"/>
                                        </p:tgtEl>
                                      </p:cBhvr>
                                    </p:animEffect>
                                    <p:animScale>
                                      <p:cBhvr>
                                        <p:cTn id="7" dur="37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pic>
        <p:nvPicPr>
          <p:cNvPr id="2" name="Picture 1"/>
          <p:cNvPicPr/>
          <p:nvPr/>
        </p:nvPicPr>
        <p:blipFill>
          <a:blip r:embed="rId3" cstate="print">
            <a:extLst>
              <a:ext uri="{28A0092B-C50C-407E-A947-70E740481C1C}">
                <a14:useLocalDpi xmlns:a14="http://schemas.microsoft.com/office/drawing/2010/main" val="0"/>
              </a:ext>
            </a:extLst>
          </a:blip>
          <a:stretch>
            <a:fillRect/>
          </a:stretch>
        </p:blipFill>
        <p:spPr>
          <a:xfrm>
            <a:off x="240030" y="393889"/>
            <a:ext cx="8661654" cy="4157593"/>
          </a:xfrm>
          <a:prstGeom prst="rect">
            <a:avLst/>
          </a:prstGeom>
        </p:spPr>
      </p:pic>
      <p:sp>
        <p:nvSpPr>
          <p:cNvPr id="27" name="Rectangle 26">
            <a:extLst>
              <a:ext uri="{FF2B5EF4-FFF2-40B4-BE49-F238E27FC236}">
                <a16:creationId xmlns:a16="http://schemas.microsoft.com/office/drawing/2014/main" id="{FA3CD3A3-D3C1-4567-BEC0-3A50E9A3A6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4782312"/>
            <a:ext cx="8661654"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2678033-13C8-4111-8335-4033A8A61882}"/>
              </a:ext>
            </a:extLst>
          </p:cNvPr>
          <p:cNvSpPr txBox="1"/>
          <p:nvPr/>
        </p:nvSpPr>
        <p:spPr>
          <a:xfrm>
            <a:off x="457200" y="5010912"/>
            <a:ext cx="2340864" cy="134416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a:ea typeface="+mn-ea"/>
                <a:cs typeface="+mn-cs"/>
              </a:rPr>
              <a:t>DEMOGRAPHICS</a:t>
            </a:r>
          </a:p>
        </p:txBody>
      </p:sp>
      <p:cxnSp>
        <p:nvCxnSpPr>
          <p:cNvPr id="29" name="Straight Connector 28">
            <a:extLst>
              <a:ext uri="{FF2B5EF4-FFF2-40B4-BE49-F238E27FC236}">
                <a16:creationId xmlns:a16="http://schemas.microsoft.com/office/drawing/2014/main" id="{B56D13EF-D431-4D0F-BFFC-1B5A686FF9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044952"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35FE2C2-12DA-45E7-9B85-429FF1AFBFDD}"/>
              </a:ext>
            </a:extLst>
          </p:cNvPr>
          <p:cNvSpPr txBox="1"/>
          <p:nvPr/>
        </p:nvSpPr>
        <p:spPr>
          <a:xfrm>
            <a:off x="3284982" y="5010912"/>
            <a:ext cx="5232654" cy="134416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Demographic information allows us to better understand certain background characteristics of our clients. This information helps the Ryan White Program communicate effectively with our service community, as well as understand our client(s) varied cultures, which may affect their health.</a:t>
            </a:r>
          </a:p>
        </p:txBody>
      </p:sp>
    </p:spTree>
    <p:extLst>
      <p:ext uri="{BB962C8B-B14F-4D97-AF65-F5344CB8AC3E}">
        <p14:creationId xmlns:p14="http://schemas.microsoft.com/office/powerpoint/2010/main" val="145834539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tretch>
            <a:fillRect/>
          </a:stretch>
        </p:blipFill>
        <p:spPr>
          <a:xfrm>
            <a:off x="1752600" y="2590800"/>
            <a:ext cx="5943600" cy="1545590"/>
          </a:xfrm>
          <a:prstGeom prst="rect">
            <a:avLst/>
          </a:prstGeom>
        </p:spPr>
      </p:pic>
      <p:sp>
        <p:nvSpPr>
          <p:cNvPr id="3" name="TextBox 2">
            <a:extLst>
              <a:ext uri="{FF2B5EF4-FFF2-40B4-BE49-F238E27FC236}">
                <a16:creationId xmlns:a16="http://schemas.microsoft.com/office/drawing/2014/main" id="{B716F031-AE23-44AD-B9BF-E58877E6825B}"/>
              </a:ext>
            </a:extLst>
          </p:cNvPr>
          <p:cNvSpPr txBox="1"/>
          <p:nvPr/>
        </p:nvSpPr>
        <p:spPr>
          <a:xfrm>
            <a:off x="1306917" y="768726"/>
            <a:ext cx="6629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HIV Status and Diagnosis Information </a:t>
            </a:r>
          </a:p>
        </p:txBody>
      </p:sp>
      <p:sp>
        <p:nvSpPr>
          <p:cNvPr id="4" name="TextBox 3">
            <a:extLst>
              <a:ext uri="{FF2B5EF4-FFF2-40B4-BE49-F238E27FC236}">
                <a16:creationId xmlns:a16="http://schemas.microsoft.com/office/drawing/2014/main" id="{499E86D2-1136-49C2-83C5-5CBB4D982E0D}"/>
              </a:ext>
            </a:extLst>
          </p:cNvPr>
          <p:cNvSpPr txBox="1"/>
          <p:nvPr/>
        </p:nvSpPr>
        <p:spPr>
          <a:xfrm>
            <a:off x="448149" y="1562431"/>
            <a:ext cx="417346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An applicant is required to have documentation of a medical diagnosis of HIV from a laboratory test confirming</a:t>
            </a:r>
            <a:r>
              <a:rPr kumimoji="0" lang="en-US" sz="1400" b="0" i="0"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the client’s</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HIV infection for their initial determination of eligibility.</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BDE40B8-777E-4AAF-88B8-ABC2DCB16E2E}"/>
              </a:ext>
            </a:extLst>
          </p:cNvPr>
          <p:cNvSpPr txBox="1"/>
          <p:nvPr/>
        </p:nvSpPr>
        <p:spPr>
          <a:xfrm>
            <a:off x="4572000" y="4419600"/>
            <a:ext cx="376336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Documentation of HIV-positive status must be reviewed and</a:t>
            </a:r>
            <a:r>
              <a:rPr kumimoji="0" lang="en-US" sz="1400" b="0" i="0"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confirmed</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before </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initial enrollment by a case manager.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9954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B5C7026-E7DC-4146-BB77-9FAE37299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49882614-11C4-4368-9534-6EBAC3488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1110268" y="-2598963"/>
            <a:ext cx="7223503" cy="12071427"/>
          </a:xfrm>
          <a:prstGeom prst="rect">
            <a:avLst/>
          </a:prstGeom>
        </p:spPr>
      </p:pic>
      <p:sp>
        <p:nvSpPr>
          <p:cNvPr id="3" name="TextBox 2">
            <a:extLst>
              <a:ext uri="{FF2B5EF4-FFF2-40B4-BE49-F238E27FC236}">
                <a16:creationId xmlns:a16="http://schemas.microsoft.com/office/drawing/2014/main" id="{089DE4F8-81E4-45EC-A905-E2FB1002156D}"/>
              </a:ext>
            </a:extLst>
          </p:cNvPr>
          <p:cNvSpPr txBox="1"/>
          <p:nvPr/>
        </p:nvSpPr>
        <p:spPr>
          <a:xfrm>
            <a:off x="243459" y="762000"/>
            <a:ext cx="8811387" cy="114300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kern="1200" dirty="0">
                <a:solidFill>
                  <a:schemeClr val="tx1"/>
                </a:solidFill>
                <a:latin typeface="+mj-lt"/>
                <a:ea typeface="+mj-ea"/>
                <a:cs typeface="+mj-cs"/>
              </a:rPr>
              <a:t>PROOF OF DIAGNOSIS </a:t>
            </a:r>
          </a:p>
        </p:txBody>
      </p:sp>
      <p:sp>
        <p:nvSpPr>
          <p:cNvPr id="28" name="Rectangle 27">
            <a:extLst>
              <a:ext uri="{FF2B5EF4-FFF2-40B4-BE49-F238E27FC236}">
                <a16:creationId xmlns:a16="http://schemas.microsoft.com/office/drawing/2014/main" id="{2010FDC2-8038-452C-BBFC-E9F3A8B13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797"/>
            <a:ext cx="89154"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p:nvPr/>
        </p:nvPicPr>
        <p:blipFill>
          <a:blip r:embed="rId5" cstate="print">
            <a:extLst>
              <a:ext uri="{28A0092B-C50C-407E-A947-70E740481C1C}">
                <a14:useLocalDpi xmlns:a14="http://schemas.microsoft.com/office/drawing/2010/main" val="0"/>
              </a:ext>
            </a:extLst>
          </a:blip>
          <a:stretch>
            <a:fillRect/>
          </a:stretch>
        </p:blipFill>
        <p:spPr>
          <a:xfrm>
            <a:off x="152400" y="1752600"/>
            <a:ext cx="8445246" cy="2103119"/>
          </a:xfrm>
          <a:prstGeom prst="rect">
            <a:avLst/>
          </a:prstGeom>
        </p:spPr>
      </p:pic>
      <p:sp>
        <p:nvSpPr>
          <p:cNvPr id="4" name="TextBox 3">
            <a:extLst>
              <a:ext uri="{FF2B5EF4-FFF2-40B4-BE49-F238E27FC236}">
                <a16:creationId xmlns:a16="http://schemas.microsoft.com/office/drawing/2014/main" id="{1C39DDA8-C899-488F-842F-2E47127C4A05}"/>
              </a:ext>
            </a:extLst>
          </p:cNvPr>
          <p:cNvSpPr txBox="1"/>
          <p:nvPr/>
        </p:nvSpPr>
        <p:spPr>
          <a:xfrm>
            <a:off x="4114800" y="4101084"/>
            <a:ext cx="4009868" cy="609600"/>
          </a:xfrm>
          <a:prstGeom prst="rect">
            <a:avLst/>
          </a:prstGeom>
        </p:spPr>
        <p:txBody>
          <a:bodyPr vert="horz" lIns="91440" tIns="45720" rIns="91440" bIns="45720" rtlCol="0" anchor="ctr">
            <a:normAutofit fontScale="70000" lnSpcReduction="20000"/>
          </a:bodyPr>
          <a:lstStyle/>
          <a:p>
            <a:pPr marR="0" lvl="0" indent="-228600">
              <a:lnSpc>
                <a:spcPct val="90000"/>
              </a:lnSpc>
              <a:spcBef>
                <a:spcPts val="0"/>
              </a:spcBef>
              <a:spcAft>
                <a:spcPts val="600"/>
              </a:spcAft>
              <a:buFont typeface="Arial" panose="020B0604020202020204" pitchFamily="34" charset="0"/>
              <a:buChar char="•"/>
            </a:pPr>
            <a:endParaRPr lang="en-US" sz="1200" dirty="0"/>
          </a:p>
          <a:p>
            <a:pPr marR="0" lvl="0">
              <a:lnSpc>
                <a:spcPct val="90000"/>
              </a:lnSpc>
              <a:spcBef>
                <a:spcPts val="0"/>
              </a:spcBef>
              <a:spcAft>
                <a:spcPts val="600"/>
              </a:spcAft>
            </a:pPr>
            <a:r>
              <a:rPr lang="en-US" sz="2100" b="1" dirty="0"/>
              <a:t>A</a:t>
            </a:r>
            <a:r>
              <a:rPr lang="en-US" sz="2100" b="1" dirty="0">
                <a:effectLst/>
              </a:rPr>
              <a:t>ny proof of diagnosis document must include the applicant’s full, legal name</a:t>
            </a:r>
            <a:r>
              <a:rPr lang="en-US" sz="2100" dirty="0">
                <a:effectLst/>
              </a:rPr>
              <a:t>.</a:t>
            </a:r>
          </a:p>
        </p:txBody>
      </p:sp>
      <p:sp>
        <p:nvSpPr>
          <p:cNvPr id="30" name="Rectangle 29">
            <a:extLst>
              <a:ext uri="{FF2B5EF4-FFF2-40B4-BE49-F238E27FC236}">
                <a16:creationId xmlns:a16="http://schemas.microsoft.com/office/drawing/2014/main" id="{7D65985B-D548-44B4-9714-27AEC913D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4846" y="6172201"/>
            <a:ext cx="89154"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03555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371600"/>
            <a:ext cx="7924800" cy="3139321"/>
          </a:xfrm>
          <a:prstGeom prst="rect">
            <a:avLst/>
          </a:prstGeom>
          <a:noFill/>
        </p:spPr>
        <p:txBody>
          <a:bodyPr wrap="square" rtlCol="0">
            <a:spAutoFit/>
          </a:bodyPr>
          <a:lstStyle/>
          <a:p>
            <a:pPr lvl="0" algn="ctr"/>
            <a:r>
              <a:rPr lang="en-US" b="1" dirty="0"/>
              <a:t>Not Acceptable Proof</a:t>
            </a:r>
            <a:endParaRPr lang="en-US" dirty="0"/>
          </a:p>
          <a:p>
            <a:pPr lvl="0" algn="ctr"/>
            <a:endParaRPr lang="en-US" b="1" dirty="0"/>
          </a:p>
          <a:p>
            <a:pPr lvl="0" algn="ctr"/>
            <a:r>
              <a:rPr lang="en-US" b="1" dirty="0"/>
              <a:t>The following are not considered acceptable as proof of diagnosis: </a:t>
            </a:r>
          </a:p>
          <a:p>
            <a:pPr lvl="0" algn="ctr"/>
            <a:endParaRPr lang="en-US" dirty="0"/>
          </a:p>
          <a:p>
            <a:pPr marL="285750" lvl="0" indent="-285750">
              <a:buFont typeface="Arial" panose="020B0604020202020204" pitchFamily="34" charset="0"/>
              <a:buChar char="•"/>
            </a:pPr>
            <a:r>
              <a:rPr lang="en-US" dirty="0"/>
              <a:t>Any point of care rapid test not approved by the FDA for confirmatory purposes</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Anonymous test results or a test result with the applicant/client’s name missing, or name of testing laboratory missing. </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Any documentation with an undetectable viral load test</a:t>
            </a:r>
          </a:p>
        </p:txBody>
      </p:sp>
    </p:spTree>
    <p:extLst>
      <p:ext uri="{BB962C8B-B14F-4D97-AF65-F5344CB8AC3E}">
        <p14:creationId xmlns:p14="http://schemas.microsoft.com/office/powerpoint/2010/main" val="836000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16CA4-22FB-4D62-BEB1-7B268AF168D0}"/>
              </a:ext>
            </a:extLst>
          </p:cNvPr>
          <p:cNvSpPr>
            <a:spLocks noGrp="1"/>
          </p:cNvSpPr>
          <p:nvPr>
            <p:ph type="title"/>
          </p:nvPr>
        </p:nvSpPr>
        <p:spPr/>
        <p:txBody>
          <a:bodyPr/>
          <a:lstStyle/>
          <a:p>
            <a:pPr algn="ctr"/>
            <a:r>
              <a:rPr lang="en-US" dirty="0"/>
              <a:t>Learning Objectives</a:t>
            </a:r>
          </a:p>
        </p:txBody>
      </p:sp>
      <p:sp>
        <p:nvSpPr>
          <p:cNvPr id="3" name="Content Placeholder 2">
            <a:extLst>
              <a:ext uri="{FF2B5EF4-FFF2-40B4-BE49-F238E27FC236}">
                <a16:creationId xmlns:a16="http://schemas.microsoft.com/office/drawing/2014/main" id="{E74D7B5C-DB68-45D5-BACB-6D3F7383236B}"/>
              </a:ext>
            </a:extLst>
          </p:cNvPr>
          <p:cNvSpPr>
            <a:spLocks noGrp="1"/>
          </p:cNvSpPr>
          <p:nvPr>
            <p:ph idx="1"/>
          </p:nvPr>
        </p:nvSpPr>
        <p:spPr/>
        <p:txBody>
          <a:bodyPr>
            <a:normAutofit/>
          </a:bodyPr>
          <a:lstStyle/>
          <a:p>
            <a:pPr lvl="0"/>
            <a:r>
              <a:rPr lang="en-US" dirty="0"/>
              <a:t>Identify specific eligibility requirements for Nevada Ryan White Universal Eligibility. </a:t>
            </a:r>
          </a:p>
          <a:p>
            <a:pPr lvl="0"/>
            <a:r>
              <a:rPr lang="en-US" dirty="0"/>
              <a:t>Identify acceptable forms and verifications of identification, proof of diagnosis, proof of residency, and proof of income level.</a:t>
            </a:r>
          </a:p>
          <a:p>
            <a:pPr lvl="0"/>
            <a:r>
              <a:rPr lang="en-US" dirty="0"/>
              <a:t>Understand eligibility and enrollment for Ryan White health and dental insurance process. </a:t>
            </a:r>
          </a:p>
          <a:p>
            <a:pPr marL="0" lvl="0" indent="0">
              <a:buNone/>
            </a:pPr>
            <a:endParaRPr lang="en-US" dirty="0"/>
          </a:p>
        </p:txBody>
      </p:sp>
    </p:spTree>
    <p:extLst>
      <p:ext uri="{BB962C8B-B14F-4D97-AF65-F5344CB8AC3E}">
        <p14:creationId xmlns:p14="http://schemas.microsoft.com/office/powerpoint/2010/main" val="1242082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1467" y="1794001"/>
            <a:ext cx="7772400" cy="2585323"/>
          </a:xfrm>
          <a:prstGeom prst="rect">
            <a:avLst/>
          </a:prstGeom>
          <a:noFill/>
        </p:spPr>
        <p:txBody>
          <a:bodyPr wrap="square" rtlCol="0">
            <a:spAutoFit/>
          </a:bodyPr>
          <a:lstStyle/>
          <a:p>
            <a:pPr lvl="0" algn="ctr"/>
            <a:r>
              <a:rPr lang="en-US" b="1" dirty="0"/>
              <a:t>Exposed Infants</a:t>
            </a:r>
            <a:endParaRPr lang="en-US" dirty="0"/>
          </a:p>
          <a:p>
            <a:endParaRPr lang="en-US" dirty="0"/>
          </a:p>
          <a:p>
            <a:r>
              <a:rPr lang="en-US" dirty="0"/>
              <a:t>Exposed infants of HIV-positive mothers can be served with documentation of the mother’s HIV-positive status up to the age of </a:t>
            </a:r>
            <a:r>
              <a:rPr lang="en-US" b="1" dirty="0"/>
              <a:t>12</a:t>
            </a:r>
            <a:r>
              <a:rPr lang="en-US" dirty="0"/>
              <a:t> months. </a:t>
            </a:r>
          </a:p>
          <a:p>
            <a:endParaRPr lang="en-US" dirty="0"/>
          </a:p>
          <a:p>
            <a:r>
              <a:rPr lang="en-US" dirty="0"/>
              <a:t>Children 12 months or older must meet the same criteria for proof of HIV as listed above to continue services. </a:t>
            </a:r>
          </a:p>
          <a:p>
            <a:endParaRPr lang="en-US" dirty="0"/>
          </a:p>
          <a:p>
            <a:pPr marL="285750" indent="-285750">
              <a:buFont typeface="Arial" panose="020B0604020202020204" pitchFamily="34" charset="0"/>
              <a:buChar char="•"/>
            </a:pPr>
            <a:r>
              <a:rPr lang="en-US" dirty="0"/>
              <a:t>All infants will be referred to Ryan White Part D. </a:t>
            </a:r>
          </a:p>
        </p:txBody>
      </p:sp>
    </p:spTree>
    <p:extLst>
      <p:ext uri="{BB962C8B-B14F-4D97-AF65-F5344CB8AC3E}">
        <p14:creationId xmlns:p14="http://schemas.microsoft.com/office/powerpoint/2010/main" val="1439687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9141618"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9144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A3C9F23-554D-4E25-A36B-BDEDB5ED5116}"/>
              </a:ext>
            </a:extLst>
          </p:cNvPr>
          <p:cNvSpPr txBox="1"/>
          <p:nvPr/>
        </p:nvSpPr>
        <p:spPr>
          <a:xfrm>
            <a:off x="394554" y="489439"/>
            <a:ext cx="8354891"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700" b="1" kern="1200" dirty="0">
                <a:solidFill>
                  <a:schemeClr val="bg1"/>
                </a:solidFill>
                <a:latin typeface="+mj-lt"/>
                <a:ea typeface="+mj-ea"/>
                <a:cs typeface="+mj-cs"/>
              </a:rPr>
              <a:t>BASIC MEDICAL</a:t>
            </a:r>
          </a:p>
        </p:txBody>
      </p:sp>
      <p:cxnSp>
        <p:nvCxnSpPr>
          <p:cNvPr id="75" name="Straight Connector 74">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3300" y="1479733"/>
            <a:ext cx="20574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9141618"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0030" y="3124203"/>
            <a:ext cx="8622615" cy="205663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1730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8">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10">
            <a:extLst>
              <a:ext uri="{FF2B5EF4-FFF2-40B4-BE49-F238E27FC236}">
                <a16:creationId xmlns:a16="http://schemas.microsoft.com/office/drawing/2014/main" id="{3529E97A-97C3-40EA-8A04-5C02398D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Box 2">
            <a:extLst>
              <a:ext uri="{FF2B5EF4-FFF2-40B4-BE49-F238E27FC236}">
                <a16:creationId xmlns:a16="http://schemas.microsoft.com/office/drawing/2014/main" id="{BF8DCB18-ADC9-4262-9C76-719D6EF3D79E}"/>
              </a:ext>
            </a:extLst>
          </p:cNvPr>
          <p:cNvSpPr txBox="1"/>
          <p:nvPr/>
        </p:nvSpPr>
        <p:spPr>
          <a:xfrm>
            <a:off x="473202" y="630936"/>
            <a:ext cx="2699766" cy="146304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200" b="1" kern="1200" dirty="0">
                <a:solidFill>
                  <a:srgbClr val="FFFFFF"/>
                </a:solidFill>
                <a:latin typeface="+mj-lt"/>
                <a:ea typeface="+mj-ea"/>
                <a:cs typeface="+mj-cs"/>
              </a:rPr>
              <a:t>RESIDENCY</a:t>
            </a:r>
          </a:p>
        </p:txBody>
      </p:sp>
      <p:sp>
        <p:nvSpPr>
          <p:cNvPr id="10" name="sketch line">
            <a:extLst>
              <a:ext uri="{FF2B5EF4-FFF2-40B4-BE49-F238E27FC236}">
                <a16:creationId xmlns:a16="http://schemas.microsoft.com/office/drawing/2014/main" id="{59FA8C2E-A5A7-4490-927A-7CD58343E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480309" y="1355598"/>
            <a:ext cx="1554480" cy="13716"/>
          </a:xfrm>
          <a:custGeom>
            <a:avLst/>
            <a:gdLst>
              <a:gd name="connsiteX0" fmla="*/ 0 w 1554480"/>
              <a:gd name="connsiteY0" fmla="*/ 0 h 13716"/>
              <a:gd name="connsiteX1" fmla="*/ 549250 w 1554480"/>
              <a:gd name="connsiteY1" fmla="*/ 0 h 13716"/>
              <a:gd name="connsiteX2" fmla="*/ 1082954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49250 w 1554480"/>
              <a:gd name="connsiteY6" fmla="*/ 13716 h 13716"/>
              <a:gd name="connsiteX7" fmla="*/ 0 w 1554480"/>
              <a:gd name="connsiteY7" fmla="*/ 13716 h 13716"/>
              <a:gd name="connsiteX8" fmla="*/ 0 w 1554480"/>
              <a:gd name="connsiteY8" fmla="*/ 0 h 13716"/>
              <a:gd name="connsiteX0" fmla="*/ 0 w 1554480"/>
              <a:gd name="connsiteY0" fmla="*/ 0 h 13716"/>
              <a:gd name="connsiteX1" fmla="*/ 502615 w 1554480"/>
              <a:gd name="connsiteY1" fmla="*/ 0 h 13716"/>
              <a:gd name="connsiteX2" fmla="*/ 974141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18160 w 1554480"/>
              <a:gd name="connsiteY6" fmla="*/ 13716 h 13716"/>
              <a:gd name="connsiteX7" fmla="*/ 0 w 1554480"/>
              <a:gd name="connsiteY7" fmla="*/ 13716 h 13716"/>
              <a:gd name="connsiteX8" fmla="*/ 0 w 1554480"/>
              <a:gd name="connsiteY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3716" fill="none" extrusionOk="0">
                <a:moveTo>
                  <a:pt x="0" y="0"/>
                </a:moveTo>
                <a:cubicBezTo>
                  <a:pt x="69558" y="-27075"/>
                  <a:pt x="365297" y="14897"/>
                  <a:pt x="549250" y="0"/>
                </a:cubicBezTo>
                <a:cubicBezTo>
                  <a:pt x="762323" y="14872"/>
                  <a:pt x="864871" y="21041"/>
                  <a:pt x="1082954" y="0"/>
                </a:cubicBezTo>
                <a:cubicBezTo>
                  <a:pt x="1306037" y="9403"/>
                  <a:pt x="1371926" y="14821"/>
                  <a:pt x="1554480" y="0"/>
                </a:cubicBezTo>
                <a:cubicBezTo>
                  <a:pt x="1554010" y="4793"/>
                  <a:pt x="1554680" y="10394"/>
                  <a:pt x="1554480" y="13716"/>
                </a:cubicBezTo>
                <a:cubicBezTo>
                  <a:pt x="1328957" y="3179"/>
                  <a:pt x="1207025" y="27731"/>
                  <a:pt x="1067410" y="13716"/>
                </a:cubicBezTo>
                <a:cubicBezTo>
                  <a:pt x="897316" y="-7440"/>
                  <a:pt x="788951" y="-24962"/>
                  <a:pt x="549250" y="13716"/>
                </a:cubicBezTo>
                <a:cubicBezTo>
                  <a:pt x="300394" y="-2982"/>
                  <a:pt x="129576" y="35301"/>
                  <a:pt x="0" y="13716"/>
                </a:cubicBezTo>
                <a:cubicBezTo>
                  <a:pt x="354" y="8869"/>
                  <a:pt x="649" y="6738"/>
                  <a:pt x="0" y="0"/>
                </a:cubicBezTo>
                <a:close/>
              </a:path>
              <a:path w="1554480" h="13716" stroke="0" extrusionOk="0">
                <a:moveTo>
                  <a:pt x="0" y="0"/>
                </a:moveTo>
                <a:cubicBezTo>
                  <a:pt x="249513" y="10124"/>
                  <a:pt x="389298" y="10419"/>
                  <a:pt x="502615" y="0"/>
                </a:cubicBezTo>
                <a:cubicBezTo>
                  <a:pt x="616735" y="10147"/>
                  <a:pt x="791037" y="-19212"/>
                  <a:pt x="974141" y="0"/>
                </a:cubicBezTo>
                <a:cubicBezTo>
                  <a:pt x="1141919" y="34853"/>
                  <a:pt x="1248514" y="16971"/>
                  <a:pt x="1554480" y="0"/>
                </a:cubicBezTo>
                <a:cubicBezTo>
                  <a:pt x="1554288" y="3835"/>
                  <a:pt x="1554171" y="7531"/>
                  <a:pt x="1554480" y="13716"/>
                </a:cubicBezTo>
                <a:cubicBezTo>
                  <a:pt x="1337806" y="9080"/>
                  <a:pt x="1308467" y="19887"/>
                  <a:pt x="1067410" y="13716"/>
                </a:cubicBezTo>
                <a:cubicBezTo>
                  <a:pt x="824349" y="13143"/>
                  <a:pt x="783437" y="24151"/>
                  <a:pt x="518160" y="13716"/>
                </a:cubicBezTo>
                <a:cubicBezTo>
                  <a:pt x="271530" y="4598"/>
                  <a:pt x="132568" y="-7659"/>
                  <a:pt x="0" y="13716"/>
                </a:cubicBezTo>
                <a:cubicBezTo>
                  <a:pt x="768" y="9617"/>
                  <a:pt x="-274" y="4847"/>
                  <a:pt x="0" y="0"/>
                </a:cubicBezTo>
                <a:close/>
              </a:path>
              <a:path w="1554480" h="13716" fill="none" stroke="0" extrusionOk="0">
                <a:moveTo>
                  <a:pt x="0" y="0"/>
                </a:moveTo>
                <a:cubicBezTo>
                  <a:pt x="95687" y="-31247"/>
                  <a:pt x="331569" y="3404"/>
                  <a:pt x="549250" y="0"/>
                </a:cubicBezTo>
                <a:cubicBezTo>
                  <a:pt x="776590" y="6530"/>
                  <a:pt x="844530" y="-5109"/>
                  <a:pt x="1082954" y="0"/>
                </a:cubicBezTo>
                <a:cubicBezTo>
                  <a:pt x="1293569" y="15486"/>
                  <a:pt x="1361850" y="13824"/>
                  <a:pt x="1554480" y="0"/>
                </a:cubicBezTo>
                <a:cubicBezTo>
                  <a:pt x="1553504" y="4786"/>
                  <a:pt x="1554832" y="10912"/>
                  <a:pt x="1554480" y="13716"/>
                </a:cubicBezTo>
                <a:cubicBezTo>
                  <a:pt x="1366718" y="4861"/>
                  <a:pt x="1218290" y="26644"/>
                  <a:pt x="1067410" y="13716"/>
                </a:cubicBezTo>
                <a:cubicBezTo>
                  <a:pt x="900327" y="-8822"/>
                  <a:pt x="792178" y="6310"/>
                  <a:pt x="549250" y="13716"/>
                </a:cubicBezTo>
                <a:cubicBezTo>
                  <a:pt x="295300" y="2843"/>
                  <a:pt x="142619" y="40779"/>
                  <a:pt x="0" y="13716"/>
                </a:cubicBezTo>
                <a:cubicBezTo>
                  <a:pt x="813" y="8812"/>
                  <a:pt x="948" y="672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custGeom>
                    <a:avLst/>
                    <a:gdLst>
                      <a:gd name="connsiteX0" fmla="*/ 0 w 1554480"/>
                      <a:gd name="connsiteY0" fmla="*/ 0 h 13716"/>
                      <a:gd name="connsiteX1" fmla="*/ 549250 w 1554480"/>
                      <a:gd name="connsiteY1" fmla="*/ 0 h 13716"/>
                      <a:gd name="connsiteX2" fmla="*/ 1082954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49250 w 1554480"/>
                      <a:gd name="connsiteY6" fmla="*/ 13716 h 13716"/>
                      <a:gd name="connsiteX7" fmla="*/ 0 w 1554480"/>
                      <a:gd name="connsiteY7" fmla="*/ 13716 h 13716"/>
                      <a:gd name="connsiteX8" fmla="*/ 0 w 1554480"/>
                      <a:gd name="connsiteY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3716"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3820" y="4959"/>
                          <a:pt x="1554594" y="10798"/>
                          <a:pt x="1554480" y="13716"/>
                        </a:cubicBezTo>
                        <a:cubicBezTo>
                          <a:pt x="1338847" y="1555"/>
                          <a:pt x="1215066" y="33279"/>
                          <a:pt x="1067410" y="13716"/>
                        </a:cubicBezTo>
                        <a:cubicBezTo>
                          <a:pt x="919754" y="-5847"/>
                          <a:pt x="800465" y="-1492"/>
                          <a:pt x="549250" y="13716"/>
                        </a:cubicBezTo>
                        <a:cubicBezTo>
                          <a:pt x="298035" y="28924"/>
                          <a:pt x="158868" y="18197"/>
                          <a:pt x="0" y="13716"/>
                        </a:cubicBezTo>
                        <a:cubicBezTo>
                          <a:pt x="488" y="8630"/>
                          <a:pt x="480" y="6612"/>
                          <a:pt x="0" y="0"/>
                        </a:cubicBezTo>
                        <a:close/>
                      </a:path>
                      <a:path w="1554480" h="13716"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232" y="4157"/>
                          <a:pt x="1554673" y="7559"/>
                          <a:pt x="1554480" y="13716"/>
                        </a:cubicBezTo>
                        <a:cubicBezTo>
                          <a:pt x="1336087" y="7600"/>
                          <a:pt x="1310024" y="15187"/>
                          <a:pt x="1067410" y="13716"/>
                        </a:cubicBezTo>
                        <a:cubicBezTo>
                          <a:pt x="824796" y="12246"/>
                          <a:pt x="787902" y="30075"/>
                          <a:pt x="518160" y="13716"/>
                        </a:cubicBezTo>
                        <a:cubicBezTo>
                          <a:pt x="248418" y="-2643"/>
                          <a:pt x="133160" y="4633"/>
                          <a:pt x="0" y="13716"/>
                        </a:cubicBezTo>
                        <a:cubicBezTo>
                          <a:pt x="43" y="9160"/>
                          <a:pt x="-111" y="481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9AE230A-DA77-42B1-BA4C-615BCFD21581}"/>
              </a:ext>
            </a:extLst>
          </p:cNvPr>
          <p:cNvSpPr txBox="1"/>
          <p:nvPr/>
        </p:nvSpPr>
        <p:spPr>
          <a:xfrm>
            <a:off x="3355846" y="630936"/>
            <a:ext cx="5305807" cy="1463040"/>
          </a:xfrm>
          <a:prstGeom prst="rect">
            <a:avLst/>
          </a:prstGeom>
        </p:spPr>
        <p:txBody>
          <a:bodyPr vert="horz" lIns="91440" tIns="45720" rIns="91440" bIns="45720" rtlCol="0" anchor="ctr">
            <a:normAutofit/>
          </a:bodyPr>
          <a:lstStyle/>
          <a:p>
            <a:pPr marR="0">
              <a:lnSpc>
                <a:spcPct val="90000"/>
              </a:lnSpc>
              <a:spcBef>
                <a:spcPts val="0"/>
              </a:spcBef>
              <a:spcAft>
                <a:spcPts val="600"/>
              </a:spcAft>
            </a:pPr>
            <a:r>
              <a:rPr lang="en-US" sz="1600" dirty="0">
                <a:solidFill>
                  <a:srgbClr val="FFFFFF"/>
                </a:solidFill>
                <a:effectLst/>
              </a:rPr>
              <a:t>For eligibility, residency refers to clients who make Nevada their home.  A specific number of weeks or months in Nevada are not required to be considered as a resident in Nevada; however, a client’s intent to remain in Nevada is of interest, particularly for medical and treatment services</a:t>
            </a:r>
          </a:p>
        </p:txBody>
      </p:sp>
      <p:pic>
        <p:nvPicPr>
          <p:cNvPr id="2" name="Picture 1"/>
          <p:cNvPicPr/>
          <p:nvPr/>
        </p:nvPicPr>
        <p:blipFill>
          <a:blip r:embed="rId3" cstate="print">
            <a:extLst>
              <a:ext uri="{28A0092B-C50C-407E-A947-70E740481C1C}">
                <a14:useLocalDpi xmlns:a14="http://schemas.microsoft.com/office/drawing/2010/main" val="0"/>
              </a:ext>
            </a:extLst>
          </a:blip>
          <a:stretch>
            <a:fillRect/>
          </a:stretch>
        </p:blipFill>
        <p:spPr>
          <a:xfrm>
            <a:off x="453898" y="2971800"/>
            <a:ext cx="8188452" cy="1166854"/>
          </a:xfrm>
          <a:prstGeom prst="rect">
            <a:avLst/>
          </a:prstGeom>
        </p:spPr>
      </p:pic>
      <p:sp>
        <p:nvSpPr>
          <p:cNvPr id="36" name="TextBox 35">
            <a:extLst>
              <a:ext uri="{FF2B5EF4-FFF2-40B4-BE49-F238E27FC236}">
                <a16:creationId xmlns:a16="http://schemas.microsoft.com/office/drawing/2014/main" id="{02DA9815-6AD8-4364-9D4C-B634ADF47B37}"/>
              </a:ext>
            </a:extLst>
          </p:cNvPr>
          <p:cNvSpPr txBox="1"/>
          <p:nvPr/>
        </p:nvSpPr>
        <p:spPr>
          <a:xfrm>
            <a:off x="622300" y="4724400"/>
            <a:ext cx="8001000" cy="523220"/>
          </a:xfrm>
          <a:prstGeom prst="rect">
            <a:avLst/>
          </a:prstGeom>
          <a:noFill/>
        </p:spPr>
        <p:txBody>
          <a:bodyPr wrap="square" rtlCol="0">
            <a:spAutoFit/>
          </a:bodyPr>
          <a:lstStyle/>
          <a:p>
            <a:pPr marR="0" lvl="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If the client is to be incarcerated for a time period greater than 3 months, they are </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not Ryan White eligible</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please refer the client to the Department of Corrections for further assistance.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547624" y="4297020"/>
            <a:ext cx="8001000" cy="338554"/>
          </a:xfrm>
          <a:prstGeom prst="rect">
            <a:avLst/>
          </a:prstGeom>
          <a:noFill/>
        </p:spPr>
        <p:txBody>
          <a:bodyPr wrap="square" rtlCol="0">
            <a:spAutoFit/>
          </a:bodyPr>
          <a:lstStyle/>
          <a:p>
            <a:r>
              <a:rPr lang="en-US" sz="1600" dirty="0"/>
              <a:t>Part A TGA residency is Clark County (NV), NYE County (NV) and Mohave County (AZ) </a:t>
            </a:r>
          </a:p>
        </p:txBody>
      </p:sp>
    </p:spTree>
    <p:extLst>
      <p:ext uri="{BB962C8B-B14F-4D97-AF65-F5344CB8AC3E}">
        <p14:creationId xmlns:p14="http://schemas.microsoft.com/office/powerpoint/2010/main" val="1336372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529E97A-97C3-40EA-8A04-5C02398D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sketch line">
            <a:extLst>
              <a:ext uri="{FF2B5EF4-FFF2-40B4-BE49-F238E27FC236}">
                <a16:creationId xmlns:a16="http://schemas.microsoft.com/office/drawing/2014/main" id="{59FA8C2E-A5A7-4490-927A-7CD58343E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480309" y="1355598"/>
            <a:ext cx="1554480" cy="13716"/>
          </a:xfrm>
          <a:custGeom>
            <a:avLst/>
            <a:gdLst>
              <a:gd name="connsiteX0" fmla="*/ 0 w 1554480"/>
              <a:gd name="connsiteY0" fmla="*/ 0 h 13716"/>
              <a:gd name="connsiteX1" fmla="*/ 549250 w 1554480"/>
              <a:gd name="connsiteY1" fmla="*/ 0 h 13716"/>
              <a:gd name="connsiteX2" fmla="*/ 1082954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49250 w 1554480"/>
              <a:gd name="connsiteY6" fmla="*/ 13716 h 13716"/>
              <a:gd name="connsiteX7" fmla="*/ 0 w 1554480"/>
              <a:gd name="connsiteY7" fmla="*/ 13716 h 13716"/>
              <a:gd name="connsiteX8" fmla="*/ 0 w 1554480"/>
              <a:gd name="connsiteY8" fmla="*/ 0 h 13716"/>
              <a:gd name="connsiteX0" fmla="*/ 0 w 1554480"/>
              <a:gd name="connsiteY0" fmla="*/ 0 h 13716"/>
              <a:gd name="connsiteX1" fmla="*/ 502615 w 1554480"/>
              <a:gd name="connsiteY1" fmla="*/ 0 h 13716"/>
              <a:gd name="connsiteX2" fmla="*/ 974141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18160 w 1554480"/>
              <a:gd name="connsiteY6" fmla="*/ 13716 h 13716"/>
              <a:gd name="connsiteX7" fmla="*/ 0 w 1554480"/>
              <a:gd name="connsiteY7" fmla="*/ 13716 h 13716"/>
              <a:gd name="connsiteX8" fmla="*/ 0 w 1554480"/>
              <a:gd name="connsiteY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3716" fill="none" extrusionOk="0">
                <a:moveTo>
                  <a:pt x="0" y="0"/>
                </a:moveTo>
                <a:cubicBezTo>
                  <a:pt x="69558" y="-27075"/>
                  <a:pt x="365297" y="14897"/>
                  <a:pt x="549250" y="0"/>
                </a:cubicBezTo>
                <a:cubicBezTo>
                  <a:pt x="762323" y="14872"/>
                  <a:pt x="864871" y="21041"/>
                  <a:pt x="1082954" y="0"/>
                </a:cubicBezTo>
                <a:cubicBezTo>
                  <a:pt x="1306037" y="9403"/>
                  <a:pt x="1371926" y="14821"/>
                  <a:pt x="1554480" y="0"/>
                </a:cubicBezTo>
                <a:cubicBezTo>
                  <a:pt x="1554010" y="4793"/>
                  <a:pt x="1554680" y="10394"/>
                  <a:pt x="1554480" y="13716"/>
                </a:cubicBezTo>
                <a:cubicBezTo>
                  <a:pt x="1328957" y="3179"/>
                  <a:pt x="1207025" y="27731"/>
                  <a:pt x="1067410" y="13716"/>
                </a:cubicBezTo>
                <a:cubicBezTo>
                  <a:pt x="897316" y="-7440"/>
                  <a:pt x="788951" y="-24962"/>
                  <a:pt x="549250" y="13716"/>
                </a:cubicBezTo>
                <a:cubicBezTo>
                  <a:pt x="300394" y="-2982"/>
                  <a:pt x="129576" y="35301"/>
                  <a:pt x="0" y="13716"/>
                </a:cubicBezTo>
                <a:cubicBezTo>
                  <a:pt x="354" y="8869"/>
                  <a:pt x="649" y="6738"/>
                  <a:pt x="0" y="0"/>
                </a:cubicBezTo>
                <a:close/>
              </a:path>
              <a:path w="1554480" h="13716" stroke="0" extrusionOk="0">
                <a:moveTo>
                  <a:pt x="0" y="0"/>
                </a:moveTo>
                <a:cubicBezTo>
                  <a:pt x="249513" y="10124"/>
                  <a:pt x="389298" y="10419"/>
                  <a:pt x="502615" y="0"/>
                </a:cubicBezTo>
                <a:cubicBezTo>
                  <a:pt x="616735" y="10147"/>
                  <a:pt x="791037" y="-19212"/>
                  <a:pt x="974141" y="0"/>
                </a:cubicBezTo>
                <a:cubicBezTo>
                  <a:pt x="1141919" y="34853"/>
                  <a:pt x="1248514" y="16971"/>
                  <a:pt x="1554480" y="0"/>
                </a:cubicBezTo>
                <a:cubicBezTo>
                  <a:pt x="1554288" y="3835"/>
                  <a:pt x="1554171" y="7531"/>
                  <a:pt x="1554480" y="13716"/>
                </a:cubicBezTo>
                <a:cubicBezTo>
                  <a:pt x="1337806" y="9080"/>
                  <a:pt x="1308467" y="19887"/>
                  <a:pt x="1067410" y="13716"/>
                </a:cubicBezTo>
                <a:cubicBezTo>
                  <a:pt x="824349" y="13143"/>
                  <a:pt x="783437" y="24151"/>
                  <a:pt x="518160" y="13716"/>
                </a:cubicBezTo>
                <a:cubicBezTo>
                  <a:pt x="271530" y="4598"/>
                  <a:pt x="132568" y="-7659"/>
                  <a:pt x="0" y="13716"/>
                </a:cubicBezTo>
                <a:cubicBezTo>
                  <a:pt x="768" y="9617"/>
                  <a:pt x="-274" y="4847"/>
                  <a:pt x="0" y="0"/>
                </a:cubicBezTo>
                <a:close/>
              </a:path>
              <a:path w="1554480" h="13716" fill="none" stroke="0" extrusionOk="0">
                <a:moveTo>
                  <a:pt x="0" y="0"/>
                </a:moveTo>
                <a:cubicBezTo>
                  <a:pt x="95687" y="-31247"/>
                  <a:pt x="331569" y="3404"/>
                  <a:pt x="549250" y="0"/>
                </a:cubicBezTo>
                <a:cubicBezTo>
                  <a:pt x="776590" y="6530"/>
                  <a:pt x="844530" y="-5109"/>
                  <a:pt x="1082954" y="0"/>
                </a:cubicBezTo>
                <a:cubicBezTo>
                  <a:pt x="1293569" y="15486"/>
                  <a:pt x="1361850" y="13824"/>
                  <a:pt x="1554480" y="0"/>
                </a:cubicBezTo>
                <a:cubicBezTo>
                  <a:pt x="1553504" y="4786"/>
                  <a:pt x="1554832" y="10912"/>
                  <a:pt x="1554480" y="13716"/>
                </a:cubicBezTo>
                <a:cubicBezTo>
                  <a:pt x="1366718" y="4861"/>
                  <a:pt x="1218290" y="26644"/>
                  <a:pt x="1067410" y="13716"/>
                </a:cubicBezTo>
                <a:cubicBezTo>
                  <a:pt x="900327" y="-8822"/>
                  <a:pt x="792178" y="6310"/>
                  <a:pt x="549250" y="13716"/>
                </a:cubicBezTo>
                <a:cubicBezTo>
                  <a:pt x="295300" y="2843"/>
                  <a:pt x="142619" y="40779"/>
                  <a:pt x="0" y="13716"/>
                </a:cubicBezTo>
                <a:cubicBezTo>
                  <a:pt x="813" y="8812"/>
                  <a:pt x="948" y="672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custGeom>
                    <a:avLst/>
                    <a:gdLst>
                      <a:gd name="connsiteX0" fmla="*/ 0 w 1554480"/>
                      <a:gd name="connsiteY0" fmla="*/ 0 h 13716"/>
                      <a:gd name="connsiteX1" fmla="*/ 549250 w 1554480"/>
                      <a:gd name="connsiteY1" fmla="*/ 0 h 13716"/>
                      <a:gd name="connsiteX2" fmla="*/ 1082954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49250 w 1554480"/>
                      <a:gd name="connsiteY6" fmla="*/ 13716 h 13716"/>
                      <a:gd name="connsiteX7" fmla="*/ 0 w 1554480"/>
                      <a:gd name="connsiteY7" fmla="*/ 13716 h 13716"/>
                      <a:gd name="connsiteX8" fmla="*/ 0 w 1554480"/>
                      <a:gd name="connsiteY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3716"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3820" y="4959"/>
                          <a:pt x="1554594" y="10798"/>
                          <a:pt x="1554480" y="13716"/>
                        </a:cubicBezTo>
                        <a:cubicBezTo>
                          <a:pt x="1338847" y="1555"/>
                          <a:pt x="1215066" y="33279"/>
                          <a:pt x="1067410" y="13716"/>
                        </a:cubicBezTo>
                        <a:cubicBezTo>
                          <a:pt x="919754" y="-5847"/>
                          <a:pt x="800465" y="-1492"/>
                          <a:pt x="549250" y="13716"/>
                        </a:cubicBezTo>
                        <a:cubicBezTo>
                          <a:pt x="298035" y="28924"/>
                          <a:pt x="158868" y="18197"/>
                          <a:pt x="0" y="13716"/>
                        </a:cubicBezTo>
                        <a:cubicBezTo>
                          <a:pt x="488" y="8630"/>
                          <a:pt x="480" y="6612"/>
                          <a:pt x="0" y="0"/>
                        </a:cubicBezTo>
                        <a:close/>
                      </a:path>
                      <a:path w="1554480" h="13716"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232" y="4157"/>
                          <a:pt x="1554673" y="7559"/>
                          <a:pt x="1554480" y="13716"/>
                        </a:cubicBezTo>
                        <a:cubicBezTo>
                          <a:pt x="1336087" y="7600"/>
                          <a:pt x="1310024" y="15187"/>
                          <a:pt x="1067410" y="13716"/>
                        </a:cubicBezTo>
                        <a:cubicBezTo>
                          <a:pt x="824796" y="12246"/>
                          <a:pt x="787902" y="30075"/>
                          <a:pt x="518160" y="13716"/>
                        </a:cubicBezTo>
                        <a:cubicBezTo>
                          <a:pt x="248418" y="-2643"/>
                          <a:pt x="133160" y="4633"/>
                          <a:pt x="0" y="13716"/>
                        </a:cubicBezTo>
                        <a:cubicBezTo>
                          <a:pt x="43" y="9160"/>
                          <a:pt x="-111" y="481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p:nvPr/>
        </p:nvPicPr>
        <p:blipFill>
          <a:blip r:embed="rId3" cstate="print">
            <a:extLst>
              <a:ext uri="{28A0092B-C50C-407E-A947-70E740481C1C}">
                <a14:useLocalDpi xmlns:a14="http://schemas.microsoft.com/office/drawing/2010/main" val="0"/>
              </a:ext>
            </a:extLst>
          </a:blip>
          <a:stretch>
            <a:fillRect/>
          </a:stretch>
        </p:blipFill>
        <p:spPr>
          <a:xfrm>
            <a:off x="477774" y="3429000"/>
            <a:ext cx="8188452" cy="2047113"/>
          </a:xfrm>
          <a:prstGeom prst="rect">
            <a:avLst/>
          </a:prstGeom>
        </p:spPr>
      </p:pic>
      <p:sp>
        <p:nvSpPr>
          <p:cNvPr id="4" name="TextBox 3">
            <a:extLst>
              <a:ext uri="{FF2B5EF4-FFF2-40B4-BE49-F238E27FC236}">
                <a16:creationId xmlns:a16="http://schemas.microsoft.com/office/drawing/2014/main" id="{8936670C-E779-49EE-A850-8C8C4006837A}"/>
              </a:ext>
            </a:extLst>
          </p:cNvPr>
          <p:cNvSpPr txBox="1"/>
          <p:nvPr/>
        </p:nvSpPr>
        <p:spPr>
          <a:xfrm>
            <a:off x="152400" y="585216"/>
            <a:ext cx="2971800" cy="830997"/>
          </a:xfrm>
          <a:prstGeom prst="rect">
            <a:avLst/>
          </a:prstGeom>
          <a:noFill/>
        </p:spPr>
        <p:txBody>
          <a:bodyPr wrap="square" rtlCol="0">
            <a:spAutoFit/>
          </a:bodyPr>
          <a:lstStyle/>
          <a:p>
            <a:r>
              <a:rPr lang="en-US" sz="2400" b="1" dirty="0"/>
              <a:t>RESIDENCY </a:t>
            </a:r>
          </a:p>
          <a:p>
            <a:r>
              <a:rPr lang="en-US" sz="2400" b="1" dirty="0"/>
              <a:t>DOCUMENTATION</a:t>
            </a:r>
            <a:r>
              <a:rPr lang="en-US" dirty="0"/>
              <a:t> </a:t>
            </a:r>
          </a:p>
        </p:txBody>
      </p:sp>
      <p:sp>
        <p:nvSpPr>
          <p:cNvPr id="5" name="TextBox 4">
            <a:extLst>
              <a:ext uri="{FF2B5EF4-FFF2-40B4-BE49-F238E27FC236}">
                <a16:creationId xmlns:a16="http://schemas.microsoft.com/office/drawing/2014/main" id="{E01C3AFB-0E65-4049-9958-3AF735FFB095}"/>
              </a:ext>
            </a:extLst>
          </p:cNvPr>
          <p:cNvSpPr txBox="1"/>
          <p:nvPr/>
        </p:nvSpPr>
        <p:spPr>
          <a:xfrm>
            <a:off x="3886200" y="585216"/>
            <a:ext cx="4530852" cy="923330"/>
          </a:xfrm>
          <a:prstGeom prst="rect">
            <a:avLst/>
          </a:prstGeom>
          <a:noFill/>
        </p:spPr>
        <p:txBody>
          <a:bodyPr wrap="square" rtlCol="0">
            <a:spAutoFit/>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All clients must provide one (1) residency document from the list below indicating Nevada residency.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6868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088" y="0"/>
            <a:ext cx="7177823"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endParaRPr lang="en-US" dirty="0"/>
          </a:p>
        </p:txBody>
      </p:sp>
      <p:sp>
        <p:nvSpPr>
          <p:cNvPr id="2" name="TextBox 1">
            <a:extLst>
              <a:ext uri="{FF2B5EF4-FFF2-40B4-BE49-F238E27FC236}">
                <a16:creationId xmlns:a16="http://schemas.microsoft.com/office/drawing/2014/main" id="{6A96A177-4E12-4019-9CE5-EE35C94511FB}"/>
              </a:ext>
            </a:extLst>
          </p:cNvPr>
          <p:cNvSpPr txBox="1"/>
          <p:nvPr/>
        </p:nvSpPr>
        <p:spPr>
          <a:xfrm>
            <a:off x="2133600" y="304800"/>
            <a:ext cx="5305926" cy="55939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2800" b="1" kern="1200" dirty="0">
                <a:solidFill>
                  <a:srgbClr val="FFFFFF"/>
                </a:solidFill>
                <a:latin typeface="+mj-lt"/>
                <a:ea typeface="+mj-ea"/>
                <a:cs typeface="+mj-cs"/>
              </a:rPr>
              <a:t>NOTIBLES AND EXCEPTIONS</a:t>
            </a:r>
          </a:p>
        </p:txBody>
      </p:sp>
      <p:sp>
        <p:nvSpPr>
          <p:cNvPr id="11" name="sketch line">
            <a:extLst>
              <a:ext uri="{FF2B5EF4-FFF2-40B4-BE49-F238E27FC236}">
                <a16:creationId xmlns:a16="http://schemas.microsoft.com/office/drawing/2014/main" id="{41F77738-2AF0-4750-A0C7-F97C2C175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0654" y="4173498"/>
            <a:ext cx="3182692" cy="18288"/>
          </a:xfrm>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 name="connsiteX0" fmla="*/ 0 w 3182692"/>
              <a:gd name="connsiteY0" fmla="*/ 0 h 18288"/>
              <a:gd name="connsiteX1" fmla="*/ 604711 w 3182692"/>
              <a:gd name="connsiteY1" fmla="*/ 0 h 18288"/>
              <a:gd name="connsiteX2" fmla="*/ 1145769 w 3182692"/>
              <a:gd name="connsiteY2" fmla="*/ 0 h 18288"/>
              <a:gd name="connsiteX3" fmla="*/ 1845961 w 3182692"/>
              <a:gd name="connsiteY3" fmla="*/ 0 h 18288"/>
              <a:gd name="connsiteX4" fmla="*/ 2450673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68365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145195" y="-37571"/>
                  <a:pt x="472618" y="-13696"/>
                  <a:pt x="604711" y="0"/>
                </a:cubicBezTo>
                <a:cubicBezTo>
                  <a:pt x="706652" y="-3280"/>
                  <a:pt x="1039328" y="-8567"/>
                  <a:pt x="1241250" y="0"/>
                </a:cubicBezTo>
                <a:cubicBezTo>
                  <a:pt x="1405712" y="-7891"/>
                  <a:pt x="1711158" y="8053"/>
                  <a:pt x="1909615" y="0"/>
                </a:cubicBezTo>
                <a:cubicBezTo>
                  <a:pt x="2107436" y="-40150"/>
                  <a:pt x="2247192" y="19443"/>
                  <a:pt x="2577981" y="0"/>
                </a:cubicBezTo>
                <a:cubicBezTo>
                  <a:pt x="2894393" y="-5855"/>
                  <a:pt x="3041563" y="17846"/>
                  <a:pt x="3182692" y="0"/>
                </a:cubicBezTo>
                <a:cubicBezTo>
                  <a:pt x="3181973" y="8390"/>
                  <a:pt x="3182735" y="11854"/>
                  <a:pt x="3182692" y="18288"/>
                </a:cubicBezTo>
                <a:cubicBezTo>
                  <a:pt x="2975928" y="57450"/>
                  <a:pt x="2667693" y="19406"/>
                  <a:pt x="2482500" y="18288"/>
                </a:cubicBezTo>
                <a:cubicBezTo>
                  <a:pt x="2299734" y="36912"/>
                  <a:pt x="1925962" y="9303"/>
                  <a:pt x="1782308" y="18288"/>
                </a:cubicBezTo>
                <a:cubicBezTo>
                  <a:pt x="1635580" y="20546"/>
                  <a:pt x="1257854" y="-3663"/>
                  <a:pt x="1145769" y="18288"/>
                </a:cubicBezTo>
                <a:cubicBezTo>
                  <a:pt x="1025065" y="56574"/>
                  <a:pt x="247799" y="-11536"/>
                  <a:pt x="0" y="18288"/>
                </a:cubicBezTo>
                <a:cubicBezTo>
                  <a:pt x="-405" y="13204"/>
                  <a:pt x="-1092" y="5311"/>
                  <a:pt x="0" y="0"/>
                </a:cubicBezTo>
                <a:close/>
              </a:path>
              <a:path w="3182692" h="18288" stroke="0" extrusionOk="0">
                <a:moveTo>
                  <a:pt x="0" y="0"/>
                </a:moveTo>
                <a:cubicBezTo>
                  <a:pt x="288308" y="19724"/>
                  <a:pt x="431183" y="-26509"/>
                  <a:pt x="604711" y="0"/>
                </a:cubicBezTo>
                <a:cubicBezTo>
                  <a:pt x="795174" y="4405"/>
                  <a:pt x="950067" y="22541"/>
                  <a:pt x="1145769" y="0"/>
                </a:cubicBezTo>
                <a:cubicBezTo>
                  <a:pt x="1301850" y="7702"/>
                  <a:pt x="1499974" y="-70469"/>
                  <a:pt x="1845961" y="0"/>
                </a:cubicBezTo>
                <a:cubicBezTo>
                  <a:pt x="2191264" y="15313"/>
                  <a:pt x="2307232" y="-97"/>
                  <a:pt x="2450673" y="0"/>
                </a:cubicBezTo>
                <a:cubicBezTo>
                  <a:pt x="2596405" y="-19465"/>
                  <a:pt x="3033067" y="-31048"/>
                  <a:pt x="3182692" y="0"/>
                </a:cubicBezTo>
                <a:cubicBezTo>
                  <a:pt x="3182066" y="4696"/>
                  <a:pt x="3183370" y="10269"/>
                  <a:pt x="3182692" y="18288"/>
                </a:cubicBezTo>
                <a:cubicBezTo>
                  <a:pt x="3091120" y="-23022"/>
                  <a:pt x="2811074" y="61693"/>
                  <a:pt x="2546154" y="18288"/>
                </a:cubicBezTo>
                <a:cubicBezTo>
                  <a:pt x="2285186" y="27529"/>
                  <a:pt x="2090205" y="-22321"/>
                  <a:pt x="1845961" y="18288"/>
                </a:cubicBezTo>
                <a:cubicBezTo>
                  <a:pt x="1599794" y="31493"/>
                  <a:pt x="1466284" y="37447"/>
                  <a:pt x="1304904" y="18288"/>
                </a:cubicBezTo>
                <a:cubicBezTo>
                  <a:pt x="1189365" y="43775"/>
                  <a:pt x="952251" y="23461"/>
                  <a:pt x="668365" y="18288"/>
                </a:cubicBezTo>
                <a:cubicBezTo>
                  <a:pt x="407868" y="43595"/>
                  <a:pt x="284672" y="-9405"/>
                  <a:pt x="0" y="18288"/>
                </a:cubicBezTo>
                <a:cubicBezTo>
                  <a:pt x="527" y="9891"/>
                  <a:pt x="870" y="7012"/>
                  <a:pt x="0" y="0"/>
                </a:cubicBezTo>
                <a:close/>
              </a:path>
              <a:path w="3182692" h="18288" fill="none" stroke="0" extrusionOk="0">
                <a:moveTo>
                  <a:pt x="0" y="0"/>
                </a:moveTo>
                <a:cubicBezTo>
                  <a:pt x="108839" y="-32375"/>
                  <a:pt x="447732" y="16552"/>
                  <a:pt x="604711" y="0"/>
                </a:cubicBezTo>
                <a:cubicBezTo>
                  <a:pt x="781899" y="-548"/>
                  <a:pt x="1052060" y="7118"/>
                  <a:pt x="1241250" y="0"/>
                </a:cubicBezTo>
                <a:cubicBezTo>
                  <a:pt x="1399482" y="14083"/>
                  <a:pt x="1706293" y="54730"/>
                  <a:pt x="1909615" y="0"/>
                </a:cubicBezTo>
                <a:cubicBezTo>
                  <a:pt x="2085313" y="-24404"/>
                  <a:pt x="2264415" y="16988"/>
                  <a:pt x="2577981" y="0"/>
                </a:cubicBezTo>
                <a:cubicBezTo>
                  <a:pt x="2926098" y="-10318"/>
                  <a:pt x="3036314" y="-14769"/>
                  <a:pt x="3182692" y="0"/>
                </a:cubicBezTo>
                <a:cubicBezTo>
                  <a:pt x="3181841" y="8135"/>
                  <a:pt x="3181636" y="12730"/>
                  <a:pt x="3182692" y="18288"/>
                </a:cubicBezTo>
                <a:cubicBezTo>
                  <a:pt x="2996012" y="-1231"/>
                  <a:pt x="2669008" y="27395"/>
                  <a:pt x="2482500" y="18288"/>
                </a:cubicBezTo>
                <a:cubicBezTo>
                  <a:pt x="2296543" y="21246"/>
                  <a:pt x="1935236" y="7938"/>
                  <a:pt x="1782308" y="18288"/>
                </a:cubicBezTo>
                <a:cubicBezTo>
                  <a:pt x="1607683" y="25490"/>
                  <a:pt x="1291498" y="1369"/>
                  <a:pt x="1145769" y="18288"/>
                </a:cubicBezTo>
                <a:cubicBezTo>
                  <a:pt x="1015407" y="55325"/>
                  <a:pt x="262557" y="26571"/>
                  <a:pt x="0" y="18288"/>
                </a:cubicBezTo>
                <a:cubicBezTo>
                  <a:pt x="508" y="13336"/>
                  <a:pt x="437" y="727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3CC77D7-82F9-464D-885E-17F2E7B2D84C}"/>
              </a:ext>
            </a:extLst>
          </p:cNvPr>
          <p:cNvSpPr txBox="1"/>
          <p:nvPr/>
        </p:nvSpPr>
        <p:spPr>
          <a:xfrm>
            <a:off x="1876514" y="4419600"/>
            <a:ext cx="5534526" cy="1754326"/>
          </a:xfrm>
          <a:prstGeom prst="rect">
            <a:avLst/>
          </a:prstGeom>
          <a:noFill/>
        </p:spPr>
        <p:txBody>
          <a:bodyPr wrap="square" rtlCol="0">
            <a:spAutoFit/>
          </a:bodyPr>
          <a:lstStyle/>
          <a:p>
            <a:pPr marL="0" marR="0" algn="ctr">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The following Nevada Common Guidance Document(s) may also be used to establish residency:</a:t>
            </a:r>
          </a:p>
          <a:p>
            <a:pPr marL="0" marR="0" algn="ctr">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CGD 15-48 Dependent Support Form</a:t>
            </a:r>
          </a:p>
          <a:p>
            <a:pPr marL="342900" marR="0" lvl="0" indent="-342900" algn="ctr">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CG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 15-50 Verification of Residence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0C26635-DD28-4850-BE7A-1FF205BCBFCB}"/>
              </a:ext>
            </a:extLst>
          </p:cNvPr>
          <p:cNvSpPr txBox="1"/>
          <p:nvPr/>
        </p:nvSpPr>
        <p:spPr>
          <a:xfrm>
            <a:off x="1927077" y="1371600"/>
            <a:ext cx="5257800" cy="1877437"/>
          </a:xfrm>
          <a:prstGeom prst="rect">
            <a:avLst/>
          </a:prstGeom>
          <a:noFill/>
        </p:spPr>
        <p:txBody>
          <a:bodyPr wrap="square" rtlCol="0">
            <a:spAutoFit/>
          </a:bodyPr>
          <a:lstStyle/>
          <a:p>
            <a:pPr marR="0" lvl="0" algn="ctr">
              <a:spcBef>
                <a:spcPts val="0"/>
              </a:spcBef>
              <a:spcAft>
                <a:spcPts val="0"/>
              </a:spcAft>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The residency address may be a PO Box if:</a:t>
            </a:r>
          </a:p>
          <a:p>
            <a:pPr marR="0" lvl="0" algn="ctr">
              <a:spcBef>
                <a:spcPts val="0"/>
              </a:spcBef>
              <a:spcAft>
                <a:spcPts val="0"/>
              </a:spcAft>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The recipient has another means to verify the address (such as a utility bill)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If the United States Postal Service (USPS) has not established a residential address for the location.  This is often the case on Native American Tribal Reservations.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5916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C6F81F0-4857-4A7E-97B3-3B9DFC3CE6A0}"/>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800" kern="1200" dirty="0">
                <a:solidFill>
                  <a:schemeClr val="bg1"/>
                </a:solidFill>
                <a:latin typeface="+mj-lt"/>
                <a:ea typeface="+mj-ea"/>
                <a:cs typeface="+mj-cs"/>
              </a:rPr>
              <a:t>ATTESTATION OF HOMLESSNESS</a:t>
            </a:r>
          </a:p>
        </p:txBody>
      </p:sp>
      <p:pic>
        <p:nvPicPr>
          <p:cNvPr id="2" name="Picture 1"/>
          <p:cNvPicPr/>
          <p:nvPr/>
        </p:nvPicPr>
        <p:blipFill>
          <a:blip r:embed="rId3" cstate="print">
            <a:extLst>
              <a:ext uri="{28A0092B-C50C-407E-A947-70E740481C1C}">
                <a14:useLocalDpi xmlns:a14="http://schemas.microsoft.com/office/drawing/2010/main" val="0"/>
              </a:ext>
            </a:extLst>
          </a:blip>
          <a:stretch>
            <a:fillRect/>
          </a:stretch>
        </p:blipFill>
        <p:spPr>
          <a:xfrm>
            <a:off x="228600" y="5181600"/>
            <a:ext cx="8178799" cy="1104138"/>
          </a:xfrm>
          <a:prstGeom prst="rect">
            <a:avLst/>
          </a:prstGeom>
        </p:spPr>
      </p:pic>
      <p:sp>
        <p:nvSpPr>
          <p:cNvPr id="4" name="TextBox 3">
            <a:extLst>
              <a:ext uri="{FF2B5EF4-FFF2-40B4-BE49-F238E27FC236}">
                <a16:creationId xmlns:a16="http://schemas.microsoft.com/office/drawing/2014/main" id="{BAD374F3-C5E0-4A11-B9E2-322D741B45D3}"/>
              </a:ext>
            </a:extLst>
          </p:cNvPr>
          <p:cNvSpPr txBox="1"/>
          <p:nvPr/>
        </p:nvSpPr>
        <p:spPr>
          <a:xfrm>
            <a:off x="417399" y="1991161"/>
            <a:ext cx="8408193" cy="523220"/>
          </a:xfrm>
          <a:prstGeom prst="rect">
            <a:avLst/>
          </a:prstGeom>
          <a:noFill/>
        </p:spPr>
        <p:txBody>
          <a:bodyPr wrap="square" rtlCol="0">
            <a:spAutoFit/>
          </a:bodyPr>
          <a:lstStyle/>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If client states that she/he is homeless or lying-in a shelter with no verifiable residence, please have them complete the Attestation of Homelessness in the initial and/or annual recertification application.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E3DA0E3-D6BE-4165-923D-9AB11E9E0827}"/>
              </a:ext>
            </a:extLst>
          </p:cNvPr>
          <p:cNvSpPr txBox="1"/>
          <p:nvPr/>
        </p:nvSpPr>
        <p:spPr>
          <a:xfrm>
            <a:off x="1143000" y="2522861"/>
            <a:ext cx="6553200" cy="2246769"/>
          </a:xfrm>
          <a:prstGeom prst="rect">
            <a:avLst/>
          </a:prstGeom>
          <a:noFill/>
        </p:spPr>
        <p:txBody>
          <a:bodyPr wrap="square" rtlCol="0">
            <a:spAutoFit/>
          </a:bodyPr>
          <a:lstStyle/>
          <a:p>
            <a:pPr marL="0" marR="0">
              <a:spcBef>
                <a:spcPts val="0"/>
              </a:spcBef>
              <a:spcAft>
                <a:spcPts val="0"/>
              </a:spcAft>
            </a:pPr>
            <a:r>
              <a:rPr lang="en-US" sz="1000" b="1" i="1" dirty="0">
                <a:solidFill>
                  <a:srgbClr val="000000"/>
                </a:solidFill>
                <a:effectLst/>
                <a:latin typeface="Arial" panose="020B0604020202020204" pitchFamily="34" charset="0"/>
                <a:ea typeface="Calibri" panose="020F0502020204030204" pitchFamily="34" charset="0"/>
              </a:rPr>
              <a:t>HUD Defines Homeless as:  </a:t>
            </a:r>
          </a:p>
          <a:p>
            <a:pPr marL="0" marR="0">
              <a:spcBef>
                <a:spcPts val="0"/>
              </a:spcBef>
              <a:spcAft>
                <a:spcPts val="0"/>
              </a:spcAft>
            </a:pPr>
            <a:r>
              <a:rPr lang="en-US" sz="1000" b="1" i="1" dirty="0">
                <a:solidFill>
                  <a:srgbClr val="000000"/>
                </a:solidFill>
                <a:effectLst/>
                <a:latin typeface="Arial" panose="020B0604020202020204" pitchFamily="34" charset="0"/>
                <a:ea typeface="Calibri" panose="020F0502020204030204" pitchFamily="34" charset="0"/>
              </a:rPr>
              <a:t>(1) An individual or family who lacks a fixed, regular, and adequate nighttime residence, meaning:</a:t>
            </a:r>
            <a:endParaRPr lang="en-US" sz="1000" b="1" i="1" dirty="0">
              <a:effectLst/>
              <a:latin typeface="Times New Roman" panose="02020603050405020304" pitchFamily="18" charset="0"/>
              <a:ea typeface="Calibri" panose="020F0502020204030204" pitchFamily="34" charset="0"/>
            </a:endParaRPr>
          </a:p>
          <a:p>
            <a:pPr marL="457200" marR="0">
              <a:spcBef>
                <a:spcPts val="0"/>
              </a:spcBef>
              <a:spcAft>
                <a:spcPts val="0"/>
              </a:spcAft>
            </a:pPr>
            <a:r>
              <a:rPr lang="en-US" sz="1000" b="1" i="1" dirty="0">
                <a:solidFill>
                  <a:srgbClr val="000000"/>
                </a:solidFill>
                <a:effectLst/>
                <a:latin typeface="Arial" panose="020B0604020202020204" pitchFamily="34" charset="0"/>
                <a:ea typeface="Calibri" panose="020F0502020204030204" pitchFamily="34" charset="0"/>
              </a:rPr>
              <a:t>(i) An individual or family with a primary nighttime residence that is a public or private place not designed for or ordinarily used as a regular sleeping accommodation for human beings, including a car, park, abandoned building, bus or train station, airport, or camping ground;</a:t>
            </a:r>
            <a:endParaRPr lang="en-US" sz="1000" b="1" i="1" dirty="0">
              <a:effectLst/>
              <a:latin typeface="Times New Roman" panose="02020603050405020304" pitchFamily="18" charset="0"/>
              <a:ea typeface="Calibri" panose="020F0502020204030204" pitchFamily="34" charset="0"/>
            </a:endParaRPr>
          </a:p>
          <a:p>
            <a:pPr marL="457200" marR="0">
              <a:spcBef>
                <a:spcPts val="0"/>
              </a:spcBef>
              <a:spcAft>
                <a:spcPts val="0"/>
              </a:spcAft>
            </a:pPr>
            <a:r>
              <a:rPr lang="en-US" sz="1000" b="1" i="1" dirty="0">
                <a:solidFill>
                  <a:srgbClr val="000000"/>
                </a:solidFill>
                <a:effectLst/>
                <a:latin typeface="Arial" panose="020B0604020202020204" pitchFamily="34" charset="0"/>
                <a:ea typeface="Calibri" panose="020F0502020204030204" pitchFamily="34" charset="0"/>
              </a:rPr>
              <a:t>(ii) An individual or family living in a supervised publicly or privately operated shelter designated to provide temporary living arrangements (including congregate shelters, transitional housing, and hotels and motels paid for by charitable organizations or by federal, State, or local government programs for low-income individuals); or</a:t>
            </a:r>
            <a:endParaRPr lang="en-US" sz="1000" b="1" i="1" dirty="0">
              <a:effectLst/>
              <a:latin typeface="Times New Roman" panose="02020603050405020304" pitchFamily="18" charset="0"/>
              <a:ea typeface="Calibri" panose="020F0502020204030204" pitchFamily="34" charset="0"/>
            </a:endParaRPr>
          </a:p>
          <a:p>
            <a:pPr marL="457200" marR="0">
              <a:spcBef>
                <a:spcPts val="0"/>
              </a:spcBef>
              <a:spcAft>
                <a:spcPts val="0"/>
              </a:spcAft>
            </a:pPr>
            <a:r>
              <a:rPr lang="en-US" sz="1000" b="1" i="1" dirty="0">
                <a:solidFill>
                  <a:srgbClr val="000000"/>
                </a:solidFill>
                <a:effectLst/>
                <a:latin typeface="Arial" panose="020B0604020202020204" pitchFamily="34" charset="0"/>
                <a:ea typeface="Calibri" panose="020F0502020204030204" pitchFamily="34" charset="0"/>
              </a:rPr>
              <a:t>(iii) An individual who is exiting an institution where he or she resided for 90 days or less and who resided in an emergency shelter or place not meant for human habitation immediately before entering that institution;</a:t>
            </a:r>
          </a:p>
          <a:p>
            <a:pPr marL="457200" marR="0">
              <a:spcBef>
                <a:spcPts val="0"/>
              </a:spcBef>
              <a:spcAft>
                <a:spcPts val="0"/>
              </a:spcAft>
            </a:pPr>
            <a:endParaRPr lang="en-US" sz="1000" b="1" i="1" dirty="0">
              <a:solidFill>
                <a:srgbClr val="000000"/>
              </a:solidFill>
              <a:latin typeface="Arial" panose="020B0604020202020204" pitchFamily="34" charset="0"/>
              <a:ea typeface="Calibri" panose="020F0502020204030204" pitchFamily="34" charset="0"/>
            </a:endParaRPr>
          </a:p>
          <a:p>
            <a:pPr marL="457200" marR="0">
              <a:spcBef>
                <a:spcPts val="0"/>
              </a:spcBef>
              <a:spcAft>
                <a:spcPts val="0"/>
              </a:spcAft>
            </a:pPr>
            <a:r>
              <a:rPr lang="en-US" sz="1000" b="1" i="1" dirty="0">
                <a:solidFill>
                  <a:srgbClr val="000000"/>
                </a:solidFill>
                <a:effectLst/>
                <a:latin typeface="Arial" panose="020B0604020202020204" pitchFamily="34" charset="0"/>
                <a:ea typeface="Calibri" panose="020F0502020204030204" pitchFamily="34" charset="0"/>
              </a:rPr>
              <a:t>(CFR 20107 Title 24 Vol 3 Part 578.3)</a:t>
            </a:r>
            <a:endParaRPr lang="en-US" sz="1000" b="1" i="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099916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905000"/>
            <a:ext cx="7086600" cy="3416320"/>
          </a:xfrm>
          <a:prstGeom prst="rect">
            <a:avLst/>
          </a:prstGeom>
          <a:noFill/>
        </p:spPr>
        <p:txBody>
          <a:bodyPr wrap="square" rtlCol="0">
            <a:spAutoFit/>
          </a:bodyPr>
          <a:lstStyle/>
          <a:p>
            <a:endParaRPr lang="en-US" dirty="0"/>
          </a:p>
          <a:p>
            <a:r>
              <a:rPr lang="en-US" dirty="0"/>
              <a:t>Proof of residency is required at least annually.  </a:t>
            </a:r>
          </a:p>
          <a:p>
            <a:endParaRPr lang="en-US" dirty="0"/>
          </a:p>
          <a:p>
            <a:pPr marL="285750" indent="-285750">
              <a:buFont typeface="Arial" panose="020B0604020202020204" pitchFamily="34" charset="0"/>
              <a:buChar char="•"/>
            </a:pPr>
            <a:r>
              <a:rPr lang="en-US" dirty="0"/>
              <a:t>Residency documents are collected during the new client intake, full birthday renewals and at 6-month attestation (when applicable).  </a:t>
            </a:r>
          </a:p>
          <a:p>
            <a:endParaRPr lang="en-US" dirty="0"/>
          </a:p>
          <a:p>
            <a:pPr marL="285750" indent="-285750">
              <a:buFont typeface="Arial" panose="020B0604020202020204" pitchFamily="34" charset="0"/>
              <a:buChar char="•"/>
            </a:pPr>
            <a:r>
              <a:rPr lang="en-US" dirty="0"/>
              <a:t>Any changes to residency should be completed and documented by using the 6-month attestation form.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Any changes must be updated in CAREWare/RWISE </a:t>
            </a:r>
            <a:r>
              <a:rPr lang="en-US" b="1" dirty="0"/>
              <a:t>within 3 business days</a:t>
            </a:r>
            <a:r>
              <a:rPr lang="en-US" dirty="0"/>
              <a:t> of the reported address change. </a:t>
            </a:r>
          </a:p>
        </p:txBody>
      </p:sp>
      <p:sp>
        <p:nvSpPr>
          <p:cNvPr id="4" name="TextBox 3"/>
          <p:cNvSpPr txBox="1"/>
          <p:nvPr/>
        </p:nvSpPr>
        <p:spPr>
          <a:xfrm>
            <a:off x="1524000" y="1099066"/>
            <a:ext cx="5791200" cy="369332"/>
          </a:xfrm>
          <a:prstGeom prst="rect">
            <a:avLst/>
          </a:prstGeom>
          <a:noFill/>
        </p:spPr>
        <p:txBody>
          <a:bodyPr wrap="square" rtlCol="0">
            <a:spAutoFit/>
          </a:bodyPr>
          <a:lstStyle/>
          <a:p>
            <a:pPr lvl="0" algn="ctr"/>
            <a:r>
              <a:rPr lang="en-US" b="1" dirty="0"/>
              <a:t>Frequency for Collecting Residency Documents</a:t>
            </a:r>
            <a:endParaRPr lang="en-US" dirty="0"/>
          </a:p>
        </p:txBody>
      </p:sp>
    </p:spTree>
    <p:extLst>
      <p:ext uri="{BB962C8B-B14F-4D97-AF65-F5344CB8AC3E}">
        <p14:creationId xmlns:p14="http://schemas.microsoft.com/office/powerpoint/2010/main" val="3619216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538A7B5-B32D-421E-B110-AB5B1A7CC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4D36999-26F8-45E4-AB41-D485D0B0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40012"/>
            <a:ext cx="9143999" cy="2803359"/>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30F8DA27-CE91-4AEB-B854-6F06B5485E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23563" r="8214" b="45501"/>
          <a:stretch/>
        </p:blipFill>
        <p:spPr>
          <a:xfrm flipV="1">
            <a:off x="0" y="2404067"/>
            <a:ext cx="9144000" cy="2539327"/>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3" name="TextBox 2">
            <a:extLst>
              <a:ext uri="{FF2B5EF4-FFF2-40B4-BE49-F238E27FC236}">
                <a16:creationId xmlns:a16="http://schemas.microsoft.com/office/drawing/2014/main" id="{5B4B0FE1-96C0-4A87-8FDA-23AC976D27FC}"/>
              </a:ext>
            </a:extLst>
          </p:cNvPr>
          <p:cNvSpPr txBox="1"/>
          <p:nvPr/>
        </p:nvSpPr>
        <p:spPr>
          <a:xfrm>
            <a:off x="529611" y="381000"/>
            <a:ext cx="7980565" cy="77584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800" b="1" kern="1200" dirty="0">
                <a:latin typeface="+mj-lt"/>
                <a:ea typeface="+mj-ea"/>
                <a:cs typeface="+mj-cs"/>
              </a:rPr>
              <a:t>HOUSEHOLD SIZE </a:t>
            </a:r>
          </a:p>
        </p:txBody>
      </p:sp>
      <p:pic>
        <p:nvPicPr>
          <p:cNvPr id="14" name="Picture 13">
            <a:extLst>
              <a:ext uri="{FF2B5EF4-FFF2-40B4-BE49-F238E27FC236}">
                <a16:creationId xmlns:a16="http://schemas.microsoft.com/office/drawing/2014/main" id="{F7AF4E20-3DDE-4998-96BE-44EE182540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1" r="8214" b="86237"/>
          <a:stretch/>
        </p:blipFill>
        <p:spPr>
          <a:xfrm flipV="1">
            <a:off x="0" y="5616534"/>
            <a:ext cx="9143999" cy="1129775"/>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pic>
        <p:nvPicPr>
          <p:cNvPr id="2" name="Picture 1"/>
          <p:cNvPicPr/>
          <p:nvPr/>
        </p:nvPicPr>
        <p:blipFill>
          <a:blip r:embed="rId4" cstate="print">
            <a:extLst>
              <a:ext uri="{28A0092B-C50C-407E-A947-70E740481C1C}">
                <a14:useLocalDpi xmlns:a14="http://schemas.microsoft.com/office/drawing/2010/main" val="0"/>
              </a:ext>
            </a:extLst>
          </a:blip>
          <a:stretch>
            <a:fillRect/>
          </a:stretch>
        </p:blipFill>
        <p:spPr>
          <a:xfrm>
            <a:off x="566928" y="1524000"/>
            <a:ext cx="7943248" cy="2243966"/>
          </a:xfrm>
          <a:prstGeom prst="rect">
            <a:avLst/>
          </a:prstGeom>
        </p:spPr>
      </p:pic>
      <p:sp>
        <p:nvSpPr>
          <p:cNvPr id="4" name="TextBox 3"/>
          <p:cNvSpPr txBox="1"/>
          <p:nvPr/>
        </p:nvSpPr>
        <p:spPr>
          <a:xfrm>
            <a:off x="1447800" y="4876800"/>
            <a:ext cx="5486400" cy="369332"/>
          </a:xfrm>
          <a:prstGeom prst="rect">
            <a:avLst/>
          </a:prstGeom>
          <a:noFill/>
        </p:spPr>
        <p:txBody>
          <a:bodyPr wrap="square" rtlCol="0">
            <a:spAutoFit/>
          </a:bodyPr>
          <a:lstStyle/>
          <a:p>
            <a:r>
              <a:rPr lang="en-US" dirty="0">
                <a:solidFill>
                  <a:schemeClr val="bg1"/>
                </a:solidFill>
              </a:rPr>
              <a:t>Applicant + spouse + (tax) dependents = household</a:t>
            </a:r>
          </a:p>
        </p:txBody>
      </p:sp>
    </p:spTree>
    <p:extLst>
      <p:ext uri="{BB962C8B-B14F-4D97-AF65-F5344CB8AC3E}">
        <p14:creationId xmlns:p14="http://schemas.microsoft.com/office/powerpoint/2010/main" val="4254398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2" name="Oval 3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91F52920-3ECF-4146-8A6C-66484A9BE797}"/>
              </a:ext>
            </a:extLst>
          </p:cNvPr>
          <p:cNvSpPr txBox="1"/>
          <p:nvPr/>
        </p:nvSpPr>
        <p:spPr>
          <a:xfrm>
            <a:off x="682536" y="1119031"/>
            <a:ext cx="2975064" cy="406462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alibri"/>
                <a:ea typeface="+mn-ea"/>
                <a:cs typeface="+mn-cs"/>
              </a:rPr>
              <a:t>Spouses/Domestic Partners</a:t>
            </a:r>
          </a:p>
        </p:txBody>
      </p:sp>
      <p:sp>
        <p:nvSpPr>
          <p:cNvPr id="34" name="Arc 33">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D38D1EB-6AA4-4FF0-880A-CD76D3A4CE0E}"/>
              </a:ext>
            </a:extLst>
          </p:cNvPr>
          <p:cNvSpPr txBox="1"/>
          <p:nvPr/>
        </p:nvSpPr>
        <p:spPr>
          <a:xfrm>
            <a:off x="4027614" y="1526033"/>
            <a:ext cx="4152298" cy="3935281"/>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When determining an individual’s household size, spouses/domestic partners </a:t>
            </a:r>
            <a:r>
              <a:rPr kumimoji="0" lang="en-US" sz="1800" b="1" i="0" u="none" strike="noStrike" kern="1200" cap="none" spc="0" normalizeH="0" baseline="0" noProof="0" dirty="0">
                <a:ln>
                  <a:noFill/>
                </a:ln>
                <a:solidFill>
                  <a:prstClr val="black"/>
                </a:solidFill>
                <a:effectLst/>
                <a:uLnTx/>
                <a:uFillTx/>
                <a:latin typeface="Calibri"/>
                <a:ea typeface="+mn-ea"/>
                <a:cs typeface="+mn-cs"/>
              </a:rPr>
              <a:t>must</a:t>
            </a:r>
            <a:r>
              <a:rPr kumimoji="0" lang="en-US" sz="1800" b="0" i="0" u="none" strike="noStrike" kern="1200" cap="none" spc="0" normalizeH="0" baseline="0" noProof="0" dirty="0">
                <a:ln>
                  <a:noFill/>
                </a:ln>
                <a:solidFill>
                  <a:prstClr val="black"/>
                </a:solidFill>
                <a:effectLst/>
                <a:uLnTx/>
                <a:uFillTx/>
                <a:latin typeface="Calibri"/>
                <a:ea typeface="+mn-ea"/>
                <a:cs typeface="+mn-cs"/>
              </a:rPr>
              <a:t> be included. This includes both traditional and same gender couples.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It does not matter if they file a joint or separate tax return or if one expects to be claimed as tax dependent.  They must be counted in the household size. </a:t>
            </a:r>
          </a:p>
        </p:txBody>
      </p:sp>
    </p:spTree>
    <p:extLst>
      <p:ext uri="{BB962C8B-B14F-4D97-AF65-F5344CB8AC3E}">
        <p14:creationId xmlns:p14="http://schemas.microsoft.com/office/powerpoint/2010/main" val="1468377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066800"/>
            <a:ext cx="6934200" cy="4524315"/>
          </a:xfrm>
          <a:prstGeom prst="rect">
            <a:avLst/>
          </a:prstGeom>
          <a:noFill/>
        </p:spPr>
        <p:txBody>
          <a:bodyPr wrap="square" rtlCol="0">
            <a:spAutoFit/>
          </a:bodyPr>
          <a:lstStyle/>
          <a:p>
            <a:r>
              <a:rPr lang="en-US" dirty="0"/>
              <a:t>Household documents are collected during the new client intake, full birthday renewals and at 6-month attestation (when applicable).  </a:t>
            </a:r>
          </a:p>
          <a:p>
            <a:endParaRPr lang="en-US" dirty="0"/>
          </a:p>
          <a:p>
            <a:r>
              <a:rPr lang="en-US" dirty="0"/>
              <a:t>Household income will be reassessed annually.  </a:t>
            </a:r>
          </a:p>
          <a:p>
            <a:endParaRPr lang="en-US" dirty="0"/>
          </a:p>
          <a:p>
            <a:r>
              <a:rPr lang="en-US" dirty="0"/>
              <a:t>Anytime there is a change in family composition that results in an increase or decrease in income clients must report this to their Case Managers.</a:t>
            </a:r>
          </a:p>
          <a:p>
            <a:endParaRPr lang="en-US" dirty="0"/>
          </a:p>
          <a:p>
            <a:pPr marL="285750" indent="-285750">
              <a:buFont typeface="Arial" panose="020B0604020202020204" pitchFamily="34" charset="0"/>
              <a:buChar char="•"/>
            </a:pPr>
            <a:r>
              <a:rPr lang="en-US" dirty="0"/>
              <a:t>Any changes should be completed and documented by using the 6-month attestation form.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Any changes must be updated in CAREWare/RWISE </a:t>
            </a:r>
            <a:r>
              <a:rPr lang="en-US" b="1" dirty="0"/>
              <a:t>within 3 business days</a:t>
            </a:r>
            <a:r>
              <a:rPr lang="en-US" dirty="0"/>
              <a:t> of the reported change. </a:t>
            </a:r>
          </a:p>
          <a:p>
            <a:endParaRPr lang="en-US" dirty="0"/>
          </a:p>
          <a:p>
            <a:endParaRPr lang="en-US" dirty="0"/>
          </a:p>
        </p:txBody>
      </p:sp>
    </p:spTree>
    <p:extLst>
      <p:ext uri="{BB962C8B-B14F-4D97-AF65-F5344CB8AC3E}">
        <p14:creationId xmlns:p14="http://schemas.microsoft.com/office/powerpoint/2010/main" val="3502950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4680" y="1219200"/>
            <a:ext cx="8534400" cy="5078313"/>
          </a:xfrm>
          <a:prstGeom prst="rect">
            <a:avLst/>
          </a:prstGeom>
          <a:noFill/>
        </p:spPr>
        <p:txBody>
          <a:bodyPr wrap="square" rtlCol="0">
            <a:spAutoFit/>
          </a:bodyPr>
          <a:lstStyle/>
          <a:p>
            <a:r>
              <a:rPr lang="en-US" dirty="0"/>
              <a:t>Ryan White funds are intended to support only the HIV-related needs of eligible individuals. </a:t>
            </a:r>
          </a:p>
          <a:p>
            <a:endParaRPr lang="en-US" dirty="0"/>
          </a:p>
          <a:p>
            <a:r>
              <a:rPr lang="en-US" dirty="0"/>
              <a:t>The objectives of the eligibility determination are to:</a:t>
            </a:r>
          </a:p>
          <a:p>
            <a:endParaRPr lang="en-US" dirty="0"/>
          </a:p>
          <a:p>
            <a:pPr marL="285750" lvl="0" indent="-285750">
              <a:buFont typeface="Arial" panose="020B0604020202020204" pitchFamily="34" charset="0"/>
              <a:buChar char="•"/>
            </a:pPr>
            <a:r>
              <a:rPr lang="en-US" dirty="0"/>
              <a:t>Establish client eligibility</a:t>
            </a:r>
            <a:r>
              <a:rPr lang="en-US" b="1" dirty="0"/>
              <a:t> </a:t>
            </a:r>
            <a:r>
              <a:rPr lang="en-US" b="1" dirty="0">
                <a:solidFill>
                  <a:srgbClr val="FF0000"/>
                </a:solidFill>
              </a:rPr>
              <a:t>before</a:t>
            </a:r>
            <a:r>
              <a:rPr lang="en-US" dirty="0"/>
              <a:t> providing services.</a:t>
            </a:r>
          </a:p>
          <a:p>
            <a:pPr lvl="0"/>
            <a:endParaRPr lang="en-US" dirty="0"/>
          </a:p>
          <a:p>
            <a:pPr marL="285750" lvl="0" indent="-285750">
              <a:buFont typeface="Arial" panose="020B0604020202020204" pitchFamily="34" charset="0"/>
              <a:buChar char="•"/>
            </a:pPr>
            <a:r>
              <a:rPr lang="en-US" dirty="0"/>
              <a:t>Ensure all clients adhere to biannual (twice a year) recertification requirements.</a:t>
            </a:r>
          </a:p>
          <a:p>
            <a:pPr lvl="0"/>
            <a:endParaRPr lang="en-US" dirty="0"/>
          </a:p>
          <a:p>
            <a:pPr marL="285750" lvl="0" indent="-285750">
              <a:buFont typeface="Arial" panose="020B0604020202020204" pitchFamily="34" charset="0"/>
              <a:buChar char="•"/>
            </a:pPr>
            <a:r>
              <a:rPr lang="en-US" dirty="0"/>
              <a:t>Collect basic applicant information to facilitate client identification, follow-up, and HRSA required performance measurements.</a:t>
            </a:r>
          </a:p>
          <a:p>
            <a:pPr lvl="0"/>
            <a:endParaRPr lang="en-US" dirty="0"/>
          </a:p>
          <a:p>
            <a:pPr marL="285750" lvl="0" indent="-285750">
              <a:buFont typeface="Arial" panose="020B0604020202020204" pitchFamily="34" charset="0"/>
              <a:buChar char="•"/>
            </a:pPr>
            <a:r>
              <a:rPr lang="en-US" dirty="0"/>
              <a:t>Inform the applicant of services that are available and what the client can expect if they are determined eligible for services.</a:t>
            </a:r>
          </a:p>
          <a:p>
            <a:pPr lvl="0"/>
            <a:endParaRPr lang="en-US" dirty="0"/>
          </a:p>
          <a:p>
            <a:pPr marL="285750" lvl="0" indent="-285750">
              <a:buFont typeface="Arial" panose="020B0604020202020204" pitchFamily="34" charset="0"/>
              <a:buChar char="•"/>
            </a:pPr>
            <a:r>
              <a:rPr lang="en-US" dirty="0"/>
              <a:t>Refer the applicant for case management and other services and programs, if eligible.</a:t>
            </a:r>
          </a:p>
          <a:p>
            <a:endParaRPr lang="en-US" dirty="0"/>
          </a:p>
        </p:txBody>
      </p:sp>
      <p:sp>
        <p:nvSpPr>
          <p:cNvPr id="3" name="TextBox 2"/>
          <p:cNvSpPr txBox="1"/>
          <p:nvPr/>
        </p:nvSpPr>
        <p:spPr>
          <a:xfrm>
            <a:off x="2010398" y="762000"/>
            <a:ext cx="5410200" cy="369332"/>
          </a:xfrm>
          <a:prstGeom prst="rect">
            <a:avLst/>
          </a:prstGeom>
          <a:noFill/>
        </p:spPr>
        <p:txBody>
          <a:bodyPr wrap="square" rtlCol="0">
            <a:spAutoFit/>
          </a:bodyPr>
          <a:lstStyle/>
          <a:p>
            <a:pPr algn="ctr"/>
            <a:r>
              <a:rPr lang="en-US" b="1" dirty="0"/>
              <a:t>OBJECTIVES OF ELIGIBLITY</a:t>
            </a:r>
          </a:p>
        </p:txBody>
      </p:sp>
    </p:spTree>
    <p:extLst>
      <p:ext uri="{BB962C8B-B14F-4D97-AF65-F5344CB8AC3E}">
        <p14:creationId xmlns:p14="http://schemas.microsoft.com/office/powerpoint/2010/main" val="225994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0" y="1447800"/>
            <a:ext cx="2514600" cy="707886"/>
          </a:xfrm>
          <a:prstGeom prst="rect">
            <a:avLst/>
          </a:prstGeom>
        </p:spPr>
        <p:txBody>
          <a:bodyPr wrap="square">
            <a:spAutoFit/>
          </a:bodyPr>
          <a:lstStyle/>
          <a:p>
            <a:pPr algn="ctr">
              <a:spcBef>
                <a:spcPct val="0"/>
              </a:spcBef>
            </a:pPr>
            <a:r>
              <a:rPr lang="en-US" altLang="en-US" sz="4000" b="1" dirty="0"/>
              <a:t>INCOME</a:t>
            </a:r>
          </a:p>
        </p:txBody>
      </p:sp>
      <p:pic>
        <p:nvPicPr>
          <p:cNvPr id="4" name="Picture 3">
            <a:extLst>
              <a:ext uri="{FF2B5EF4-FFF2-40B4-BE49-F238E27FC236}">
                <a16:creationId xmlns:a16="http://schemas.microsoft.com/office/drawing/2014/main" id="{59A00B81-0D75-4569-80EF-A586A175D939}"/>
              </a:ext>
            </a:extLst>
          </p:cNvPr>
          <p:cNvPicPr>
            <a:picLocks noChangeAspect="1"/>
          </p:cNvPicPr>
          <p:nvPr/>
        </p:nvPicPr>
        <p:blipFill>
          <a:blip r:embed="rId3"/>
          <a:stretch>
            <a:fillRect/>
          </a:stretch>
        </p:blipFill>
        <p:spPr>
          <a:xfrm>
            <a:off x="609600" y="1066800"/>
            <a:ext cx="3597060" cy="2822785"/>
          </a:xfrm>
          <a:prstGeom prst="rect">
            <a:avLst/>
          </a:prstGeom>
        </p:spPr>
      </p:pic>
      <p:sp>
        <p:nvSpPr>
          <p:cNvPr id="5" name="Rectangle 4"/>
          <p:cNvSpPr/>
          <p:nvPr/>
        </p:nvSpPr>
        <p:spPr>
          <a:xfrm>
            <a:off x="5257800" y="2514600"/>
            <a:ext cx="2971800" cy="1569660"/>
          </a:xfrm>
          <a:prstGeom prst="rect">
            <a:avLst/>
          </a:prstGeom>
        </p:spPr>
        <p:txBody>
          <a:bodyPr wrap="square">
            <a:spAutoFit/>
          </a:bodyPr>
          <a:lstStyle/>
          <a:p>
            <a:r>
              <a:rPr lang="en-US" sz="1600" dirty="0"/>
              <a:t>The Nevada Ryan White Program(s) uses MAGI to calculate client  and household taxable income.  </a:t>
            </a:r>
          </a:p>
          <a:p>
            <a:endParaRPr lang="en-US" sz="1600" dirty="0"/>
          </a:p>
          <a:p>
            <a:endParaRPr lang="en-US" sz="1600" dirty="0"/>
          </a:p>
        </p:txBody>
      </p:sp>
      <p:sp>
        <p:nvSpPr>
          <p:cNvPr id="3" name="TextBox 2"/>
          <p:cNvSpPr txBox="1"/>
          <p:nvPr/>
        </p:nvSpPr>
        <p:spPr>
          <a:xfrm>
            <a:off x="2057400" y="4495800"/>
            <a:ext cx="5029200" cy="646331"/>
          </a:xfrm>
          <a:prstGeom prst="rect">
            <a:avLst/>
          </a:prstGeom>
          <a:noFill/>
        </p:spPr>
        <p:txBody>
          <a:bodyPr wrap="square" rtlCol="0">
            <a:spAutoFit/>
          </a:bodyPr>
          <a:lstStyle/>
          <a:p>
            <a:r>
              <a:rPr lang="en-US" dirty="0"/>
              <a:t>The calculated income is used to identify the client’s Federal Poverty Level (FPL). </a:t>
            </a:r>
          </a:p>
        </p:txBody>
      </p:sp>
    </p:spTree>
    <p:extLst>
      <p:ext uri="{BB962C8B-B14F-4D97-AF65-F5344CB8AC3E}">
        <p14:creationId xmlns:p14="http://schemas.microsoft.com/office/powerpoint/2010/main" val="3621314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3862" y="838200"/>
            <a:ext cx="7086600" cy="381000"/>
          </a:xfrm>
          <a:prstGeom prst="rect">
            <a:avLst/>
          </a:prstGeom>
          <a:noFill/>
        </p:spPr>
        <p:txBody>
          <a:bodyPr wrap="square" rtlCol="0">
            <a:spAutoFit/>
          </a:bodyPr>
          <a:lstStyle/>
          <a:p>
            <a:pPr algn="ctr"/>
            <a:r>
              <a:rPr lang="en-US" b="1" dirty="0"/>
              <a:t>INCOME – POINTS OF DISCUSSION </a:t>
            </a:r>
          </a:p>
        </p:txBody>
      </p:sp>
      <p:sp>
        <p:nvSpPr>
          <p:cNvPr id="3" name="TextBox 2"/>
          <p:cNvSpPr txBox="1"/>
          <p:nvPr/>
        </p:nvSpPr>
        <p:spPr>
          <a:xfrm>
            <a:off x="810783" y="1219200"/>
            <a:ext cx="7620000" cy="5016758"/>
          </a:xfrm>
          <a:prstGeom prst="rect">
            <a:avLst/>
          </a:prstGeom>
          <a:noFill/>
        </p:spPr>
        <p:txBody>
          <a:bodyPr wrap="square" rtlCol="0">
            <a:spAutoFit/>
          </a:bodyPr>
          <a:lstStyle/>
          <a:p>
            <a:endParaRPr lang="en-US" sz="1600" dirty="0"/>
          </a:p>
          <a:p>
            <a:pPr marL="285750" indent="-285750">
              <a:buFont typeface="Arial" panose="020B0604020202020204" pitchFamily="34" charset="0"/>
              <a:buChar char="•"/>
            </a:pPr>
            <a:r>
              <a:rPr lang="en-US" sz="1600" dirty="0"/>
              <a:t>For Nevada, eligibility is for those who have a household income that is at, or below 400% of the Federal Poverty Level (FPL).</a:t>
            </a:r>
          </a:p>
          <a:p>
            <a:r>
              <a:rPr lang="en-US" sz="1600" dirty="0"/>
              <a:t> </a:t>
            </a:r>
          </a:p>
          <a:p>
            <a:pPr marL="285750" indent="-285750">
              <a:buFont typeface="Arial" panose="020B0604020202020204" pitchFamily="34" charset="0"/>
              <a:buChar char="•"/>
            </a:pPr>
            <a:r>
              <a:rPr lang="en-US" sz="1600" dirty="0"/>
              <a:t>Proof of income must be provided for the client and each adult member of his or her household and reviewed by a Case Manager </a:t>
            </a:r>
            <a:r>
              <a:rPr lang="en-US" sz="1600" b="1" dirty="0"/>
              <a:t>prior</a:t>
            </a:r>
            <a:r>
              <a:rPr lang="en-US" sz="1600" dirty="0"/>
              <a:t> to initial enrollment.</a:t>
            </a:r>
          </a:p>
          <a:p>
            <a:endParaRPr lang="en-US" sz="1600" dirty="0"/>
          </a:p>
          <a:p>
            <a:pPr marL="285750" indent="-285750">
              <a:buFont typeface="Arial" panose="020B0604020202020204" pitchFamily="34" charset="0"/>
              <a:buChar char="•"/>
            </a:pPr>
            <a:r>
              <a:rPr lang="en-US" sz="1600" b="1" dirty="0"/>
              <a:t>Gross income </a:t>
            </a:r>
            <a:r>
              <a:rPr lang="en-US" sz="1600" dirty="0"/>
              <a:t>is the amount used when determining eligibility (except where the client reports he/she is self-employed). </a:t>
            </a:r>
          </a:p>
          <a:p>
            <a:pPr lvl="0"/>
            <a:endParaRPr lang="en-US" sz="1600" b="1" dirty="0"/>
          </a:p>
          <a:p>
            <a:pPr lvl="0"/>
            <a:r>
              <a:rPr lang="en-US" sz="1600" b="1" dirty="0"/>
              <a:t>Gross Income versus Net Income</a:t>
            </a:r>
          </a:p>
          <a:p>
            <a:pPr lvl="0"/>
            <a:endParaRPr lang="en-US" sz="1600" dirty="0"/>
          </a:p>
          <a:p>
            <a:pPr marL="285750" indent="-285750">
              <a:buFont typeface="Arial" panose="020B0604020202020204" pitchFamily="34" charset="0"/>
              <a:buChar char="•"/>
            </a:pPr>
            <a:r>
              <a:rPr lang="en-US" sz="1600" b="1" dirty="0"/>
              <a:t>Gross income</a:t>
            </a:r>
            <a:r>
              <a:rPr lang="en-US" sz="1600" dirty="0"/>
              <a:t> is commonly defined as the amount of an individual’s income </a:t>
            </a:r>
            <a:r>
              <a:rPr lang="en-US" sz="1600" b="1" dirty="0"/>
              <a:t>before any deductions or taxes are taken</a:t>
            </a:r>
            <a:r>
              <a:rPr lang="en-US" sz="1600" dirty="0"/>
              <a:t>.  Section 61 of the Internal Revenue Code defines gross income as “all income from whatever source derived.” </a:t>
            </a:r>
          </a:p>
          <a:p>
            <a:endParaRPr lang="en-US" sz="1600" b="1" dirty="0"/>
          </a:p>
          <a:p>
            <a:pPr marL="285750" indent="-285750">
              <a:buFont typeface="Arial" panose="020B0604020202020204" pitchFamily="34" charset="0"/>
              <a:buChar char="•"/>
            </a:pPr>
            <a:r>
              <a:rPr lang="en-US" sz="1600" b="1" dirty="0"/>
              <a:t>Net Income</a:t>
            </a:r>
            <a:r>
              <a:rPr lang="en-US" sz="1600" dirty="0"/>
              <a:t> for an individual </a:t>
            </a:r>
            <a:r>
              <a:rPr lang="en-US" sz="1600" b="1" dirty="0"/>
              <a:t>is the gross income minus taxes, allowances, and deductions</a:t>
            </a:r>
            <a:r>
              <a:rPr lang="en-US" sz="1600" dirty="0"/>
              <a:t>.  An individual’s net income is used to determine how much income tax is owed. </a:t>
            </a:r>
          </a:p>
          <a:p>
            <a:endParaRPr lang="en-US" sz="1600" dirty="0"/>
          </a:p>
        </p:txBody>
      </p:sp>
    </p:spTree>
    <p:extLst>
      <p:ext uri="{BB962C8B-B14F-4D97-AF65-F5344CB8AC3E}">
        <p14:creationId xmlns:p14="http://schemas.microsoft.com/office/powerpoint/2010/main" val="3793063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17399" y="643467"/>
            <a:ext cx="8408193"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800" kern="1200" dirty="0">
                <a:solidFill>
                  <a:schemeClr val="bg1"/>
                </a:solidFill>
                <a:latin typeface="+mj-lt"/>
                <a:ea typeface="+mj-ea"/>
                <a:cs typeface="+mj-cs"/>
              </a:rPr>
              <a:t>INCOME SOURCE DOCUMENTS</a:t>
            </a:r>
          </a:p>
        </p:txBody>
      </p:sp>
      <p:pic>
        <p:nvPicPr>
          <p:cNvPr id="2" name="Picture 1"/>
          <p:cNvPicPr/>
          <p:nvPr/>
        </p:nvPicPr>
        <p:blipFill>
          <a:blip r:embed="rId3">
            <a:extLst>
              <a:ext uri="{28A0092B-C50C-407E-A947-70E740481C1C}">
                <a14:useLocalDpi xmlns:a14="http://schemas.microsoft.com/office/drawing/2010/main" val="0"/>
              </a:ext>
            </a:extLst>
          </a:blip>
          <a:stretch>
            <a:fillRect/>
          </a:stretch>
        </p:blipFill>
        <p:spPr>
          <a:xfrm>
            <a:off x="532095" y="2819400"/>
            <a:ext cx="8178799" cy="1901571"/>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151212" y="5061466"/>
            <a:ext cx="8534400" cy="338554"/>
          </a:xfrm>
          <a:prstGeom prst="rect">
            <a:avLst/>
          </a:prstGeom>
          <a:noFill/>
        </p:spPr>
        <p:txBody>
          <a:bodyPr wrap="square" rtlCol="0">
            <a:spAutoFit/>
          </a:bodyPr>
          <a:lstStyle/>
          <a:p>
            <a:pPr algn="ctr"/>
            <a:r>
              <a:rPr lang="en-US" sz="1600" dirty="0">
                <a:solidFill>
                  <a:srgbClr val="FF0000"/>
                </a:solidFill>
              </a:rPr>
              <a:t>Any income source documentation provided must include the applicant’s name. </a:t>
            </a:r>
          </a:p>
        </p:txBody>
      </p:sp>
      <p:sp>
        <p:nvSpPr>
          <p:cNvPr id="5" name="TextBox 4"/>
          <p:cNvSpPr txBox="1"/>
          <p:nvPr/>
        </p:nvSpPr>
        <p:spPr>
          <a:xfrm>
            <a:off x="506813" y="1752600"/>
            <a:ext cx="7696200" cy="646331"/>
          </a:xfrm>
          <a:prstGeom prst="rect">
            <a:avLst/>
          </a:prstGeom>
          <a:noFill/>
        </p:spPr>
        <p:txBody>
          <a:bodyPr wrap="square" rtlCol="0">
            <a:spAutoFit/>
          </a:bodyPr>
          <a:lstStyle/>
          <a:p>
            <a:r>
              <a:rPr lang="en-US" dirty="0"/>
              <a:t>Proof of income must be provided for the client and each contributing member of their Assistance Unit (including spouse and tax dependents). </a:t>
            </a:r>
          </a:p>
        </p:txBody>
      </p:sp>
    </p:spTree>
    <p:extLst>
      <p:ext uri="{BB962C8B-B14F-4D97-AF65-F5344CB8AC3E}">
        <p14:creationId xmlns:p14="http://schemas.microsoft.com/office/powerpoint/2010/main" val="2998019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12B61D-9EBC-4BB3-910C-8010379E9360}"/>
              </a:ext>
            </a:extLst>
          </p:cNvPr>
          <p:cNvPicPr/>
          <p:nvPr/>
        </p:nvPicPr>
        <p:blipFill>
          <a:blip r:embed="rId3" cstate="print">
            <a:duotone>
              <a:prstClr val="black"/>
              <a:prstClr val="white"/>
            </a:duotone>
            <a:extLst>
              <a:ext uri="{28A0092B-C50C-407E-A947-70E740481C1C}">
                <a14:useLocalDpi xmlns:a14="http://schemas.microsoft.com/office/drawing/2010/main" val="0"/>
              </a:ext>
            </a:extLst>
          </a:blip>
          <a:stretch>
            <a:fillRect/>
          </a:stretch>
        </p:blipFill>
        <p:spPr>
          <a:xfrm>
            <a:off x="1219200" y="1219200"/>
            <a:ext cx="7139956" cy="1695738"/>
          </a:xfrm>
          <a:prstGeom prst="rect">
            <a:avLst/>
          </a:prstGeom>
        </p:spPr>
      </p:pic>
      <p:sp>
        <p:nvSpPr>
          <p:cNvPr id="4" name="TextBox 3">
            <a:extLst>
              <a:ext uri="{FF2B5EF4-FFF2-40B4-BE49-F238E27FC236}">
                <a16:creationId xmlns:a16="http://schemas.microsoft.com/office/drawing/2014/main" id="{F0B479C1-BC70-4B89-96A9-24834BFABFF0}"/>
              </a:ext>
            </a:extLst>
          </p:cNvPr>
          <p:cNvSpPr txBox="1"/>
          <p:nvPr/>
        </p:nvSpPr>
        <p:spPr>
          <a:xfrm>
            <a:off x="2057400" y="3505200"/>
            <a:ext cx="4580878" cy="1477328"/>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Non-Taxable Income and/or Unearned Income is all income that is not earned from employment. It includes benefits from other programs and must be documented to determine eligibility. </a:t>
            </a:r>
          </a:p>
        </p:txBody>
      </p:sp>
    </p:spTree>
    <p:extLst>
      <p:ext uri="{BB962C8B-B14F-4D97-AF65-F5344CB8AC3E}">
        <p14:creationId xmlns:p14="http://schemas.microsoft.com/office/powerpoint/2010/main" val="3934790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6">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8">
            <a:extLst>
              <a:ext uri="{FF2B5EF4-FFF2-40B4-BE49-F238E27FC236}">
                <a16:creationId xmlns:a16="http://schemas.microsoft.com/office/drawing/2014/main" id="{1C897582-CB19-41B5-9426-8BD7BD008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3329" cy="4631426"/>
          </a:xfrm>
          <a:custGeom>
            <a:avLst/>
            <a:gdLst>
              <a:gd name="connsiteX0" fmla="*/ 0 w 5471106"/>
              <a:gd name="connsiteY0" fmla="*/ 3301451 h 4631426"/>
              <a:gd name="connsiteX1" fmla="*/ 125703 w 5471106"/>
              <a:gd name="connsiteY1" fmla="*/ 3469551 h 4631426"/>
              <a:gd name="connsiteX2" fmla="*/ 584138 w 5471106"/>
              <a:gd name="connsiteY2" fmla="*/ 3917166 h 4631426"/>
              <a:gd name="connsiteX3" fmla="*/ 716463 w 5471106"/>
              <a:gd name="connsiteY3" fmla="*/ 4010064 h 4631426"/>
              <a:gd name="connsiteX4" fmla="*/ 705202 w 5471106"/>
              <a:gd name="connsiteY4" fmla="*/ 4016176 h 4631426"/>
              <a:gd name="connsiteX5" fmla="*/ 671370 w 5471106"/>
              <a:gd name="connsiteY5" fmla="*/ 4044091 h 4631426"/>
              <a:gd name="connsiteX6" fmla="*/ 656526 w 5471106"/>
              <a:gd name="connsiteY6" fmla="*/ 4066106 h 4631426"/>
              <a:gd name="connsiteX7" fmla="*/ 534490 w 5471106"/>
              <a:gd name="connsiteY7" fmla="*/ 3980431 h 4631426"/>
              <a:gd name="connsiteX8" fmla="*/ 63650 w 5471106"/>
              <a:gd name="connsiteY8" fmla="*/ 3520703 h 4631426"/>
              <a:gd name="connsiteX9" fmla="*/ 0 w 5471106"/>
              <a:gd name="connsiteY9" fmla="*/ 3435586 h 4631426"/>
              <a:gd name="connsiteX10" fmla="*/ 4933182 w 5471106"/>
              <a:gd name="connsiteY10" fmla="*/ 0 h 4631426"/>
              <a:gd name="connsiteX11" fmla="*/ 5027180 w 5471106"/>
              <a:gd name="connsiteY11" fmla="*/ 0 h 4631426"/>
              <a:gd name="connsiteX12" fmla="*/ 5102720 w 5471106"/>
              <a:gd name="connsiteY12" fmla="*/ 124342 h 4631426"/>
              <a:gd name="connsiteX13" fmla="*/ 5471106 w 5471106"/>
              <a:gd name="connsiteY13" fmla="*/ 1579210 h 4631426"/>
              <a:gd name="connsiteX14" fmla="*/ 2418889 w 5471106"/>
              <a:gd name="connsiteY14" fmla="*/ 4631426 h 4631426"/>
              <a:gd name="connsiteX15" fmla="*/ 1095627 w 5471106"/>
              <a:gd name="connsiteY15" fmla="*/ 4330445 h 4631426"/>
              <a:gd name="connsiteX16" fmla="*/ 1039194 w 5471106"/>
              <a:gd name="connsiteY16" fmla="*/ 4301325 h 4631426"/>
              <a:gd name="connsiteX17" fmla="*/ 1043650 w 5471106"/>
              <a:gd name="connsiteY17" fmla="*/ 4294717 h 4631426"/>
              <a:gd name="connsiteX18" fmla="*/ 1056970 w 5471106"/>
              <a:gd name="connsiteY18" fmla="*/ 4251806 h 4631426"/>
              <a:gd name="connsiteX19" fmla="*/ 1060016 w 5471106"/>
              <a:gd name="connsiteY19" fmla="*/ 4221593 h 4631426"/>
              <a:gd name="connsiteX20" fmla="*/ 1130491 w 5471106"/>
              <a:gd name="connsiteY20" fmla="*/ 4257958 h 4631426"/>
              <a:gd name="connsiteX21" fmla="*/ 2418889 w 5471106"/>
              <a:gd name="connsiteY21" fmla="*/ 4551009 h 4631426"/>
              <a:gd name="connsiteX22" fmla="*/ 5390689 w 5471106"/>
              <a:gd name="connsiteY22" fmla="*/ 1579210 h 4631426"/>
              <a:gd name="connsiteX23" fmla="*/ 5032009 w 5471106"/>
              <a:gd name="connsiteY23" fmla="*/ 162673 h 463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71106" h="4631426">
                <a:moveTo>
                  <a:pt x="0" y="3301451"/>
                </a:moveTo>
                <a:lnTo>
                  <a:pt x="125703" y="3469551"/>
                </a:lnTo>
                <a:cubicBezTo>
                  <a:pt x="261971" y="3634670"/>
                  <a:pt x="415728" y="3784820"/>
                  <a:pt x="584138" y="3917166"/>
                </a:cubicBezTo>
                <a:lnTo>
                  <a:pt x="716463" y="4010064"/>
                </a:lnTo>
                <a:lnTo>
                  <a:pt x="705202" y="4016176"/>
                </a:lnTo>
                <a:cubicBezTo>
                  <a:pt x="693040" y="4024393"/>
                  <a:pt x="681712" y="4033748"/>
                  <a:pt x="671370" y="4044091"/>
                </a:cubicBezTo>
                <a:lnTo>
                  <a:pt x="656526" y="4066106"/>
                </a:lnTo>
                <a:lnTo>
                  <a:pt x="534490" y="3980431"/>
                </a:lnTo>
                <a:cubicBezTo>
                  <a:pt x="361523" y="3844503"/>
                  <a:pt x="203605" y="3690290"/>
                  <a:pt x="63650" y="3520703"/>
                </a:cubicBezTo>
                <a:lnTo>
                  <a:pt x="0" y="3435586"/>
                </a:lnTo>
                <a:close/>
                <a:moveTo>
                  <a:pt x="4933182" y="0"/>
                </a:moveTo>
                <a:lnTo>
                  <a:pt x="5027180" y="0"/>
                </a:lnTo>
                <a:lnTo>
                  <a:pt x="5102720" y="124342"/>
                </a:lnTo>
                <a:cubicBezTo>
                  <a:pt x="5337656" y="556821"/>
                  <a:pt x="5471106" y="1052431"/>
                  <a:pt x="5471106" y="1579210"/>
                </a:cubicBezTo>
                <a:cubicBezTo>
                  <a:pt x="5471106" y="3264903"/>
                  <a:pt x="4104582" y="4631426"/>
                  <a:pt x="2418889" y="4631426"/>
                </a:cubicBezTo>
                <a:cubicBezTo>
                  <a:pt x="1944788" y="4631426"/>
                  <a:pt x="1495934" y="4523332"/>
                  <a:pt x="1095627" y="4330445"/>
                </a:cubicBezTo>
                <a:lnTo>
                  <a:pt x="1039194" y="4301325"/>
                </a:lnTo>
                <a:lnTo>
                  <a:pt x="1043650" y="4294717"/>
                </a:lnTo>
                <a:cubicBezTo>
                  <a:pt x="1049433" y="4281042"/>
                  <a:pt x="1053925" y="4266687"/>
                  <a:pt x="1056970" y="4251806"/>
                </a:cubicBezTo>
                <a:lnTo>
                  <a:pt x="1060016" y="4221593"/>
                </a:lnTo>
                <a:lnTo>
                  <a:pt x="1130491" y="4257958"/>
                </a:lnTo>
                <a:cubicBezTo>
                  <a:pt x="1520251" y="4445763"/>
                  <a:pt x="1957279" y="4551009"/>
                  <a:pt x="2418889" y="4551009"/>
                </a:cubicBezTo>
                <a:cubicBezTo>
                  <a:pt x="4060169" y="4551009"/>
                  <a:pt x="5390689" y="3220490"/>
                  <a:pt x="5390689" y="1579210"/>
                </a:cubicBezTo>
                <a:cubicBezTo>
                  <a:pt x="5390689" y="1066310"/>
                  <a:pt x="5260755" y="583758"/>
                  <a:pt x="5032009" y="162673"/>
                </a:cubicBezTo>
                <a:close/>
              </a:path>
            </a:pathLst>
          </a:cu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Oval 10">
            <a:extLst>
              <a:ext uri="{FF2B5EF4-FFF2-40B4-BE49-F238E27FC236}">
                <a16:creationId xmlns:a16="http://schemas.microsoft.com/office/drawing/2014/main" id="{0E7066FC-B004-4B5A-B02B-599B51EF3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4840" y="515619"/>
            <a:ext cx="274320" cy="365760"/>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911420" y="1194708"/>
            <a:ext cx="2430281" cy="400110"/>
          </a:xfrm>
          <a:prstGeom prst="rect">
            <a:avLst/>
          </a:prstGeom>
          <a:noFill/>
        </p:spPr>
        <p:txBody>
          <a:bodyPr wrap="square" rtlCol="0">
            <a:spAutoFit/>
          </a:bodyPr>
          <a:lstStyle/>
          <a:p>
            <a:r>
              <a:rPr lang="en-US" sz="2000" b="1" dirty="0"/>
              <a:t>Unearned Income </a:t>
            </a:r>
          </a:p>
        </p:txBody>
      </p:sp>
      <p:sp>
        <p:nvSpPr>
          <p:cNvPr id="6" name="TextBox 5"/>
          <p:cNvSpPr txBox="1"/>
          <p:nvPr/>
        </p:nvSpPr>
        <p:spPr>
          <a:xfrm>
            <a:off x="4343400" y="3108882"/>
            <a:ext cx="4267200" cy="1354217"/>
          </a:xfrm>
          <a:prstGeom prst="rect">
            <a:avLst/>
          </a:prstGeom>
          <a:noFill/>
        </p:spPr>
        <p:txBody>
          <a:bodyPr wrap="square" rtlCol="0">
            <a:spAutoFit/>
          </a:bodyPr>
          <a:lstStyle/>
          <a:p>
            <a:r>
              <a:rPr lang="en-US" sz="1600" u="sng" dirty="0"/>
              <a:t>Examples:</a:t>
            </a:r>
            <a:r>
              <a:rPr lang="en-US" sz="1600" dirty="0"/>
              <a:t>  </a:t>
            </a:r>
            <a:r>
              <a:rPr lang="en-US" sz="1600" dirty="0">
                <a:latin typeface="Times New Roman" panose="02020603050405020304" pitchFamily="18" charset="0"/>
                <a:cs typeface="Times New Roman" panose="02020603050405020304" pitchFamily="18" charset="0"/>
              </a:rPr>
              <a:t>Temporary cash Assistance for Needy Families (TANF); Pension or Retirement Benefits; SSI/SSDI, Veterans Pension Benefits and Unemployment Benefits (this does not include payments from federal COVID dollars) </a:t>
            </a:r>
          </a:p>
        </p:txBody>
      </p:sp>
      <p:sp>
        <p:nvSpPr>
          <p:cNvPr id="2" name="TextBox 1">
            <a:extLst>
              <a:ext uri="{FF2B5EF4-FFF2-40B4-BE49-F238E27FC236}">
                <a16:creationId xmlns:a16="http://schemas.microsoft.com/office/drawing/2014/main" id="{EE970E20-6841-4D2C-A0BC-90BC4285432E}"/>
              </a:ext>
            </a:extLst>
          </p:cNvPr>
          <p:cNvSpPr txBox="1"/>
          <p:nvPr/>
        </p:nvSpPr>
        <p:spPr>
          <a:xfrm>
            <a:off x="4378911" y="1213661"/>
            <a:ext cx="3886200"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Income that is not earned from employment but must also be documented to determine eligibility. </a:t>
            </a:r>
          </a:p>
        </p:txBody>
      </p:sp>
    </p:spTree>
    <p:extLst>
      <p:ext uri="{BB962C8B-B14F-4D97-AF65-F5344CB8AC3E}">
        <p14:creationId xmlns:p14="http://schemas.microsoft.com/office/powerpoint/2010/main" val="1792064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441A83-8418-4F6A-BB15-F52DB7BF6967}"/>
              </a:ext>
            </a:extLst>
          </p:cNvPr>
          <p:cNvPicPr/>
          <p:nvPr/>
        </p:nvPicPr>
        <p:blipFill>
          <a:blip r:embed="rId3" cstate="print">
            <a:duotone>
              <a:prstClr val="black"/>
              <a:prstClr val="white"/>
            </a:duotone>
            <a:extLst>
              <a:ext uri="{28A0092B-C50C-407E-A947-70E740481C1C}">
                <a14:useLocalDpi xmlns:a14="http://schemas.microsoft.com/office/drawing/2010/main" val="0"/>
              </a:ext>
            </a:extLst>
          </a:blip>
          <a:stretch>
            <a:fillRect/>
          </a:stretch>
        </p:blipFill>
        <p:spPr>
          <a:xfrm>
            <a:off x="1295400" y="1066800"/>
            <a:ext cx="6629400" cy="2542192"/>
          </a:xfrm>
          <a:prstGeom prst="rect">
            <a:avLst/>
          </a:prstGeom>
        </p:spPr>
      </p:pic>
      <p:sp>
        <p:nvSpPr>
          <p:cNvPr id="3" name="TextBox 2">
            <a:extLst>
              <a:ext uri="{FF2B5EF4-FFF2-40B4-BE49-F238E27FC236}">
                <a16:creationId xmlns:a16="http://schemas.microsoft.com/office/drawing/2014/main" id="{B30CBCD6-D454-4B88-A275-9AD9080E093D}"/>
              </a:ext>
            </a:extLst>
          </p:cNvPr>
          <p:cNvSpPr txBox="1"/>
          <p:nvPr/>
        </p:nvSpPr>
        <p:spPr>
          <a:xfrm>
            <a:off x="1981200" y="4114800"/>
            <a:ext cx="5715000" cy="1754326"/>
          </a:xfrm>
          <a:prstGeom prst="rect">
            <a:avLst/>
          </a:prstGeom>
          <a:noFill/>
        </p:spPr>
        <p:txBody>
          <a:bodyPr wrap="square" rtlCol="0">
            <a:spAutoFit/>
          </a:bodyPr>
          <a:lstStyle/>
          <a:p>
            <a:pPr marL="285750" indent="-285750">
              <a:buFont typeface="Arial" panose="020B0604020202020204" pitchFamily="34" charset="0"/>
              <a:buChar char="•"/>
            </a:pPr>
            <a:r>
              <a:rPr lang="en-US" sz="1800" dirty="0"/>
              <a:t>Taxable income is the portion of a person’s or company’s gross income that the government deems subject to taxes.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Taxable income consists of both earned and unearned income.</a:t>
            </a:r>
          </a:p>
        </p:txBody>
      </p:sp>
    </p:spTree>
    <p:extLst>
      <p:ext uri="{BB962C8B-B14F-4D97-AF65-F5344CB8AC3E}">
        <p14:creationId xmlns:p14="http://schemas.microsoft.com/office/powerpoint/2010/main" val="3113204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762000"/>
            <a:ext cx="4876800" cy="646331"/>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WHAT IS CONSIDERED TAXABLE INCOME</a:t>
            </a:r>
          </a:p>
        </p:txBody>
      </p:sp>
      <p:sp>
        <p:nvSpPr>
          <p:cNvPr id="3" name="TextBox 2"/>
          <p:cNvSpPr txBox="1"/>
          <p:nvPr/>
        </p:nvSpPr>
        <p:spPr>
          <a:xfrm>
            <a:off x="1219200" y="1433731"/>
            <a:ext cx="7010400" cy="3539430"/>
          </a:xfrm>
          <a:prstGeom prst="rect">
            <a:avLst/>
          </a:prstGeom>
          <a:noFill/>
        </p:spPr>
        <p:txBody>
          <a:bodyPr wrap="square" rtlCol="0">
            <a:spAutoFit/>
          </a:bodyPr>
          <a:lstStyle/>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For eligibility determination Household income includes the client’s income and all income of anyone the client claims on their taxes or the income of someone who claims the client as a dependent on their taxes.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Income is determined by the best estimate of earned income and any unearned income received regularly.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Income earned in a foreign currency must be converted to US dollars in order to determine what the actual earned income is.  </a:t>
            </a:r>
          </a:p>
          <a:p>
            <a:endParaRPr lang="en-US" sz="1600" u="sng" dirty="0">
              <a:hlinkClick r:id="rId3"/>
            </a:endParaRPr>
          </a:p>
          <a:p>
            <a:r>
              <a:rPr lang="en-US" sz="1600" u="sng" dirty="0">
                <a:hlinkClick r:id="rId3"/>
              </a:rPr>
              <a:t>https://www.xe.com/currencyconverter/</a:t>
            </a:r>
            <a:endParaRPr lang="en-US" sz="1600" u="sng" dirty="0"/>
          </a:p>
          <a:p>
            <a:endParaRPr lang="en-US" sz="1600" dirty="0"/>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3500421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179539"/>
            <a:ext cx="8534399" cy="3170099"/>
          </a:xfrm>
          <a:prstGeom prst="rect">
            <a:avLst/>
          </a:prstGeom>
          <a:noFill/>
        </p:spPr>
        <p:txBody>
          <a:bodyPr wrap="square" rtlCol="0">
            <a:spAutoFit/>
          </a:bodyPr>
          <a:lstStyle/>
          <a:p>
            <a:r>
              <a:rPr lang="en-US" b="1" dirty="0"/>
              <a:t> </a:t>
            </a:r>
            <a:r>
              <a:rPr lang="en-US" sz="1400" b="1" dirty="0">
                <a:latin typeface="Times New Roman" panose="02020603050405020304" pitchFamily="18" charset="0"/>
                <a:cs typeface="Times New Roman" panose="02020603050405020304" pitchFamily="18" charset="0"/>
              </a:rPr>
              <a:t>Employment Income</a:t>
            </a:r>
          </a:p>
          <a:p>
            <a:pPr lvl="0"/>
            <a:endParaRPr lang="en-US"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For individuals with regular, non-seasonal employment, documentation must be the most current possible (within a 30 day period). The most recent documentation can be no more than 30 days older than the date that the application was signed by the client.</a:t>
            </a:r>
          </a:p>
          <a:p>
            <a:pPr marL="285750" indent="-28575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For clients employed seasonally by the same employer, documentation should be a current pay stub that shows the year-to-date earnings.</a:t>
            </a:r>
          </a:p>
          <a:p>
            <a:pPr marL="285750" lvl="0" indent="-28575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Employment income includes any overtime pay, tips, bonuses and commissions. All must be reported.</a:t>
            </a:r>
          </a:p>
          <a:p>
            <a:pPr marL="285750" lvl="0" indent="-28575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Persons who have multiple employers and/or job positions over the course of the year make it difficult to calculate annual income. In these cases, income documentation may be supported by providing the most recently filed Federal Tax Return.</a:t>
            </a:r>
          </a:p>
        </p:txBody>
      </p:sp>
      <p:sp>
        <p:nvSpPr>
          <p:cNvPr id="3" name="TextBox 2"/>
          <p:cNvSpPr txBox="1"/>
          <p:nvPr/>
        </p:nvSpPr>
        <p:spPr>
          <a:xfrm>
            <a:off x="1497650" y="796676"/>
            <a:ext cx="6781800" cy="369332"/>
          </a:xfrm>
          <a:prstGeom prst="rect">
            <a:avLst/>
          </a:prstGeom>
          <a:noFill/>
        </p:spPr>
        <p:txBody>
          <a:bodyPr wrap="square" rtlCol="0">
            <a:spAutoFit/>
          </a:bodyPr>
          <a:lstStyle/>
          <a:p>
            <a:pPr lvl="0" algn="ctr"/>
            <a:r>
              <a:rPr lang="en-US" b="1" dirty="0"/>
              <a:t>Taxable Income Sources </a:t>
            </a:r>
            <a:endParaRPr lang="en-US" dirty="0"/>
          </a:p>
        </p:txBody>
      </p:sp>
      <p:sp>
        <p:nvSpPr>
          <p:cNvPr id="4" name="TextBox 3"/>
          <p:cNvSpPr txBox="1"/>
          <p:nvPr/>
        </p:nvSpPr>
        <p:spPr>
          <a:xfrm>
            <a:off x="304799" y="4648200"/>
            <a:ext cx="8458199" cy="954107"/>
          </a:xfrm>
          <a:prstGeom prst="rect">
            <a:avLst/>
          </a:prstGeom>
          <a:noFill/>
        </p:spPr>
        <p:txBody>
          <a:bodyPr wrap="square" rtlCol="0">
            <a:spAutoFit/>
          </a:bodyPr>
          <a:lstStyle/>
          <a:p>
            <a:pPr lvl="0"/>
            <a:r>
              <a:rPr lang="en-US" sz="1400" b="1" dirty="0">
                <a:latin typeface="Times New Roman" panose="02020603050405020304" pitchFamily="18" charset="0"/>
                <a:cs typeface="Times New Roman" panose="02020603050405020304" pitchFamily="18" charset="0"/>
              </a:rPr>
              <a:t>Spousal Income</a:t>
            </a:r>
          </a:p>
          <a:p>
            <a:pPr lvl="0"/>
            <a:endParaRPr lang="en-US"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Spousal income must be reported and documented for any client who is reported as married. This must be included on the client’s application and the documentation requirements are the same as those for the client.  </a:t>
            </a:r>
          </a:p>
        </p:txBody>
      </p:sp>
    </p:spTree>
    <p:extLst>
      <p:ext uri="{BB962C8B-B14F-4D97-AF65-F5344CB8AC3E}">
        <p14:creationId xmlns:p14="http://schemas.microsoft.com/office/powerpoint/2010/main" val="9326583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05100" y="786368"/>
            <a:ext cx="4114800" cy="369332"/>
          </a:xfrm>
          <a:prstGeom prst="rect">
            <a:avLst/>
          </a:prstGeom>
          <a:noFill/>
        </p:spPr>
        <p:txBody>
          <a:bodyPr wrap="square" rtlCol="0">
            <a:spAutoFit/>
          </a:bodyPr>
          <a:lstStyle/>
          <a:p>
            <a:pPr algn="ctr"/>
            <a:r>
              <a:rPr lang="en-US" b="1" dirty="0"/>
              <a:t>Other Considerations</a:t>
            </a:r>
          </a:p>
        </p:txBody>
      </p:sp>
      <p:sp>
        <p:nvSpPr>
          <p:cNvPr id="3" name="TextBox 2"/>
          <p:cNvSpPr txBox="1"/>
          <p:nvPr/>
        </p:nvSpPr>
        <p:spPr>
          <a:xfrm>
            <a:off x="762000" y="1447800"/>
            <a:ext cx="7848600" cy="3108543"/>
          </a:xfrm>
          <a:prstGeom prst="rect">
            <a:avLst/>
          </a:prstGeom>
          <a:noFill/>
        </p:spPr>
        <p:txBody>
          <a:bodyPr wrap="square" rtlCol="0">
            <a:spAutoFit/>
          </a:bodyPr>
          <a:lstStyle/>
          <a:p>
            <a:r>
              <a:rPr lang="en-US" sz="1400" b="1" dirty="0"/>
              <a:t>Married Couples</a:t>
            </a:r>
          </a:p>
          <a:p>
            <a:r>
              <a:rPr lang="en-US" sz="1400" dirty="0"/>
              <a:t>In the case of married couple living together, each spouse is included in the household size of the other spouse regardless of whether they expect to file joint tax return. </a:t>
            </a:r>
          </a:p>
          <a:p>
            <a:endParaRPr lang="en-US" sz="1400" dirty="0"/>
          </a:p>
          <a:p>
            <a:r>
              <a:rPr lang="en-US" sz="1400" b="1" dirty="0"/>
              <a:t>Domestic Couples (NRS 122A.100)</a:t>
            </a:r>
          </a:p>
          <a:p>
            <a:r>
              <a:rPr lang="en-US" sz="1400" dirty="0"/>
              <a:t>Domestic partners will be treated as spouses in Nevada for determining eligibility. </a:t>
            </a:r>
          </a:p>
          <a:p>
            <a:pPr marL="285750" indent="-285750">
              <a:buFont typeface="Arial" panose="020B0604020202020204" pitchFamily="34" charset="0"/>
              <a:buChar char="•"/>
            </a:pPr>
            <a:r>
              <a:rPr lang="en-US" sz="1400" dirty="0"/>
              <a:t>May be considered a step-parent to their partner’s minor children</a:t>
            </a:r>
          </a:p>
          <a:p>
            <a:pPr marL="285750" indent="-285750">
              <a:buFont typeface="Arial" panose="020B0604020202020204" pitchFamily="34" charset="0"/>
              <a:buChar char="•"/>
            </a:pPr>
            <a:r>
              <a:rPr lang="en-US" sz="1400" dirty="0"/>
              <a:t>Children adopted by both partners may be claimed as a dependent by either partner but cannot be claimed by both</a:t>
            </a:r>
          </a:p>
          <a:p>
            <a:pPr marL="285750" indent="-285750">
              <a:buFont typeface="Arial" panose="020B0604020202020204" pitchFamily="34" charset="0"/>
              <a:buChar char="•"/>
            </a:pPr>
            <a:r>
              <a:rPr lang="en-US" sz="1400" dirty="0"/>
              <a:t>Accept client statement for verification of household composition. </a:t>
            </a:r>
          </a:p>
          <a:p>
            <a:endParaRPr lang="en-US" sz="1400" dirty="0"/>
          </a:p>
          <a:p>
            <a:r>
              <a:rPr lang="en-US" sz="1400" b="1" dirty="0"/>
              <a:t>Divorced Couples (IRS 501) </a:t>
            </a:r>
          </a:p>
          <a:p>
            <a:r>
              <a:rPr lang="en-US" sz="1400" dirty="0"/>
              <a:t>If a couple is divorced under a final decree by the last day of the year they are considered unmarried for the whole year. </a:t>
            </a:r>
          </a:p>
        </p:txBody>
      </p:sp>
    </p:spTree>
    <p:extLst>
      <p:ext uri="{BB962C8B-B14F-4D97-AF65-F5344CB8AC3E}">
        <p14:creationId xmlns:p14="http://schemas.microsoft.com/office/powerpoint/2010/main" val="9537052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0"/>
            <a:ext cx="8686800" cy="1169551"/>
          </a:xfrm>
          <a:prstGeom prst="rect">
            <a:avLst/>
          </a:prstGeom>
          <a:noFill/>
        </p:spPr>
        <p:txBody>
          <a:bodyPr wrap="square" rtlCol="0">
            <a:spAutoFit/>
          </a:bodyPr>
          <a:lstStyle/>
          <a:p>
            <a:pPr lvl="0"/>
            <a:r>
              <a:rPr lang="en-US" sz="1400" b="1" dirty="0">
                <a:latin typeface="Times New Roman" panose="02020603050405020304" pitchFamily="18" charset="0"/>
                <a:cs typeface="Times New Roman" panose="02020603050405020304" pitchFamily="18" charset="0"/>
              </a:rPr>
              <a:t>Non-Traditional Income:  </a:t>
            </a: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Clients with non-traditional income, that are either self-employed, do not receive a paystub, or are paid in cash (must complete </a:t>
            </a:r>
            <a:r>
              <a:rPr lang="en-US" sz="1400" b="1" dirty="0">
                <a:latin typeface="Times New Roman" panose="02020603050405020304" pitchFamily="18" charset="0"/>
                <a:cs typeface="Times New Roman" panose="02020603050405020304" pitchFamily="18" charset="0"/>
              </a:rPr>
              <a:t>Common Guidance Document (CGD) 16-04:</a:t>
            </a:r>
            <a:r>
              <a:rPr lang="en-US"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Profit and Loss Statement for Self-Employment).  </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This includes clients working for cash payment such as day laborers, Las Vegas strip/Freemont street entertainers, and sex workers. </a:t>
            </a:r>
          </a:p>
        </p:txBody>
      </p:sp>
      <p:sp>
        <p:nvSpPr>
          <p:cNvPr id="3" name="TextBox 2"/>
          <p:cNvSpPr txBox="1"/>
          <p:nvPr/>
        </p:nvSpPr>
        <p:spPr>
          <a:xfrm>
            <a:off x="381000" y="3036332"/>
            <a:ext cx="8458200" cy="738664"/>
          </a:xfrm>
          <a:prstGeom prst="rect">
            <a:avLst/>
          </a:prstGeom>
          <a:noFill/>
        </p:spPr>
        <p:txBody>
          <a:bodyPr wrap="square" rtlCol="0">
            <a:spAutoFit/>
          </a:bodyPr>
          <a:lstStyle/>
          <a:p>
            <a:pPr lvl="0"/>
            <a:r>
              <a:rPr lang="en-US" sz="1400" b="1" dirty="0">
                <a:latin typeface="Times New Roman" panose="02020603050405020304" pitchFamily="18" charset="0"/>
                <a:cs typeface="Times New Roman" panose="02020603050405020304" pitchFamily="18" charset="0"/>
              </a:rPr>
              <a:t>Seasonal Pay:  </a:t>
            </a: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Clients with intermittent or seasonal pay resulting in unsubstantial payment documentation must provide the most recent proof of income.</a:t>
            </a:r>
          </a:p>
        </p:txBody>
      </p:sp>
      <p:sp>
        <p:nvSpPr>
          <p:cNvPr id="4" name="TextBox 3"/>
          <p:cNvSpPr txBox="1"/>
          <p:nvPr/>
        </p:nvSpPr>
        <p:spPr>
          <a:xfrm>
            <a:off x="381000" y="4191000"/>
            <a:ext cx="8458200" cy="954107"/>
          </a:xfrm>
          <a:prstGeom prst="rect">
            <a:avLst/>
          </a:prstGeom>
          <a:noFill/>
        </p:spPr>
        <p:txBody>
          <a:bodyPr wrap="square" rtlCol="0">
            <a:spAutoFit/>
          </a:bodyPr>
          <a:lstStyle/>
          <a:p>
            <a:pPr lvl="0"/>
            <a:r>
              <a:rPr lang="en-US" sz="1400" b="1" dirty="0">
                <a:latin typeface="Times New Roman" panose="02020603050405020304" pitchFamily="18" charset="0"/>
                <a:cs typeface="Times New Roman" panose="02020603050405020304" pitchFamily="18" charset="0"/>
              </a:rPr>
              <a:t>Unemployed Clients: </a:t>
            </a: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Clients that are unemployed and not receiving any Federal/State assistance such as General Assistance, SSI or SSDI may use the </a:t>
            </a:r>
            <a:r>
              <a:rPr lang="en-US" sz="1400" b="1" dirty="0">
                <a:latin typeface="Times New Roman" panose="02020603050405020304" pitchFamily="18" charset="0"/>
                <a:cs typeface="Times New Roman" panose="02020603050405020304" pitchFamily="18" charset="0"/>
              </a:rPr>
              <a:t>Profit and Loss Statement for Self-Employment (CGD 16-04)</a:t>
            </a:r>
            <a:r>
              <a:rPr lang="en-US" sz="1400" dirty="0">
                <a:latin typeface="Times New Roman" panose="02020603050405020304" pitchFamily="18" charset="0"/>
                <a:cs typeface="Times New Roman" panose="02020603050405020304" pitchFamily="18" charset="0"/>
              </a:rPr>
              <a:t> to document how the client supports themselves. </a:t>
            </a:r>
          </a:p>
        </p:txBody>
      </p:sp>
      <p:sp>
        <p:nvSpPr>
          <p:cNvPr id="5" name="TextBox 4"/>
          <p:cNvSpPr txBox="1"/>
          <p:nvPr/>
        </p:nvSpPr>
        <p:spPr>
          <a:xfrm>
            <a:off x="2667000" y="838200"/>
            <a:ext cx="4114800" cy="369332"/>
          </a:xfrm>
          <a:prstGeom prst="rect">
            <a:avLst/>
          </a:prstGeom>
          <a:noFill/>
        </p:spPr>
        <p:txBody>
          <a:bodyPr wrap="square" rtlCol="0">
            <a:spAutoFit/>
          </a:bodyPr>
          <a:lstStyle/>
          <a:p>
            <a:r>
              <a:rPr lang="en-US" b="1" dirty="0"/>
              <a:t>OTHER INCOME SOURCES</a:t>
            </a:r>
          </a:p>
        </p:txBody>
      </p:sp>
    </p:spTree>
    <p:extLst>
      <p:ext uri="{BB962C8B-B14F-4D97-AF65-F5344CB8AC3E}">
        <p14:creationId xmlns:p14="http://schemas.microsoft.com/office/powerpoint/2010/main" val="3463243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990600"/>
            <a:ext cx="7620000" cy="369332"/>
          </a:xfrm>
          <a:prstGeom prst="rect">
            <a:avLst/>
          </a:prstGeom>
          <a:noFill/>
        </p:spPr>
        <p:txBody>
          <a:bodyPr wrap="square" rtlCol="0">
            <a:spAutoFit/>
          </a:bodyPr>
          <a:lstStyle/>
          <a:p>
            <a:r>
              <a:rPr lang="en-US" dirty="0"/>
              <a:t>The following persons may apply for services: </a:t>
            </a:r>
          </a:p>
        </p:txBody>
      </p:sp>
      <p:sp>
        <p:nvSpPr>
          <p:cNvPr id="3" name="TextBox 2"/>
          <p:cNvSpPr txBox="1"/>
          <p:nvPr/>
        </p:nvSpPr>
        <p:spPr>
          <a:xfrm>
            <a:off x="914400" y="1676400"/>
            <a:ext cx="7696200" cy="2308324"/>
          </a:xfrm>
          <a:prstGeom prst="rect">
            <a:avLst/>
          </a:prstGeom>
          <a:noFill/>
        </p:spPr>
        <p:txBody>
          <a:bodyPr wrap="square" rtlCol="0">
            <a:spAutoFit/>
          </a:bodyPr>
          <a:lstStyle/>
          <a:p>
            <a:pPr marL="285750" lvl="0" indent="-285750">
              <a:buFont typeface="Arial" panose="020B0604020202020204" pitchFamily="34" charset="0"/>
              <a:buChar char="•"/>
            </a:pPr>
            <a:r>
              <a:rPr lang="en-US" dirty="0"/>
              <a:t>Any individual seeking services.</a:t>
            </a:r>
          </a:p>
          <a:p>
            <a:pPr lvl="0"/>
            <a:r>
              <a:rPr lang="en-US" dirty="0"/>
              <a:t> </a:t>
            </a:r>
          </a:p>
          <a:p>
            <a:pPr marL="285750" lvl="0" indent="-285750">
              <a:buFont typeface="Arial" panose="020B0604020202020204" pitchFamily="34" charset="0"/>
              <a:buChar char="•"/>
            </a:pPr>
            <a:r>
              <a:rPr lang="en-US" dirty="0"/>
              <a:t>The individual’s legal guardian. </a:t>
            </a:r>
          </a:p>
          <a:p>
            <a:pPr lvl="0"/>
            <a:endParaRPr lang="en-US" dirty="0"/>
          </a:p>
          <a:p>
            <a:pPr marL="285750" lvl="0" indent="-285750">
              <a:buFont typeface="Arial" panose="020B0604020202020204" pitchFamily="34" charset="0"/>
              <a:buChar char="•"/>
            </a:pPr>
            <a:r>
              <a:rPr lang="en-US" dirty="0"/>
              <a:t>A person designated in the individual’s medical power of attorney (i.e., their court-appointed representative or legal representative). </a:t>
            </a:r>
            <a:r>
              <a:rPr lang="en-US" u="sng" dirty="0"/>
              <a:t>Proper documentation must be collected at initial determination and re-determination to verify guardianship or medical power of attorney</a:t>
            </a:r>
            <a:r>
              <a:rPr lang="en-US" dirty="0"/>
              <a:t>. </a:t>
            </a:r>
          </a:p>
        </p:txBody>
      </p:sp>
      <p:sp>
        <p:nvSpPr>
          <p:cNvPr id="4" name="TextBox 3"/>
          <p:cNvSpPr txBox="1"/>
          <p:nvPr/>
        </p:nvSpPr>
        <p:spPr>
          <a:xfrm>
            <a:off x="609600" y="4572000"/>
            <a:ext cx="7772400" cy="738664"/>
          </a:xfrm>
          <a:prstGeom prst="rect">
            <a:avLst/>
          </a:prstGeom>
          <a:noFill/>
        </p:spPr>
        <p:txBody>
          <a:bodyPr wrap="square" rtlCol="0">
            <a:spAutoFit/>
          </a:bodyPr>
          <a:lstStyle/>
          <a:p>
            <a:r>
              <a:rPr lang="en-US" sz="1400" b="1" i="1" dirty="0"/>
              <a:t>NOTE:  Minors Seeking Services:</a:t>
            </a:r>
            <a:r>
              <a:rPr lang="en-US" sz="1400" i="1" dirty="0"/>
              <a:t> Minors (under 18 years old) may receive services.  Those seeking services without parental consent will be determined on a case-by-case basis with the approval of Ryan White Program Administrators. </a:t>
            </a:r>
          </a:p>
        </p:txBody>
      </p:sp>
    </p:spTree>
    <p:extLst>
      <p:ext uri="{BB962C8B-B14F-4D97-AF65-F5344CB8AC3E}">
        <p14:creationId xmlns:p14="http://schemas.microsoft.com/office/powerpoint/2010/main" val="22573343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914400"/>
            <a:ext cx="8153400" cy="4555093"/>
          </a:xfrm>
          <a:prstGeom prst="rect">
            <a:avLst/>
          </a:prstGeom>
          <a:noFill/>
        </p:spPr>
        <p:txBody>
          <a:bodyPr wrap="square" rtlCol="0">
            <a:spAutoFit/>
          </a:bodyPr>
          <a:lstStyle/>
          <a:p>
            <a:pPr lvl="0" algn="ctr"/>
            <a:r>
              <a:rPr lang="en-US" b="1" dirty="0">
                <a:latin typeface="Times New Roman" panose="02020603050405020304" pitchFamily="18" charset="0"/>
                <a:cs typeface="Times New Roman" panose="02020603050405020304" pitchFamily="18" charset="0"/>
              </a:rPr>
              <a:t>Not Considered Income </a:t>
            </a:r>
          </a:p>
          <a:p>
            <a:pPr lvl="0"/>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The following are not to be considered as income sources when determining eligibility:</a:t>
            </a:r>
          </a:p>
          <a:p>
            <a:endParaRPr lang="en-US" sz="16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Supplemental Nutrition Assistance Program (SNAP), previously known as Food Stamps, is not considered income when determining eligibility. </a:t>
            </a:r>
          </a:p>
          <a:p>
            <a:pPr lvl="0"/>
            <a:endParaRPr lang="en-US" sz="16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Financial Aid, including scholarships and fellowships, received by individuals attending school is not considered income when determining eligibility. </a:t>
            </a:r>
          </a:p>
          <a:p>
            <a:pPr lvl="0"/>
            <a:endParaRPr lang="en-US" sz="16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One-time payments (for example CARES Act subsidies) are not considered income when determining eligibility</a:t>
            </a:r>
          </a:p>
          <a:p>
            <a:pPr lvl="0"/>
            <a:r>
              <a:rPr lang="en-US" sz="1600" dirty="0">
                <a:latin typeface="Times New Roman" panose="02020603050405020304" pitchFamily="18" charset="0"/>
                <a:cs typeface="Times New Roman" panose="02020603050405020304" pitchFamily="18" charset="0"/>
              </a:rPr>
              <a:t> </a:t>
            </a:r>
          </a:p>
          <a:p>
            <a:pPr marL="285750" lvl="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401K, if not accessed.</a:t>
            </a:r>
          </a:p>
          <a:p>
            <a:pPr marL="285750" lvl="0"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Non-accessible income (such as trust funds). </a:t>
            </a:r>
          </a:p>
          <a:p>
            <a:pPr lvl="0"/>
            <a:endParaRPr lang="en-US" sz="16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One-time lump-sum payments (such as a bonus). </a:t>
            </a:r>
          </a:p>
        </p:txBody>
      </p:sp>
    </p:spTree>
    <p:extLst>
      <p:ext uri="{BB962C8B-B14F-4D97-AF65-F5344CB8AC3E}">
        <p14:creationId xmlns:p14="http://schemas.microsoft.com/office/powerpoint/2010/main" val="8927998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990600"/>
            <a:ext cx="4495800" cy="369332"/>
          </a:xfrm>
          <a:prstGeom prst="rect">
            <a:avLst/>
          </a:prstGeom>
          <a:noFill/>
        </p:spPr>
        <p:txBody>
          <a:bodyPr wrap="square" rtlCol="0">
            <a:spAutoFit/>
          </a:bodyPr>
          <a:lstStyle/>
          <a:p>
            <a:pPr algn="ctr"/>
            <a:r>
              <a:rPr lang="en-US" b="1" dirty="0"/>
              <a:t>Unpredictable Income</a:t>
            </a:r>
          </a:p>
        </p:txBody>
      </p:sp>
      <p:sp>
        <p:nvSpPr>
          <p:cNvPr id="3" name="TextBox 2"/>
          <p:cNvSpPr txBox="1"/>
          <p:nvPr/>
        </p:nvSpPr>
        <p:spPr>
          <a:xfrm>
            <a:off x="1143000" y="1905000"/>
            <a:ext cx="6781800" cy="2862322"/>
          </a:xfrm>
          <a:prstGeom prst="rect">
            <a:avLst/>
          </a:prstGeom>
          <a:noFill/>
        </p:spPr>
        <p:txBody>
          <a:bodyPr wrap="square" rtlCol="0">
            <a:spAutoFit/>
          </a:bodyPr>
          <a:lstStyle/>
          <a:p>
            <a:r>
              <a:rPr lang="en-US" dirty="0"/>
              <a:t>Unpredictable income is exempt.  Consider income unpredictable if both of the following conditions apply: </a:t>
            </a:r>
          </a:p>
          <a:p>
            <a:endParaRPr lang="en-US" dirty="0"/>
          </a:p>
          <a:p>
            <a:pPr marL="285750" indent="-285750">
              <a:buFont typeface="Arial" panose="020B0604020202020204" pitchFamily="34" charset="0"/>
              <a:buChar char="•"/>
            </a:pPr>
            <a:r>
              <a:rPr lang="en-US" dirty="0"/>
              <a:t>The anticipated income will be less than or equal to $30 in a calendar quarter; </a:t>
            </a:r>
            <a:r>
              <a:rPr lang="en-US" b="1" dirty="0"/>
              <a:t>and</a:t>
            </a:r>
            <a:r>
              <a:rPr lang="en-US" dirty="0"/>
              <a:t> </a:t>
            </a:r>
          </a:p>
          <a:p>
            <a:endParaRPr lang="en-US" dirty="0"/>
          </a:p>
          <a:p>
            <a:pPr marL="285750" indent="-285750">
              <a:buFont typeface="Arial" panose="020B0604020202020204" pitchFamily="34" charset="0"/>
              <a:buChar char="•"/>
            </a:pPr>
            <a:r>
              <a:rPr lang="en-US" dirty="0"/>
              <a:t>The income is received too infrequently or too irregular to be reasonably anticipated. </a:t>
            </a:r>
          </a:p>
          <a:p>
            <a:endParaRPr lang="en-US" dirty="0"/>
          </a:p>
          <a:p>
            <a:r>
              <a:rPr lang="en-US" dirty="0"/>
              <a:t>Consider this client to have “no income”</a:t>
            </a:r>
          </a:p>
        </p:txBody>
      </p:sp>
    </p:spTree>
    <p:extLst>
      <p:ext uri="{BB962C8B-B14F-4D97-AF65-F5344CB8AC3E}">
        <p14:creationId xmlns:p14="http://schemas.microsoft.com/office/powerpoint/2010/main" val="21236983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143000"/>
            <a:ext cx="8382000" cy="4031873"/>
          </a:xfrm>
          <a:prstGeom prst="rect">
            <a:avLst/>
          </a:prstGeom>
          <a:noFill/>
        </p:spPr>
        <p:txBody>
          <a:bodyPr wrap="square" rtlCol="0">
            <a:spAutoFit/>
          </a:bodyPr>
          <a:lstStyle/>
          <a:p>
            <a:pPr lvl="0" algn="ctr"/>
            <a:r>
              <a:rPr lang="en-US" sz="1600" b="1" dirty="0">
                <a:latin typeface="Times New Roman" panose="02020603050405020304" pitchFamily="18" charset="0"/>
                <a:cs typeface="Times New Roman" panose="02020603050405020304" pitchFamily="18" charset="0"/>
              </a:rPr>
              <a:t>Self-Employment Income</a:t>
            </a:r>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Self-employment income includes, but is not limited to:</a:t>
            </a:r>
          </a:p>
          <a:p>
            <a:endParaRPr lang="en-US" sz="16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Small businesses, including proprietorships and partnerships.</a:t>
            </a:r>
          </a:p>
          <a:p>
            <a:pPr lvl="0"/>
            <a:endParaRPr lang="en-US" sz="16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Paid professional, paraprofessional, or occupational services such as lawn care, domestic work, handyperson, landscaping, farming, or salesperson.</a:t>
            </a:r>
          </a:p>
          <a:p>
            <a:pPr lvl="0"/>
            <a:endParaRPr lang="en-US" sz="16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Royalty or honoraria from intellectual property or authorship.</a:t>
            </a:r>
          </a:p>
          <a:p>
            <a:pPr lvl="0"/>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If the client has not been self-employed long enough to have filed taxes, the client can submit records of their monthly self-employment income for at least the past three months. </a:t>
            </a:r>
          </a:p>
          <a:p>
            <a:pPr marL="285750"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The </a:t>
            </a:r>
            <a:r>
              <a:rPr lang="en-US" sz="1600" b="1" dirty="0">
                <a:latin typeface="Times New Roman" panose="02020603050405020304" pitchFamily="18" charset="0"/>
                <a:cs typeface="Times New Roman" panose="02020603050405020304" pitchFamily="18" charset="0"/>
              </a:rPr>
              <a:t>Profit and Loss Statement for Self-Employment (CGD 16-04)</a:t>
            </a:r>
            <a:r>
              <a:rPr lang="en-US" sz="1600" dirty="0">
                <a:latin typeface="Times New Roman" panose="02020603050405020304" pitchFamily="18" charset="0"/>
                <a:cs typeface="Times New Roman" panose="02020603050405020304" pitchFamily="18" charset="0"/>
              </a:rPr>
              <a:t> may serve as proof of income in these cases. </a:t>
            </a:r>
          </a:p>
        </p:txBody>
      </p:sp>
    </p:spTree>
    <p:extLst>
      <p:ext uri="{BB962C8B-B14F-4D97-AF65-F5344CB8AC3E}">
        <p14:creationId xmlns:p14="http://schemas.microsoft.com/office/powerpoint/2010/main" val="197537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9200" y="3886200"/>
            <a:ext cx="4038600" cy="2031325"/>
          </a:xfrm>
          <a:prstGeom prst="rect">
            <a:avLst/>
          </a:prstGeom>
        </p:spPr>
        <p:txBody>
          <a:bodyPr wrap="square">
            <a:spAutoFit/>
          </a:bodyPr>
          <a:lstStyle/>
          <a:p>
            <a:pPr>
              <a:lnSpc>
                <a:spcPct val="100000"/>
              </a:lnSpc>
              <a:spcBef>
                <a:spcPct val="0"/>
              </a:spcBef>
              <a:buFontTx/>
              <a:buNone/>
            </a:pPr>
            <a:r>
              <a:rPr lang="en-US" altLang="en-US" dirty="0"/>
              <a:t>When converting and projecting earnings, </a:t>
            </a:r>
            <a:r>
              <a:rPr lang="en-US" altLang="en-US" b="1" dirty="0"/>
              <a:t>do not </a:t>
            </a:r>
            <a:r>
              <a:rPr lang="en-US" altLang="en-US" dirty="0"/>
              <a:t>include bonuses, holiday pay, commissions and/or overtime, </a:t>
            </a:r>
            <a:r>
              <a:rPr lang="en-US" altLang="en-US" b="1" dirty="0"/>
              <a:t>unless</a:t>
            </a:r>
            <a:r>
              <a:rPr lang="en-US" altLang="en-US" dirty="0"/>
              <a:t> it is received on a regular basis or the holiday pay is received in lieu of regular pay (i.e., vacation pay).</a:t>
            </a:r>
          </a:p>
        </p:txBody>
      </p:sp>
      <p:sp>
        <p:nvSpPr>
          <p:cNvPr id="3" name="Rectangle 2"/>
          <p:cNvSpPr/>
          <p:nvPr/>
        </p:nvSpPr>
        <p:spPr>
          <a:xfrm>
            <a:off x="304800" y="2024835"/>
            <a:ext cx="4572000" cy="3139321"/>
          </a:xfrm>
          <a:prstGeom prst="rect">
            <a:avLst/>
          </a:prstGeom>
        </p:spPr>
        <p:txBody>
          <a:bodyPr>
            <a:spAutoFit/>
          </a:bodyPr>
          <a:lstStyle/>
          <a:p>
            <a:pPr>
              <a:lnSpc>
                <a:spcPct val="100000"/>
              </a:lnSpc>
              <a:spcBef>
                <a:spcPct val="0"/>
              </a:spcBef>
              <a:buFontTx/>
              <a:buNone/>
            </a:pPr>
            <a:r>
              <a:rPr lang="en-US" altLang="en-US" dirty="0"/>
              <a:t>Households which, by contract or self-employment, receive </a:t>
            </a:r>
            <a:r>
              <a:rPr lang="en-US" altLang="en-US" u="sng" dirty="0"/>
              <a:t>their annual income in a period of time shorter than one year </a:t>
            </a:r>
            <a:r>
              <a:rPr lang="en-US" altLang="en-US" dirty="0"/>
              <a:t>shall also have that income averaged over a 12-month period </a:t>
            </a:r>
            <a:r>
              <a:rPr lang="en-US" altLang="en-US" b="1" dirty="0"/>
              <a:t>provided</a:t>
            </a:r>
            <a:r>
              <a:rPr lang="en-US" altLang="en-US" dirty="0"/>
              <a:t> the income from the contract is not received on an hourly or piecework basis. These households may include some school employees, sharecroppers, farmers, and other self-employed households. This does not include migrant or seasonal farm workers.</a:t>
            </a:r>
          </a:p>
        </p:txBody>
      </p:sp>
      <p:sp>
        <p:nvSpPr>
          <p:cNvPr id="4" name="TextBox 3"/>
          <p:cNvSpPr txBox="1"/>
          <p:nvPr/>
        </p:nvSpPr>
        <p:spPr>
          <a:xfrm>
            <a:off x="304800" y="1371600"/>
            <a:ext cx="3581400" cy="400110"/>
          </a:xfrm>
          <a:prstGeom prst="rect">
            <a:avLst/>
          </a:prstGeom>
          <a:noFill/>
        </p:spPr>
        <p:txBody>
          <a:bodyPr wrap="square" rtlCol="0">
            <a:spAutoFit/>
          </a:bodyPr>
          <a:lstStyle/>
          <a:p>
            <a:pPr algn="ctr"/>
            <a:r>
              <a:rPr lang="en-US" sz="2000" b="1" dirty="0"/>
              <a:t>IRREGULAR PAY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487" y="1352550"/>
            <a:ext cx="2143125" cy="2143125"/>
          </a:xfrm>
          <a:prstGeom prst="rect">
            <a:avLst/>
          </a:prstGeom>
        </p:spPr>
      </p:pic>
    </p:spTree>
    <p:extLst>
      <p:ext uri="{BB962C8B-B14F-4D97-AF65-F5344CB8AC3E}">
        <p14:creationId xmlns:p14="http://schemas.microsoft.com/office/powerpoint/2010/main" val="27112741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6240" y="1009173"/>
            <a:ext cx="1570495" cy="461665"/>
          </a:xfrm>
          <a:prstGeom prst="rect">
            <a:avLst/>
          </a:prstGeom>
        </p:spPr>
        <p:txBody>
          <a:bodyPr wrap="none">
            <a:spAutoFit/>
          </a:bodyPr>
          <a:lstStyle/>
          <a:p>
            <a:pPr algn="ctr">
              <a:lnSpc>
                <a:spcPct val="100000"/>
              </a:lnSpc>
              <a:spcBef>
                <a:spcPct val="50000"/>
              </a:spcBef>
              <a:buFontTx/>
              <a:buNone/>
            </a:pPr>
            <a:r>
              <a:rPr lang="en-US" altLang="en-US" sz="2400" b="1" dirty="0">
                <a:latin typeface="Times New Roman" panose="02020603050405020304" pitchFamily="18" charset="0"/>
                <a:cs typeface="Times New Roman" panose="02020603050405020304" pitchFamily="18" charset="0"/>
              </a:rPr>
              <a:t>Resources</a:t>
            </a:r>
            <a:r>
              <a:rPr lang="en-US" altLang="en-US" dirty="0"/>
              <a:t> </a:t>
            </a:r>
          </a:p>
        </p:txBody>
      </p:sp>
      <p:sp>
        <p:nvSpPr>
          <p:cNvPr id="4" name="Rectangle 3"/>
          <p:cNvSpPr/>
          <p:nvPr/>
        </p:nvSpPr>
        <p:spPr>
          <a:xfrm>
            <a:off x="838200" y="1555349"/>
            <a:ext cx="7162800" cy="369332"/>
          </a:xfrm>
          <a:prstGeom prst="rect">
            <a:avLst/>
          </a:prstGeom>
        </p:spPr>
        <p:txBody>
          <a:bodyPr wrap="square">
            <a:spAutoFit/>
          </a:bodyPr>
          <a:lstStyle/>
          <a:p>
            <a:pPr algn="ctr">
              <a:lnSpc>
                <a:spcPct val="100000"/>
              </a:lnSpc>
              <a:spcBef>
                <a:spcPct val="50000"/>
              </a:spcBef>
              <a:buFontTx/>
              <a:buNone/>
            </a:pPr>
            <a:r>
              <a:rPr lang="en-US" altLang="en-US" dirty="0"/>
              <a:t>Resources will not be counted when determining eligibility.  </a:t>
            </a:r>
          </a:p>
        </p:txBody>
      </p:sp>
      <p:pic>
        <p:nvPicPr>
          <p:cNvPr id="5" name="Picture 18" descr="ferrari_458_italia_coupe_2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09800"/>
            <a:ext cx="4200525"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090456"/>
            <a:ext cx="3992563"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0" descr="with-a-top-speed-of-18-knots-207-mph-and-a-cruising-speed-of-14-knots-16-mph-the-shalimar-is-not-too-qui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4314825"/>
            <a:ext cx="4891088"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75361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BE265E6-D012-42B3-A7DE-C8FEED40D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3687" y="3131936"/>
            <a:ext cx="930480" cy="1240638"/>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EB9A5AE-0A9C-4EB1-9569-A44D89EFC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2729" y="4546924"/>
            <a:ext cx="1777491" cy="2311077"/>
          </a:xfrm>
          <a:custGeom>
            <a:avLst/>
            <a:gdLst>
              <a:gd name="connsiteX0" fmla="*/ 0 w 2369988"/>
              <a:gd name="connsiteY0" fmla="*/ 0 h 2311077"/>
              <a:gd name="connsiteX1" fmla="*/ 1128071 w 2369988"/>
              <a:gd name="connsiteY1" fmla="*/ 0 h 2311077"/>
              <a:gd name="connsiteX2" fmla="*/ 1157716 w 2369988"/>
              <a:gd name="connsiteY2" fmla="*/ 128440 h 2311077"/>
              <a:gd name="connsiteX3" fmla="*/ 2316462 w 2369988"/>
              <a:gd name="connsiteY3" fmla="*/ 2257392 h 2311077"/>
              <a:gd name="connsiteX4" fmla="*/ 2369988 w 2369988"/>
              <a:gd name="connsiteY4" fmla="*/ 2311077 h 2311077"/>
              <a:gd name="connsiteX5" fmla="*/ 957894 w 2369988"/>
              <a:gd name="connsiteY5" fmla="*/ 2311077 h 2311077"/>
              <a:gd name="connsiteX6" fmla="*/ 777804 w 2369988"/>
              <a:gd name="connsiteY6" fmla="*/ 2040997 h 2311077"/>
              <a:gd name="connsiteX7" fmla="*/ 19614 w 2369988"/>
              <a:gd name="connsiteY7" fmla="*/ 109827 h 23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9988" h="2311077">
                <a:moveTo>
                  <a:pt x="0" y="0"/>
                </a:moveTo>
                <a:lnTo>
                  <a:pt x="1128071" y="0"/>
                </a:lnTo>
                <a:lnTo>
                  <a:pt x="1157716" y="128440"/>
                </a:lnTo>
                <a:cubicBezTo>
                  <a:pt x="1365270" y="935139"/>
                  <a:pt x="1769588" y="1662859"/>
                  <a:pt x="2316462" y="2257392"/>
                </a:cubicBezTo>
                <a:lnTo>
                  <a:pt x="2369988" y="2311077"/>
                </a:lnTo>
                <a:lnTo>
                  <a:pt x="957894" y="2311077"/>
                </a:lnTo>
                <a:lnTo>
                  <a:pt x="777804" y="2040997"/>
                </a:lnTo>
                <a:cubicBezTo>
                  <a:pt x="421651" y="1454849"/>
                  <a:pt x="161627" y="803832"/>
                  <a:pt x="19614" y="109827"/>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 name="Picture 1"/>
          <p:cNvPicPr/>
          <p:nvPr/>
        </p:nvPicPr>
        <p:blipFill>
          <a:blip r:embed="rId3" cstate="print">
            <a:duotone>
              <a:prstClr val="black"/>
              <a:prstClr val="white"/>
            </a:duotone>
            <a:extLst>
              <a:ext uri="{28A0092B-C50C-407E-A947-70E740481C1C}">
                <a14:useLocalDpi xmlns:a14="http://schemas.microsoft.com/office/drawing/2010/main" val="0"/>
              </a:ext>
            </a:extLst>
          </a:blip>
          <a:stretch>
            <a:fillRect/>
          </a:stretch>
        </p:blipFill>
        <p:spPr>
          <a:xfrm>
            <a:off x="1524000" y="1143000"/>
            <a:ext cx="6712815" cy="1819094"/>
          </a:xfrm>
          <a:prstGeom prst="rect">
            <a:avLst/>
          </a:prstGeom>
        </p:spPr>
      </p:pic>
      <p:sp>
        <p:nvSpPr>
          <p:cNvPr id="3" name="TextBox 2"/>
          <p:cNvSpPr txBox="1"/>
          <p:nvPr/>
        </p:nvSpPr>
        <p:spPr>
          <a:xfrm>
            <a:off x="4114800" y="3752255"/>
            <a:ext cx="3581400" cy="1323439"/>
          </a:xfrm>
          <a:prstGeom prst="rect">
            <a:avLst/>
          </a:prstGeom>
          <a:noFill/>
        </p:spPr>
        <p:txBody>
          <a:bodyPr wrap="square" rtlCol="0">
            <a:spAutoFit/>
          </a:bodyPr>
          <a:lstStyle/>
          <a:p>
            <a:r>
              <a:rPr lang="en-US" sz="1600" dirty="0"/>
              <a:t>Currently monthly budgeting only allows pre-tax deduction taken on a monthly basis or taken in the budget month to be included in eligibility determination. </a:t>
            </a:r>
          </a:p>
        </p:txBody>
      </p:sp>
      <p:sp>
        <p:nvSpPr>
          <p:cNvPr id="5" name="TextBox 4"/>
          <p:cNvSpPr txBox="1"/>
          <p:nvPr/>
        </p:nvSpPr>
        <p:spPr>
          <a:xfrm>
            <a:off x="2819400" y="381000"/>
            <a:ext cx="3733800" cy="369332"/>
          </a:xfrm>
          <a:prstGeom prst="rect">
            <a:avLst/>
          </a:prstGeom>
          <a:noFill/>
        </p:spPr>
        <p:txBody>
          <a:bodyPr wrap="square" rtlCol="0">
            <a:spAutoFit/>
          </a:bodyPr>
          <a:lstStyle/>
          <a:p>
            <a:pPr algn="ctr"/>
            <a:r>
              <a:rPr lang="en-US" b="1" dirty="0"/>
              <a:t>Deductions</a:t>
            </a:r>
          </a:p>
        </p:txBody>
      </p:sp>
    </p:spTree>
    <p:extLst>
      <p:ext uri="{BB962C8B-B14F-4D97-AF65-F5344CB8AC3E}">
        <p14:creationId xmlns:p14="http://schemas.microsoft.com/office/powerpoint/2010/main" val="27805055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899" y="918266"/>
            <a:ext cx="529596"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409" y="643467"/>
            <a:ext cx="315230"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Rectangle 10">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8790" y="643467"/>
            <a:ext cx="8200127"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dirty="0"/>
          </a:p>
        </p:txBody>
      </p:sp>
      <p:pic>
        <p:nvPicPr>
          <p:cNvPr id="2" name="Picture 1"/>
          <p:cNvPicPr/>
          <p:nvPr/>
        </p:nvPicPr>
        <p:blipFill>
          <a:blip r:embed="rId3">
            <a:extLst>
              <a:ext uri="{28A0092B-C50C-407E-A947-70E740481C1C}">
                <a14:useLocalDpi xmlns:a14="http://schemas.microsoft.com/office/drawing/2010/main" val="0"/>
              </a:ext>
            </a:extLst>
          </a:blip>
          <a:stretch>
            <a:fillRect/>
          </a:stretch>
        </p:blipFill>
        <p:spPr>
          <a:xfrm>
            <a:off x="1064496" y="1217775"/>
            <a:ext cx="7248635" cy="1975253"/>
          </a:xfrm>
          <a:prstGeom prst="rect">
            <a:avLst/>
          </a:prstGeom>
        </p:spPr>
      </p:pic>
      <p:sp>
        <p:nvSpPr>
          <p:cNvPr id="3" name="TextBox 2"/>
          <p:cNvSpPr txBox="1"/>
          <p:nvPr/>
        </p:nvSpPr>
        <p:spPr>
          <a:xfrm>
            <a:off x="1147817" y="3339439"/>
            <a:ext cx="6934200" cy="2308324"/>
          </a:xfrm>
          <a:prstGeom prst="rect">
            <a:avLst/>
          </a:prstGeom>
          <a:noFill/>
        </p:spPr>
        <p:txBody>
          <a:bodyPr wrap="square" rtlCol="0">
            <a:spAutoFit/>
          </a:bodyPr>
          <a:lstStyle/>
          <a:p>
            <a:pPr lvl="0" algn="ctr"/>
            <a:r>
              <a:rPr lang="en-US" b="1" dirty="0"/>
              <a:t>Monthly MAGI Income Formula  </a:t>
            </a:r>
          </a:p>
          <a:p>
            <a:pPr algn="ctr"/>
            <a:r>
              <a:rPr lang="en-US" b="1" i="1" dirty="0"/>
              <a:t>Monthly Income Minus (-) Deductions</a:t>
            </a:r>
          </a:p>
          <a:p>
            <a:endParaRPr lang="en-US" dirty="0"/>
          </a:p>
          <a:p>
            <a:pPr marL="285750" indent="-285750">
              <a:buFont typeface="Arial" panose="020B0604020202020204" pitchFamily="34" charset="0"/>
              <a:buChar char="•"/>
            </a:pPr>
            <a:r>
              <a:rPr lang="en-US" dirty="0"/>
              <a:t>Add together Clients Monthly Income, Spouse/Household Monthly Income and multiply by 12 to determine Annual MAGI Income. </a:t>
            </a:r>
          </a:p>
          <a:p>
            <a:pPr marL="285750" indent="-285750">
              <a:buFont typeface="Arial" panose="020B0604020202020204" pitchFamily="34" charset="0"/>
              <a:buChar char="•"/>
            </a:pPr>
            <a:r>
              <a:rPr lang="en-US" dirty="0"/>
              <a:t>Compare the Annual Income to the most recent FPL Chart to determine the clients FPL % to determine eligibility.   </a:t>
            </a:r>
          </a:p>
        </p:txBody>
      </p:sp>
      <p:sp>
        <p:nvSpPr>
          <p:cNvPr id="4" name="Oval 3">
            <a:extLst>
              <a:ext uri="{FF2B5EF4-FFF2-40B4-BE49-F238E27FC236}">
                <a16:creationId xmlns:a16="http://schemas.microsoft.com/office/drawing/2014/main" id="{85421495-6681-4E78-8E79-F917F551289A}"/>
              </a:ext>
            </a:extLst>
          </p:cNvPr>
          <p:cNvSpPr/>
          <p:nvPr/>
        </p:nvSpPr>
        <p:spPr>
          <a:xfrm>
            <a:off x="490361" y="2593050"/>
            <a:ext cx="6215239" cy="6727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7736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3340" y="5257800"/>
            <a:ext cx="2743200" cy="584775"/>
          </a:xfrm>
          <a:prstGeom prst="rect">
            <a:avLst/>
          </a:prstGeom>
        </p:spPr>
        <p:txBody>
          <a:bodyPr wrap="square">
            <a:spAutoFit/>
          </a:bodyPr>
          <a:lstStyle/>
          <a:p>
            <a:pPr algn="ctr">
              <a:spcBef>
                <a:spcPct val="0"/>
              </a:spcBef>
            </a:pPr>
            <a:r>
              <a:rPr lang="en-US" altLang="en-US" sz="1600" dirty="0"/>
              <a:t>A 30-day period will be used to calculate a best estimate.  </a:t>
            </a:r>
          </a:p>
        </p:txBody>
      </p:sp>
      <p:sp>
        <p:nvSpPr>
          <p:cNvPr id="3" name="Rectangle 2"/>
          <p:cNvSpPr/>
          <p:nvPr/>
        </p:nvSpPr>
        <p:spPr>
          <a:xfrm>
            <a:off x="5175903" y="5250779"/>
            <a:ext cx="3048000" cy="584775"/>
          </a:xfrm>
          <a:prstGeom prst="rect">
            <a:avLst/>
          </a:prstGeom>
        </p:spPr>
        <p:txBody>
          <a:bodyPr wrap="square">
            <a:spAutoFit/>
          </a:bodyPr>
          <a:lstStyle/>
          <a:p>
            <a:pPr algn="ctr">
              <a:spcBef>
                <a:spcPct val="0"/>
              </a:spcBef>
            </a:pPr>
            <a:r>
              <a:rPr lang="en-US" altLang="en-US" sz="1600" dirty="0"/>
              <a:t>The 30-day period begins the day prior to the application date.  </a:t>
            </a:r>
          </a:p>
        </p:txBody>
      </p:sp>
      <p:sp>
        <p:nvSpPr>
          <p:cNvPr id="5" name="Rectangle 4"/>
          <p:cNvSpPr/>
          <p:nvPr/>
        </p:nvSpPr>
        <p:spPr>
          <a:xfrm>
            <a:off x="1066800" y="4800600"/>
            <a:ext cx="6324600" cy="338554"/>
          </a:xfrm>
          <a:prstGeom prst="rect">
            <a:avLst/>
          </a:prstGeom>
        </p:spPr>
        <p:txBody>
          <a:bodyPr wrap="square">
            <a:spAutoFit/>
          </a:bodyPr>
          <a:lstStyle/>
          <a:p>
            <a:pPr algn="ctr">
              <a:spcBef>
                <a:spcPct val="0"/>
              </a:spcBef>
            </a:pPr>
            <a:r>
              <a:rPr lang="en-US" altLang="en-US" sz="1600" dirty="0">
                <a:latin typeface="Times New Roman" panose="02020603050405020304" pitchFamily="18" charset="0"/>
                <a:cs typeface="Times New Roman" panose="02020603050405020304" pitchFamily="18" charset="0"/>
              </a:rPr>
              <a:t>Financial eligibility will be based on current monthly income.  </a:t>
            </a:r>
          </a:p>
        </p:txBody>
      </p:sp>
      <p:sp>
        <p:nvSpPr>
          <p:cNvPr id="6" name="Rectangle 5"/>
          <p:cNvSpPr/>
          <p:nvPr/>
        </p:nvSpPr>
        <p:spPr>
          <a:xfrm>
            <a:off x="914400" y="914400"/>
            <a:ext cx="7010400" cy="584775"/>
          </a:xfrm>
          <a:prstGeom prst="rect">
            <a:avLst/>
          </a:prstGeom>
        </p:spPr>
        <p:txBody>
          <a:bodyPr wrap="square">
            <a:spAutoFit/>
          </a:bodyPr>
          <a:lstStyle/>
          <a:p>
            <a:pPr algn="ctr">
              <a:spcBef>
                <a:spcPct val="0"/>
              </a:spcBef>
            </a:pPr>
            <a:r>
              <a:rPr lang="en-US" altLang="en-US" sz="1600" dirty="0">
                <a:latin typeface="Times New Roman" panose="02020603050405020304" pitchFamily="18" charset="0"/>
                <a:cs typeface="Times New Roman" panose="02020603050405020304" pitchFamily="18" charset="0"/>
              </a:rPr>
              <a:t>Monthly income will be based on a Best Estimate of MODIFIED AJUSTED GROSS INCOME and any unearned income received regularly.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9" y="1828800"/>
            <a:ext cx="3288568" cy="247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62938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914400"/>
            <a:ext cx="6400800" cy="4247317"/>
          </a:xfrm>
          <a:prstGeom prst="rect">
            <a:avLst/>
          </a:prstGeom>
        </p:spPr>
        <p:txBody>
          <a:bodyPr wrap="square">
            <a:spAutoFit/>
          </a:bodyPr>
          <a:lstStyle/>
          <a:p>
            <a:pPr algn="ctr">
              <a:spcBef>
                <a:spcPct val="0"/>
              </a:spcBef>
            </a:pPr>
            <a:r>
              <a:rPr lang="en-US" altLang="en-US" dirty="0">
                <a:latin typeface="Times New Roman" panose="02020603050405020304" pitchFamily="18" charset="0"/>
                <a:cs typeface="Times New Roman" panose="02020603050405020304" pitchFamily="18" charset="0"/>
              </a:rPr>
              <a:t>Income that is </a:t>
            </a:r>
            <a:r>
              <a:rPr lang="en-US" altLang="en-US" b="1" dirty="0">
                <a:latin typeface="Times New Roman" panose="02020603050405020304" pitchFamily="18" charset="0"/>
                <a:cs typeface="Times New Roman" panose="02020603050405020304" pitchFamily="18" charset="0"/>
              </a:rPr>
              <a:t>not</a:t>
            </a:r>
            <a:r>
              <a:rPr lang="en-US" altLang="en-US" dirty="0">
                <a:latin typeface="Times New Roman" panose="02020603050405020304" pitchFamily="18" charset="0"/>
                <a:cs typeface="Times New Roman" panose="02020603050405020304" pitchFamily="18" charset="0"/>
              </a:rPr>
              <a:t> received monthly, is converted to a monthly amount using the proper factoring method:</a:t>
            </a:r>
          </a:p>
          <a:p>
            <a:pPr algn="ctr">
              <a:spcBef>
                <a:spcPct val="0"/>
              </a:spcBef>
            </a:pPr>
            <a:endParaRPr lang="en-US" altLang="en-US" dirty="0">
              <a:latin typeface="Times New Roman" panose="02020603050405020304" pitchFamily="18" charset="0"/>
              <a:cs typeface="Times New Roman" panose="02020603050405020304" pitchFamily="18" charset="0"/>
            </a:endParaRPr>
          </a:p>
          <a:p>
            <a:pPr algn="ctr">
              <a:spcBef>
                <a:spcPct val="0"/>
              </a:spcBef>
            </a:pPr>
            <a:r>
              <a:rPr lang="en-US" altLang="en-US" dirty="0">
                <a:latin typeface="Times New Roman" panose="02020603050405020304" pitchFamily="18" charset="0"/>
                <a:cs typeface="Times New Roman" panose="02020603050405020304" pitchFamily="18" charset="0"/>
              </a:rPr>
              <a:t>Step1:  	Add all documented amounts together </a:t>
            </a:r>
          </a:p>
          <a:p>
            <a:pPr algn="ctr">
              <a:spcBef>
                <a:spcPct val="0"/>
              </a:spcBef>
            </a:pPr>
            <a:r>
              <a:rPr lang="en-US" altLang="en-US" dirty="0">
                <a:latin typeface="Times New Roman" panose="02020603050405020304" pitchFamily="18" charset="0"/>
                <a:cs typeface="Times New Roman" panose="02020603050405020304" pitchFamily="18" charset="0"/>
              </a:rPr>
              <a:t>Step 2: 	Divide by number of documents provided</a:t>
            </a:r>
          </a:p>
          <a:p>
            <a:pPr algn="ctr">
              <a:spcBef>
                <a:spcPct val="0"/>
              </a:spcBef>
            </a:pPr>
            <a:r>
              <a:rPr lang="en-US" altLang="en-US" dirty="0">
                <a:latin typeface="Times New Roman" panose="02020603050405020304" pitchFamily="18" charset="0"/>
                <a:cs typeface="Times New Roman" panose="02020603050405020304" pitchFamily="18" charset="0"/>
              </a:rPr>
              <a:t>Step 3:	Multiply by the appropriate conversion: </a:t>
            </a:r>
          </a:p>
          <a:p>
            <a:pPr algn="ctr">
              <a:spcBef>
                <a:spcPct val="0"/>
              </a:spcBef>
            </a:pPr>
            <a:endParaRPr lang="en-US" altLang="en-US" dirty="0">
              <a:latin typeface="Times New Roman" panose="02020603050405020304" pitchFamily="18" charset="0"/>
              <a:cs typeface="Times New Roman" panose="02020603050405020304" pitchFamily="18" charset="0"/>
            </a:endParaRPr>
          </a:p>
          <a:p>
            <a:pPr marL="285750" indent="-285750" algn="ctr">
              <a:spcBef>
                <a:spcPct val="0"/>
              </a:spcBef>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Weekly income x 4.3</a:t>
            </a:r>
          </a:p>
          <a:p>
            <a:pPr algn="ctr">
              <a:spcBef>
                <a:spcPct val="0"/>
              </a:spcBef>
            </a:pPr>
            <a:r>
              <a:rPr lang="en-US" altLang="en-US" dirty="0">
                <a:latin typeface="Times New Roman" panose="02020603050405020304" pitchFamily="18" charset="0"/>
                <a:cs typeface="Times New Roman" panose="02020603050405020304" pitchFamily="18" charset="0"/>
              </a:rPr>
              <a:t>      (Client receives pay every week)</a:t>
            </a:r>
          </a:p>
          <a:p>
            <a:pPr algn="ctr">
              <a:spcBef>
                <a:spcPct val="0"/>
              </a:spcBef>
            </a:pPr>
            <a:endParaRPr lang="en-US" altLang="en-US" dirty="0">
              <a:latin typeface="Times New Roman" panose="02020603050405020304" pitchFamily="18" charset="0"/>
              <a:cs typeface="Times New Roman" panose="02020603050405020304" pitchFamily="18" charset="0"/>
            </a:endParaRPr>
          </a:p>
          <a:p>
            <a:pPr marL="285750" indent="-285750" algn="ctr">
              <a:spcBef>
                <a:spcPct val="0"/>
              </a:spcBef>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Bi-weekly income x 2.15</a:t>
            </a:r>
          </a:p>
          <a:p>
            <a:pPr algn="ctr">
              <a:spcBef>
                <a:spcPct val="0"/>
              </a:spcBef>
            </a:pPr>
            <a:r>
              <a:rPr lang="en-US" altLang="en-US" dirty="0">
                <a:latin typeface="Times New Roman" panose="02020603050405020304" pitchFamily="18" charset="0"/>
                <a:cs typeface="Times New Roman" panose="02020603050405020304" pitchFamily="18" charset="0"/>
              </a:rPr>
              <a:t>     (Client collects pay every other week.) </a:t>
            </a:r>
          </a:p>
          <a:p>
            <a:pPr algn="ctr">
              <a:spcBef>
                <a:spcPct val="0"/>
              </a:spcBef>
            </a:pPr>
            <a:endParaRPr lang="en-US" altLang="en-US" dirty="0">
              <a:latin typeface="Times New Roman" panose="02020603050405020304" pitchFamily="18" charset="0"/>
              <a:cs typeface="Times New Roman" panose="02020603050405020304" pitchFamily="18" charset="0"/>
            </a:endParaRPr>
          </a:p>
          <a:p>
            <a:pPr marL="285750" indent="-285750" algn="ctr">
              <a:spcBef>
                <a:spcPct val="0"/>
              </a:spcBef>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Semi-monthly add two amounts together</a:t>
            </a:r>
          </a:p>
          <a:p>
            <a:pPr algn="ctr">
              <a:spcBef>
                <a:spcPct val="0"/>
              </a:spcBef>
            </a:pPr>
            <a:r>
              <a:rPr lang="en-US" altLang="en-US" dirty="0">
                <a:latin typeface="Times New Roman" panose="02020603050405020304" pitchFamily="18" charset="0"/>
                <a:cs typeface="Times New Roman" panose="02020603050405020304" pitchFamily="18" charset="0"/>
              </a:rPr>
              <a:t>     (Client collects pay twice monthly) </a:t>
            </a:r>
          </a:p>
        </p:txBody>
      </p:sp>
      <p:sp>
        <p:nvSpPr>
          <p:cNvPr id="3" name="TextBox 2">
            <a:extLst>
              <a:ext uri="{FF2B5EF4-FFF2-40B4-BE49-F238E27FC236}">
                <a16:creationId xmlns:a16="http://schemas.microsoft.com/office/drawing/2014/main" id="{CA18509E-01DC-4429-B6CF-59F7BF4DCCB9}"/>
              </a:ext>
            </a:extLst>
          </p:cNvPr>
          <p:cNvSpPr txBox="1"/>
          <p:nvPr/>
        </p:nvSpPr>
        <p:spPr>
          <a:xfrm>
            <a:off x="1447800" y="5562600"/>
            <a:ext cx="6477000" cy="646331"/>
          </a:xfrm>
          <a:prstGeom prst="rect">
            <a:avLst/>
          </a:prstGeom>
          <a:noFill/>
        </p:spPr>
        <p:txBody>
          <a:bodyPr wrap="square" rtlCol="0">
            <a:spAutoFit/>
          </a:bodyPr>
          <a:lstStyle/>
          <a:p>
            <a:r>
              <a:rPr lang="en-US" dirty="0">
                <a:solidFill>
                  <a:srgbClr val="FF0000"/>
                </a:solidFill>
              </a:rPr>
              <a:t>RWISE – May come up with a different number, as it uses a slightly different formula. </a:t>
            </a:r>
          </a:p>
        </p:txBody>
      </p:sp>
    </p:spTree>
    <p:extLst>
      <p:ext uri="{BB962C8B-B14F-4D97-AF65-F5344CB8AC3E}">
        <p14:creationId xmlns:p14="http://schemas.microsoft.com/office/powerpoint/2010/main" val="17985919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8FB71-FCB0-403B-8549-69DECB8ED0BD}"/>
              </a:ext>
            </a:extLst>
          </p:cNvPr>
          <p:cNvSpPr>
            <a:spLocks noGrp="1"/>
          </p:cNvSpPr>
          <p:nvPr>
            <p:ph type="title"/>
          </p:nvPr>
        </p:nvSpPr>
        <p:spPr>
          <a:xfrm>
            <a:off x="685800" y="659892"/>
            <a:ext cx="7772400" cy="1362456"/>
          </a:xfrm>
        </p:spPr>
        <p:txBody>
          <a:bodyPr/>
          <a:lstStyle/>
          <a:p>
            <a:pPr algn="ctr"/>
            <a:r>
              <a:rPr lang="en-US" dirty="0"/>
              <a:t>MONTHLY </a:t>
            </a:r>
          </a:p>
        </p:txBody>
      </p:sp>
      <p:sp>
        <p:nvSpPr>
          <p:cNvPr id="3" name="Text Placeholder 2">
            <a:extLst>
              <a:ext uri="{FF2B5EF4-FFF2-40B4-BE49-F238E27FC236}">
                <a16:creationId xmlns:a16="http://schemas.microsoft.com/office/drawing/2014/main" id="{40FF96D6-31AA-456F-8914-F75E629C3CA9}"/>
              </a:ext>
            </a:extLst>
          </p:cNvPr>
          <p:cNvSpPr>
            <a:spLocks noGrp="1"/>
          </p:cNvSpPr>
          <p:nvPr>
            <p:ph type="body" idx="1"/>
          </p:nvPr>
        </p:nvSpPr>
        <p:spPr>
          <a:xfrm>
            <a:off x="533400" y="2438400"/>
            <a:ext cx="7772400" cy="3264408"/>
          </a:xfrm>
        </p:spPr>
        <p:txBody>
          <a:bodyPr>
            <a:normAutofit/>
          </a:bodyPr>
          <a:lstStyle/>
          <a:p>
            <a:pPr algn="ctr"/>
            <a:r>
              <a:rPr lang="en-US" sz="2800" dirty="0"/>
              <a:t>USE THE PAY STUB(S) AMOUNT FOR THAT MONTH </a:t>
            </a:r>
          </a:p>
          <a:p>
            <a:pPr marL="457200" indent="-457200" algn="ctr">
              <a:buFont typeface="Arial" panose="020B0604020202020204" pitchFamily="34" charset="0"/>
              <a:buChar char="•"/>
            </a:pPr>
            <a:r>
              <a:rPr lang="en-US" sz="2800" dirty="0"/>
              <a:t>Use Gross Income</a:t>
            </a:r>
          </a:p>
          <a:p>
            <a:pPr marL="457200" indent="-457200" algn="ctr">
              <a:buFont typeface="Arial" panose="020B0604020202020204" pitchFamily="34" charset="0"/>
              <a:buChar char="•"/>
            </a:pPr>
            <a:r>
              <a:rPr lang="en-US" sz="2800" dirty="0"/>
              <a:t>Subtract All Applicable  Deductions</a:t>
            </a:r>
          </a:p>
          <a:p>
            <a:pPr marL="457200" indent="-457200" algn="ctr">
              <a:buFont typeface="Arial" panose="020B0604020202020204" pitchFamily="34" charset="0"/>
              <a:buChar char="•"/>
            </a:pPr>
            <a:r>
              <a:rPr lang="en-US" sz="2800" dirty="0"/>
              <a:t>Multiply x 12 for Annual Average</a:t>
            </a:r>
          </a:p>
          <a:p>
            <a:pPr algn="ctr"/>
            <a:endParaRPr lang="en-US" sz="2800" dirty="0"/>
          </a:p>
        </p:txBody>
      </p:sp>
    </p:spTree>
    <p:extLst>
      <p:ext uri="{BB962C8B-B14F-4D97-AF65-F5344CB8AC3E}">
        <p14:creationId xmlns:p14="http://schemas.microsoft.com/office/powerpoint/2010/main" val="3193009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143000"/>
            <a:ext cx="7391400"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To be eligible for Ryan White services a client must meet the following criteria: </a:t>
            </a:r>
          </a:p>
        </p:txBody>
      </p:sp>
      <p:sp>
        <p:nvSpPr>
          <p:cNvPr id="3" name="TextBox 2"/>
          <p:cNvSpPr txBox="1"/>
          <p:nvPr/>
        </p:nvSpPr>
        <p:spPr>
          <a:xfrm>
            <a:off x="838200" y="2133600"/>
            <a:ext cx="7391400" cy="1754326"/>
          </a:xfrm>
          <a:prstGeom prst="rect">
            <a:avLst/>
          </a:prstGeom>
          <a:noFill/>
        </p:spPr>
        <p:txBody>
          <a:bodyPr wrap="square" rtlCol="0">
            <a:spAutoFit/>
          </a:bodyPr>
          <a:lstStyle/>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Have a Positive HIV Diagnosis</a:t>
            </a:r>
          </a:p>
          <a:p>
            <a:pPr lvl="0"/>
            <a:endParaRPr lang="en-US"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Household income under 400% of the Federal Poverty Level (FPL).</a:t>
            </a:r>
          </a:p>
          <a:p>
            <a:pPr lvl="0"/>
            <a:endParaRPr lang="en-US"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Be a resident of the State of Nevada (for Part A services clients must reside within the TGA). </a:t>
            </a:r>
          </a:p>
        </p:txBody>
      </p:sp>
      <p:sp>
        <p:nvSpPr>
          <p:cNvPr id="4" name="TextBox 3"/>
          <p:cNvSpPr txBox="1"/>
          <p:nvPr/>
        </p:nvSpPr>
        <p:spPr>
          <a:xfrm>
            <a:off x="1295400" y="4343400"/>
            <a:ext cx="6400800" cy="369332"/>
          </a:xfrm>
          <a:prstGeom prst="rect">
            <a:avLst/>
          </a:prstGeom>
          <a:noFill/>
        </p:spPr>
        <p:txBody>
          <a:bodyPr wrap="square" rtlCol="0">
            <a:spAutoFit/>
          </a:bodyPr>
          <a:lstStyle/>
          <a:p>
            <a:endParaRPr lang="en-US" dirty="0"/>
          </a:p>
        </p:txBody>
      </p:sp>
      <p:sp>
        <p:nvSpPr>
          <p:cNvPr id="9" name="TextBox 8"/>
          <p:cNvSpPr txBox="1"/>
          <p:nvPr/>
        </p:nvSpPr>
        <p:spPr>
          <a:xfrm>
            <a:off x="685800" y="4343400"/>
            <a:ext cx="7239000"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Per program guidance from HRSA, categorically eligible individuals that test positive for HIV are eligible for care under the Ryan White Program. including NMAP, regardless of immigration status.</a:t>
            </a:r>
          </a:p>
        </p:txBody>
      </p:sp>
    </p:spTree>
    <p:extLst>
      <p:ext uri="{BB962C8B-B14F-4D97-AF65-F5344CB8AC3E}">
        <p14:creationId xmlns:p14="http://schemas.microsoft.com/office/powerpoint/2010/main" val="41810264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47C27B-03AC-403C-9E8B-07980D8C36A2}"/>
              </a:ext>
            </a:extLst>
          </p:cNvPr>
          <p:cNvPicPr>
            <a:picLocks noChangeAspect="1"/>
          </p:cNvPicPr>
          <p:nvPr/>
        </p:nvPicPr>
        <p:blipFill>
          <a:blip r:embed="rId3"/>
          <a:stretch>
            <a:fillRect/>
          </a:stretch>
        </p:blipFill>
        <p:spPr>
          <a:xfrm>
            <a:off x="3962400" y="1689984"/>
            <a:ext cx="3328704" cy="493819"/>
          </a:xfrm>
          <a:prstGeom prst="rect">
            <a:avLst/>
          </a:prstGeom>
        </p:spPr>
      </p:pic>
      <p:graphicFrame>
        <p:nvGraphicFramePr>
          <p:cNvPr id="3" name="Table 2">
            <a:extLst>
              <a:ext uri="{FF2B5EF4-FFF2-40B4-BE49-F238E27FC236}">
                <a16:creationId xmlns:a16="http://schemas.microsoft.com/office/drawing/2014/main" id="{99557168-36A5-46DA-87DE-27AD39EE054F}"/>
              </a:ext>
            </a:extLst>
          </p:cNvPr>
          <p:cNvGraphicFramePr>
            <a:graphicFrameLocks noGrp="1"/>
          </p:cNvGraphicFramePr>
          <p:nvPr>
            <p:extLst>
              <p:ext uri="{D42A27DB-BD31-4B8C-83A1-F6EECF244321}">
                <p14:modId xmlns:p14="http://schemas.microsoft.com/office/powerpoint/2010/main" val="3770039374"/>
              </p:ext>
            </p:extLst>
          </p:nvPr>
        </p:nvGraphicFramePr>
        <p:xfrm>
          <a:off x="1676400" y="2438400"/>
          <a:ext cx="6154736" cy="3276600"/>
        </p:xfrm>
        <a:graphic>
          <a:graphicData uri="http://schemas.openxmlformats.org/drawingml/2006/table">
            <a:tbl>
              <a:tblPr>
                <a:tableStyleId>{5C22544A-7EE6-4342-B048-85BDC9FD1C3A}</a:tableStyleId>
              </a:tblPr>
              <a:tblGrid>
                <a:gridCol w="1191035">
                  <a:extLst>
                    <a:ext uri="{9D8B030D-6E8A-4147-A177-3AD203B41FA5}">
                      <a16:colId xmlns:a16="http://schemas.microsoft.com/office/drawing/2014/main" val="20000"/>
                    </a:ext>
                  </a:extLst>
                </a:gridCol>
                <a:gridCol w="861600">
                  <a:extLst>
                    <a:ext uri="{9D8B030D-6E8A-4147-A177-3AD203B41FA5}">
                      <a16:colId xmlns:a16="http://schemas.microsoft.com/office/drawing/2014/main" val="20001"/>
                    </a:ext>
                  </a:extLst>
                </a:gridCol>
                <a:gridCol w="798247">
                  <a:extLst>
                    <a:ext uri="{9D8B030D-6E8A-4147-A177-3AD203B41FA5}">
                      <a16:colId xmlns:a16="http://schemas.microsoft.com/office/drawing/2014/main" val="20002"/>
                    </a:ext>
                  </a:extLst>
                </a:gridCol>
                <a:gridCol w="747564">
                  <a:extLst>
                    <a:ext uri="{9D8B030D-6E8A-4147-A177-3AD203B41FA5}">
                      <a16:colId xmlns:a16="http://schemas.microsoft.com/office/drawing/2014/main" val="20003"/>
                    </a:ext>
                  </a:extLst>
                </a:gridCol>
                <a:gridCol w="1092838">
                  <a:extLst>
                    <a:ext uri="{9D8B030D-6E8A-4147-A177-3AD203B41FA5}">
                      <a16:colId xmlns:a16="http://schemas.microsoft.com/office/drawing/2014/main" val="20004"/>
                    </a:ext>
                  </a:extLst>
                </a:gridCol>
                <a:gridCol w="750732">
                  <a:extLst>
                    <a:ext uri="{9D8B030D-6E8A-4147-A177-3AD203B41FA5}">
                      <a16:colId xmlns:a16="http://schemas.microsoft.com/office/drawing/2014/main" val="20005"/>
                    </a:ext>
                  </a:extLst>
                </a:gridCol>
                <a:gridCol w="712720">
                  <a:extLst>
                    <a:ext uri="{9D8B030D-6E8A-4147-A177-3AD203B41FA5}">
                      <a16:colId xmlns:a16="http://schemas.microsoft.com/office/drawing/2014/main" val="20006"/>
                    </a:ext>
                  </a:extLst>
                </a:gridCol>
              </a:tblGrid>
              <a:tr h="190500">
                <a:tc>
                  <a:txBody>
                    <a:bodyPr/>
                    <a:lstStyle/>
                    <a:p>
                      <a:pPr algn="l" fontAlgn="b"/>
                      <a:r>
                        <a:rPr lang="en-US" sz="1100" u="none" strike="noStrike" dirty="0">
                          <a:effectLst/>
                        </a:rPr>
                        <a:t>UNLV</a:t>
                      </a:r>
                      <a:endParaRPr lang="en-US" sz="1100" b="1"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n-US" sz="1100" u="none" strike="noStrike" dirty="0">
                          <a:effectLst/>
                        </a:rPr>
                        <a:t>2020 University Dr</a:t>
                      </a:r>
                      <a:endParaRPr lang="en-US" sz="1100" b="1"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gridSpan="2">
                  <a:txBody>
                    <a:bodyPr/>
                    <a:lstStyle/>
                    <a:p>
                      <a:pPr algn="l" fontAlgn="b"/>
                      <a:r>
                        <a:rPr lang="en-US" sz="1100" u="none" strike="noStrike" dirty="0">
                          <a:effectLst/>
                        </a:rPr>
                        <a:t>EARNING STATEMENT </a:t>
                      </a:r>
                      <a:endParaRPr lang="en-US" sz="1100" b="1" i="0" u="none" strike="noStrike" dirty="0">
                        <a:solidFill>
                          <a:srgbClr val="000000"/>
                        </a:solidFill>
                        <a:effectLst/>
                        <a:latin typeface="Calibri"/>
                      </a:endParaRPr>
                    </a:p>
                  </a:txBody>
                  <a:tcPr marL="9525" marR="9525" marT="9525" marB="0" anchor="b"/>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gridSpan="2">
                  <a:txBody>
                    <a:bodyPr/>
                    <a:lstStyle/>
                    <a:p>
                      <a:pPr algn="l" fontAlgn="b"/>
                      <a:r>
                        <a:rPr lang="en-US" sz="1100" u="none" strike="noStrike" dirty="0">
                          <a:effectLst/>
                        </a:rPr>
                        <a:t>Las Vegas, NV 89122</a:t>
                      </a:r>
                      <a:endParaRPr lang="en-US" sz="1100" b="1" i="0" u="none" strike="noStrike" dirty="0">
                        <a:solidFill>
                          <a:srgbClr val="000000"/>
                        </a:solidFill>
                        <a:effectLst/>
                        <a:latin typeface="Calibri"/>
                      </a:endParaRPr>
                    </a:p>
                  </a:txBody>
                  <a:tcPr marL="9525" marR="9525" marT="9525" marB="0" anchor="b"/>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l" fontAlgn="b"/>
                      <a:r>
                        <a:rPr lang="en-US" sz="900" u="none" strike="noStrike" dirty="0">
                          <a:effectLst/>
                        </a:rPr>
                        <a:t>Employee name</a:t>
                      </a:r>
                      <a:endParaRPr lang="en-US" sz="900" b="1"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Social Sec ID</a:t>
                      </a:r>
                      <a:endParaRPr lang="en-US" sz="900" b="1"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Employee ID</a:t>
                      </a:r>
                      <a:endParaRPr lang="en-US" sz="900" b="1"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Check NO.</a:t>
                      </a:r>
                      <a:endParaRPr lang="en-US" sz="900" b="1"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Pay Period</a:t>
                      </a:r>
                      <a:endParaRPr lang="en-US" sz="900" b="1"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Pay Date </a:t>
                      </a:r>
                      <a:endParaRPr lang="en-US" sz="900" b="1"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 </a:t>
                      </a:r>
                      <a:endParaRPr lang="en-US" sz="11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190500">
                <a:tc>
                  <a:txBody>
                    <a:bodyPr/>
                    <a:lstStyle/>
                    <a:p>
                      <a:pPr algn="l" fontAlgn="b"/>
                      <a:r>
                        <a:rPr lang="en-US" sz="1100" u="none" strike="noStrike" dirty="0">
                          <a:effectLst/>
                        </a:rPr>
                        <a:t>Mary Tran</a:t>
                      </a:r>
                      <a:endParaRPr lang="en-US" sz="1100" b="1"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XXX-XX-9251</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6631</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458</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July 1 - 31</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2-Aug</a:t>
                      </a:r>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190500">
                <a:tc>
                  <a:txBody>
                    <a:bodyPr/>
                    <a:lstStyle/>
                    <a:p>
                      <a:pPr algn="l" fontAlgn="b"/>
                      <a:endParaRPr lang="en-US" sz="900" b="0" i="0" u="none" strike="noStrike" dirty="0">
                        <a:solidFill>
                          <a:srgbClr val="000000"/>
                        </a:solidFill>
                        <a:effectLst/>
                        <a:latin typeface="Calibri"/>
                      </a:endParaRPr>
                    </a:p>
                  </a:txBody>
                  <a:tcPr marL="9525" marR="9525" marT="9525" marB="0" anchor="b"/>
                </a:tc>
                <a:tc>
                  <a:txBody>
                    <a:bodyPr/>
                    <a:lstStyle/>
                    <a:p>
                      <a:pPr algn="l" fontAlgn="b"/>
                      <a:endParaRPr lang="en-US" sz="900" b="0" i="0" u="none" strike="noStrike" dirty="0">
                        <a:solidFill>
                          <a:srgbClr val="000000"/>
                        </a:solidFill>
                        <a:effectLst/>
                        <a:latin typeface="Calibri"/>
                      </a:endParaRPr>
                    </a:p>
                  </a:txBody>
                  <a:tcPr marL="9525" marR="9525" marT="9525" marB="0" anchor="b"/>
                </a:tc>
                <a:tc>
                  <a:txBody>
                    <a:bodyPr/>
                    <a:lstStyle/>
                    <a:p>
                      <a:pPr algn="l" fontAlgn="b"/>
                      <a:endParaRPr lang="en-US" sz="900" b="0" i="0" u="none" strike="noStrike" dirty="0">
                        <a:solidFill>
                          <a:srgbClr val="000000"/>
                        </a:solidFill>
                        <a:effectLst/>
                        <a:latin typeface="Calibri"/>
                      </a:endParaRPr>
                    </a:p>
                  </a:txBody>
                  <a:tcPr marL="9525" marR="9525" marT="9525" marB="0" anchor="b"/>
                </a:tc>
                <a:tc>
                  <a:txBody>
                    <a:bodyPr/>
                    <a:lstStyle/>
                    <a:p>
                      <a:pPr algn="l" fontAlgn="b"/>
                      <a:endParaRPr lang="en-US" sz="900" b="0" i="0" u="none" strike="noStrike" dirty="0">
                        <a:solidFill>
                          <a:srgbClr val="000000"/>
                        </a:solidFill>
                        <a:effectLst/>
                        <a:latin typeface="Calibri"/>
                      </a:endParaRPr>
                    </a:p>
                  </a:txBody>
                  <a:tcPr marL="9525" marR="9525" marT="9525" marB="0" anchor="b"/>
                </a:tc>
                <a:tc>
                  <a:txBody>
                    <a:bodyPr/>
                    <a:lstStyle/>
                    <a:p>
                      <a:pPr algn="l" fontAlgn="b"/>
                      <a:endParaRPr lang="en-US" sz="900" b="0" i="0" u="none" strike="noStrike" dirty="0">
                        <a:solidFill>
                          <a:srgbClr val="000000"/>
                        </a:solidFill>
                        <a:effectLst/>
                        <a:latin typeface="Calibri"/>
                      </a:endParaRPr>
                    </a:p>
                  </a:txBody>
                  <a:tcPr marL="9525" marR="9525" marT="9525" marB="0" anchor="b"/>
                </a:tc>
                <a:tc>
                  <a:txBody>
                    <a:bodyPr/>
                    <a:lstStyle/>
                    <a:p>
                      <a:pPr algn="l" fontAlgn="b"/>
                      <a:endParaRPr lang="en-US" sz="900" b="0" i="0" u="none" strike="noStrike" dirty="0">
                        <a:solidFill>
                          <a:srgbClr val="000000"/>
                        </a:solidFill>
                        <a:effectLst/>
                        <a:latin typeface="Calibri"/>
                      </a:endParaRPr>
                    </a:p>
                  </a:txBody>
                  <a:tcPr marL="9525" marR="9525" marT="9525" marB="0" anchor="b"/>
                </a:tc>
                <a:tc>
                  <a:txBody>
                    <a:bodyPr/>
                    <a:lstStyle/>
                    <a:p>
                      <a:pPr algn="l" fontAlgn="b"/>
                      <a:endParaRPr lang="en-US" sz="9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190500">
                <a:tc>
                  <a:txBody>
                    <a:bodyPr/>
                    <a:lstStyle/>
                    <a:p>
                      <a:pPr algn="l" fontAlgn="b"/>
                      <a:r>
                        <a:rPr lang="en-US" sz="900" u="none" strike="noStrike" dirty="0">
                          <a:effectLst/>
                        </a:rPr>
                        <a:t>Earnings</a:t>
                      </a:r>
                      <a:endParaRPr lang="en-US" sz="900" b="1"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Rate</a:t>
                      </a:r>
                      <a:endParaRPr lang="en-US" sz="900" b="1"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Hours</a:t>
                      </a:r>
                      <a:endParaRPr lang="en-US" sz="900" b="1"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Current</a:t>
                      </a:r>
                      <a:endParaRPr lang="en-US" sz="900" b="1"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Deductions</a:t>
                      </a:r>
                      <a:endParaRPr lang="en-US" sz="900" b="1"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Current </a:t>
                      </a:r>
                      <a:endParaRPr lang="en-US" sz="900" b="1"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Year to Date </a:t>
                      </a:r>
                      <a:endParaRPr lang="en-US" sz="9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190500">
                <a:tc>
                  <a:txBody>
                    <a:bodyPr/>
                    <a:lstStyle/>
                    <a:p>
                      <a:pPr algn="l" fontAlgn="b"/>
                      <a:r>
                        <a:rPr lang="en-US" sz="900" u="none" strike="noStrike" dirty="0">
                          <a:effectLst/>
                        </a:rPr>
                        <a:t> $                         400.00 </a:t>
                      </a:r>
                      <a:endParaRPr lang="en-US" sz="900" b="0" i="0" u="none" strike="noStrike" dirty="0">
                        <a:solidFill>
                          <a:srgbClr val="000000"/>
                        </a:solidFill>
                        <a:effectLst/>
                        <a:latin typeface="Calibri"/>
                      </a:endParaRPr>
                    </a:p>
                  </a:txBody>
                  <a:tcPr marL="9525" marR="9525" marT="9525" marB="0" anchor="b"/>
                </a:tc>
                <a:tc>
                  <a:txBody>
                    <a:bodyPr/>
                    <a:lstStyle/>
                    <a:p>
                      <a:pPr algn="r" fontAlgn="b"/>
                      <a:r>
                        <a:rPr lang="en-US" sz="900" u="none" strike="noStrike" dirty="0">
                          <a:effectLst/>
                        </a:rPr>
                        <a:t>0</a:t>
                      </a:r>
                      <a:endParaRPr lang="en-US" sz="900" b="0" i="0" u="none" strike="noStrike" dirty="0">
                        <a:solidFill>
                          <a:srgbClr val="000000"/>
                        </a:solidFill>
                        <a:effectLst/>
                        <a:latin typeface="Calibri"/>
                      </a:endParaRPr>
                    </a:p>
                  </a:txBody>
                  <a:tcPr marL="9525" marR="9525" marT="9525" marB="0" anchor="b"/>
                </a:tc>
                <a:tc>
                  <a:txBody>
                    <a:bodyPr/>
                    <a:lstStyle/>
                    <a:p>
                      <a:pPr algn="r" fontAlgn="b"/>
                      <a:r>
                        <a:rPr lang="en-US" sz="900" u="none" strike="noStrike" dirty="0">
                          <a:effectLst/>
                        </a:rPr>
                        <a:t>0</a:t>
                      </a:r>
                      <a:endParaRPr lang="en-US" sz="900" b="0" i="0" u="none" strike="noStrike" dirty="0">
                        <a:solidFill>
                          <a:srgbClr val="000000"/>
                        </a:solidFill>
                        <a:effectLst/>
                        <a:latin typeface="Calibri"/>
                      </a:endParaRPr>
                    </a:p>
                  </a:txBody>
                  <a:tcPr marL="9525" marR="9525" marT="9525" marB="0" anchor="b"/>
                </a:tc>
                <a:tc>
                  <a:txBody>
                    <a:bodyPr/>
                    <a:lstStyle/>
                    <a:p>
                      <a:pPr algn="l" fontAlgn="b"/>
                      <a:endParaRPr lang="en-US" sz="900" b="0"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FEDERAL TAX</a:t>
                      </a:r>
                      <a:endParaRPr lang="en-US" sz="900" b="1"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 $                  0 </a:t>
                      </a:r>
                      <a:endParaRPr lang="en-US" sz="900" b="0"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 $          </a:t>
                      </a:r>
                      <a:r>
                        <a:rPr lang="en-US" sz="900" u="none" strike="noStrike" baseline="0" dirty="0">
                          <a:effectLst/>
                        </a:rPr>
                        <a:t>       </a:t>
                      </a:r>
                      <a:r>
                        <a:rPr lang="en-US" sz="900" u="none" strike="noStrike" dirty="0">
                          <a:effectLst/>
                        </a:rPr>
                        <a:t>0 </a:t>
                      </a:r>
                      <a:endParaRPr lang="en-US" sz="9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190500">
                <a:tc>
                  <a:txBody>
                    <a:bodyPr/>
                    <a:lstStyle/>
                    <a:p>
                      <a:pPr algn="l" fontAlgn="b"/>
                      <a:endParaRPr lang="en-US" sz="900" b="0" i="0" u="none" strike="noStrike" dirty="0">
                        <a:solidFill>
                          <a:srgbClr val="000000"/>
                        </a:solidFill>
                        <a:effectLst/>
                        <a:latin typeface="Calibri"/>
                      </a:endParaRPr>
                    </a:p>
                  </a:txBody>
                  <a:tcPr marL="9525" marR="9525" marT="9525" marB="0" anchor="b"/>
                </a:tc>
                <a:tc>
                  <a:txBody>
                    <a:bodyPr/>
                    <a:lstStyle/>
                    <a:p>
                      <a:pPr algn="l" fontAlgn="b"/>
                      <a:endParaRPr lang="en-US" sz="900" b="0" i="0" u="none" strike="noStrike" dirty="0">
                        <a:solidFill>
                          <a:srgbClr val="000000"/>
                        </a:solidFill>
                        <a:effectLst/>
                        <a:latin typeface="Calibri"/>
                      </a:endParaRPr>
                    </a:p>
                  </a:txBody>
                  <a:tcPr marL="9525" marR="9525" marT="9525" marB="0" anchor="b"/>
                </a:tc>
                <a:tc>
                  <a:txBody>
                    <a:bodyPr/>
                    <a:lstStyle/>
                    <a:p>
                      <a:pPr algn="l" fontAlgn="b"/>
                      <a:endParaRPr lang="en-US" sz="900" b="0" i="0" u="none" strike="noStrike" dirty="0">
                        <a:solidFill>
                          <a:srgbClr val="000000"/>
                        </a:solidFill>
                        <a:effectLst/>
                        <a:latin typeface="Calibri"/>
                      </a:endParaRPr>
                    </a:p>
                  </a:txBody>
                  <a:tcPr marL="9525" marR="9525" marT="9525" marB="0" anchor="b"/>
                </a:tc>
                <a:tc>
                  <a:txBody>
                    <a:bodyPr/>
                    <a:lstStyle/>
                    <a:p>
                      <a:pPr algn="l" fontAlgn="b"/>
                      <a:endParaRPr lang="en-US" sz="900" b="0"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FICA SS TAX</a:t>
                      </a:r>
                      <a:endParaRPr lang="en-US" sz="900" b="1"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 $                  0</a:t>
                      </a:r>
                      <a:endParaRPr lang="en-US" sz="900" b="0"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 $                 0</a:t>
                      </a:r>
                      <a:endParaRPr lang="en-US" sz="9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200025">
                <a:tc>
                  <a:txBody>
                    <a:bodyPr/>
                    <a:lstStyle/>
                    <a:p>
                      <a:pPr algn="l" fontAlgn="b"/>
                      <a:endParaRPr lang="en-US" sz="900" b="0" i="0" u="none" strike="noStrike" dirty="0">
                        <a:solidFill>
                          <a:srgbClr val="000000"/>
                        </a:solidFill>
                        <a:effectLst/>
                        <a:latin typeface="Calibri"/>
                      </a:endParaRPr>
                    </a:p>
                  </a:txBody>
                  <a:tcPr marL="9525" marR="9525" marT="9525" marB="0" anchor="b"/>
                </a:tc>
                <a:tc>
                  <a:txBody>
                    <a:bodyPr/>
                    <a:lstStyle/>
                    <a:p>
                      <a:pPr algn="l" fontAlgn="b"/>
                      <a:endParaRPr lang="en-US" sz="900" b="0" i="0" u="none" strike="noStrike" dirty="0">
                        <a:solidFill>
                          <a:srgbClr val="000000"/>
                        </a:solidFill>
                        <a:effectLst/>
                        <a:latin typeface="Calibri"/>
                      </a:endParaRPr>
                    </a:p>
                  </a:txBody>
                  <a:tcPr marL="9525" marR="9525" marT="9525" marB="0" anchor="b"/>
                </a:tc>
                <a:tc>
                  <a:txBody>
                    <a:bodyPr/>
                    <a:lstStyle/>
                    <a:p>
                      <a:pPr algn="l" fontAlgn="b"/>
                      <a:endParaRPr lang="en-US" sz="900" b="0" i="0" u="none" strike="noStrike" dirty="0">
                        <a:solidFill>
                          <a:srgbClr val="000000"/>
                        </a:solidFill>
                        <a:effectLst/>
                        <a:latin typeface="Calibri"/>
                      </a:endParaRPr>
                    </a:p>
                  </a:txBody>
                  <a:tcPr marL="9525" marR="9525" marT="9525" marB="0" anchor="b"/>
                </a:tc>
                <a:tc>
                  <a:txBody>
                    <a:bodyPr/>
                    <a:lstStyle/>
                    <a:p>
                      <a:pPr algn="l" fontAlgn="b"/>
                      <a:endParaRPr lang="en-US" sz="900" b="0"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FICA MEDICARE</a:t>
                      </a:r>
                      <a:endParaRPr lang="en-US" sz="900" b="1"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 $             </a:t>
                      </a:r>
                      <a:r>
                        <a:rPr lang="en-US" sz="900" u="none" strike="noStrike" baseline="0" dirty="0">
                          <a:effectLst/>
                        </a:rPr>
                        <a:t>      </a:t>
                      </a:r>
                      <a:r>
                        <a:rPr lang="en-US" sz="900" u="none" strike="noStrike" dirty="0">
                          <a:effectLst/>
                        </a:rPr>
                        <a:t>0 </a:t>
                      </a:r>
                      <a:endParaRPr lang="en-US" sz="900" b="0"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 $          </a:t>
                      </a:r>
                      <a:r>
                        <a:rPr lang="en-US" sz="900" u="none" strike="noStrike" baseline="0" dirty="0">
                          <a:effectLst/>
                        </a:rPr>
                        <a:t>       </a:t>
                      </a:r>
                      <a:r>
                        <a:rPr lang="en-US" sz="900" u="none" strike="noStrike" dirty="0">
                          <a:effectLst/>
                        </a:rPr>
                        <a:t>0 </a:t>
                      </a:r>
                      <a:endParaRPr lang="en-US" sz="9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r h="209550">
                <a:tc>
                  <a:txBody>
                    <a:bodyPr/>
                    <a:lstStyle/>
                    <a:p>
                      <a:pPr algn="l" fontAlgn="b"/>
                      <a:endParaRPr lang="en-US" sz="900" b="0" i="0" u="none" strike="noStrike" dirty="0">
                        <a:solidFill>
                          <a:srgbClr val="000000"/>
                        </a:solidFill>
                        <a:effectLst/>
                        <a:latin typeface="Calibri"/>
                      </a:endParaRPr>
                    </a:p>
                  </a:txBody>
                  <a:tcPr marL="9525" marR="9525" marT="9525" marB="0" anchor="b"/>
                </a:tc>
                <a:tc>
                  <a:txBody>
                    <a:bodyPr/>
                    <a:lstStyle/>
                    <a:p>
                      <a:pPr algn="l" fontAlgn="b"/>
                      <a:endParaRPr lang="en-US" sz="900" b="0" i="0" u="none" strike="noStrike" dirty="0">
                        <a:solidFill>
                          <a:srgbClr val="000000"/>
                        </a:solidFill>
                        <a:effectLst/>
                        <a:latin typeface="Calibri"/>
                      </a:endParaRPr>
                    </a:p>
                  </a:txBody>
                  <a:tcPr marL="9525" marR="9525" marT="9525" marB="0" anchor="b"/>
                </a:tc>
                <a:tc>
                  <a:txBody>
                    <a:bodyPr/>
                    <a:lstStyle/>
                    <a:p>
                      <a:pPr algn="l" fontAlgn="b"/>
                      <a:endParaRPr lang="en-US" sz="900" b="0" i="0" u="none" strike="noStrike" dirty="0">
                        <a:solidFill>
                          <a:srgbClr val="000000"/>
                        </a:solidFill>
                        <a:effectLst/>
                        <a:latin typeface="Calibri"/>
                      </a:endParaRPr>
                    </a:p>
                  </a:txBody>
                  <a:tcPr marL="9525" marR="9525" marT="9525" marB="0" anchor="b"/>
                </a:tc>
                <a:tc>
                  <a:txBody>
                    <a:bodyPr/>
                    <a:lstStyle/>
                    <a:p>
                      <a:pPr algn="l" fontAlgn="b"/>
                      <a:endParaRPr lang="en-US" sz="900" b="0"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STATE TAX</a:t>
                      </a:r>
                      <a:endParaRPr lang="en-US" sz="900" b="1"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 $             </a:t>
                      </a:r>
                      <a:r>
                        <a:rPr lang="en-US" sz="900" u="none" strike="noStrike" baseline="0" dirty="0">
                          <a:effectLst/>
                        </a:rPr>
                        <a:t>      </a:t>
                      </a:r>
                      <a:r>
                        <a:rPr lang="en-US" sz="900" u="none" strike="noStrike" dirty="0">
                          <a:effectLst/>
                        </a:rPr>
                        <a:t>0 </a:t>
                      </a:r>
                      <a:endParaRPr lang="en-US" sz="900" b="0"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 $          </a:t>
                      </a:r>
                      <a:r>
                        <a:rPr lang="en-US" sz="900" u="none" strike="noStrike" baseline="0" dirty="0">
                          <a:effectLst/>
                        </a:rPr>
                        <a:t>       </a:t>
                      </a:r>
                      <a:r>
                        <a:rPr lang="en-US" sz="900" u="none" strike="noStrike" dirty="0">
                          <a:effectLst/>
                        </a:rPr>
                        <a:t>0 </a:t>
                      </a:r>
                      <a:endParaRPr lang="en-US" sz="9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1"/>
                  </a:ext>
                </a:extLst>
              </a:tr>
              <a:tr h="200025">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2"/>
                  </a:ext>
                </a:extLst>
              </a:tr>
              <a:tr h="190500">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3"/>
                  </a:ext>
                </a:extLst>
              </a:tr>
              <a:tr h="190500">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4"/>
                  </a:ext>
                </a:extLst>
              </a:tr>
              <a:tr h="190500">
                <a:tc>
                  <a:txBody>
                    <a:bodyPr/>
                    <a:lstStyle/>
                    <a:p>
                      <a:pPr algn="l" fontAlgn="b"/>
                      <a:r>
                        <a:rPr lang="en-US" sz="900" u="none" strike="noStrike" dirty="0">
                          <a:effectLst/>
                        </a:rPr>
                        <a:t>YTD Gross</a:t>
                      </a:r>
                      <a:endParaRPr lang="en-US" sz="900" b="1"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YTD Deductions</a:t>
                      </a:r>
                      <a:endParaRPr lang="en-US" sz="900" b="1"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YTD Net Pay</a:t>
                      </a:r>
                      <a:endParaRPr lang="en-US" sz="900" b="1"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Current Total </a:t>
                      </a:r>
                      <a:endParaRPr lang="en-US" sz="900" b="1"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Current Deductions</a:t>
                      </a:r>
                      <a:endParaRPr lang="en-US" sz="900" b="1"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Net Pay </a:t>
                      </a:r>
                      <a:endParaRPr lang="en-US" sz="900" b="1"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 </a:t>
                      </a:r>
                      <a:endParaRPr lang="en-US" sz="11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5"/>
                  </a:ext>
                </a:extLst>
              </a:tr>
              <a:tr h="190500">
                <a:tc>
                  <a:txBody>
                    <a:bodyPr/>
                    <a:lstStyle/>
                    <a:p>
                      <a:pPr algn="l" fontAlgn="b"/>
                      <a:r>
                        <a:rPr lang="en-US" sz="1000" u="none" strike="noStrike" dirty="0">
                          <a:effectLst/>
                        </a:rPr>
                        <a:t> $                      400.00 </a:t>
                      </a:r>
                      <a:endParaRPr lang="en-US" sz="1000" b="0" i="0" u="none" strike="noStrike" dirty="0">
                        <a:solidFill>
                          <a:srgbClr val="000000"/>
                        </a:solidFill>
                        <a:effectLst/>
                        <a:latin typeface="Calibri"/>
                      </a:endParaRPr>
                    </a:p>
                  </a:txBody>
                  <a:tcPr marL="9525" marR="9525" marT="9525" marB="0" anchor="b"/>
                </a:tc>
                <a:tc>
                  <a:txBody>
                    <a:bodyPr/>
                    <a:lstStyle/>
                    <a:p>
                      <a:pPr algn="l" fontAlgn="b"/>
                      <a:r>
                        <a:rPr lang="en-US" sz="1000" u="none" strike="noStrike" dirty="0">
                          <a:effectLst/>
                        </a:rPr>
                        <a:t> $             </a:t>
                      </a:r>
                      <a:r>
                        <a:rPr lang="en-US" sz="1000" u="none" strike="noStrike" baseline="0" dirty="0">
                          <a:effectLst/>
                        </a:rPr>
                        <a:t> </a:t>
                      </a:r>
                      <a:r>
                        <a:rPr lang="en-US" sz="1000" u="none" strike="noStrike" dirty="0">
                          <a:effectLst/>
                        </a:rPr>
                        <a:t>0.00 </a:t>
                      </a:r>
                      <a:endParaRPr lang="en-US" sz="1000" b="0" i="0" u="none" strike="noStrike" dirty="0">
                        <a:solidFill>
                          <a:srgbClr val="000000"/>
                        </a:solidFill>
                        <a:effectLst/>
                        <a:latin typeface="Calibri"/>
                      </a:endParaRPr>
                    </a:p>
                  </a:txBody>
                  <a:tcPr marL="9525" marR="9525" marT="9525" marB="0" anchor="b"/>
                </a:tc>
                <a:tc>
                  <a:txBody>
                    <a:bodyPr/>
                    <a:lstStyle/>
                    <a:p>
                      <a:pPr algn="l" fontAlgn="b"/>
                      <a:r>
                        <a:rPr lang="en-US" sz="1000" u="none" strike="noStrike" dirty="0">
                          <a:effectLst/>
                        </a:rPr>
                        <a:t> $         800.00 </a:t>
                      </a:r>
                      <a:endParaRPr lang="en-US" sz="1000" b="0" i="0" u="none" strike="noStrike" dirty="0">
                        <a:solidFill>
                          <a:srgbClr val="000000"/>
                        </a:solidFill>
                        <a:effectLst/>
                        <a:latin typeface="Calibri"/>
                      </a:endParaRPr>
                    </a:p>
                  </a:txBody>
                  <a:tcPr marL="9525" marR="9525" marT="952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a:endParaRPr>
                    </a:p>
                  </a:txBody>
                  <a:tcPr marL="9525" marR="9525" marT="9525" marB="0" anchor="b"/>
                </a:tc>
                <a:tc>
                  <a:txBody>
                    <a:bodyPr/>
                    <a:lstStyle/>
                    <a:p>
                      <a:pPr algn="l" fontAlgn="b"/>
                      <a:r>
                        <a:rPr lang="en-US" sz="1000" u="none" strike="noStrike" dirty="0">
                          <a:effectLst/>
                        </a:rPr>
                        <a:t> $                     </a:t>
                      </a:r>
                      <a:r>
                        <a:rPr lang="en-US" sz="1000" u="none" strike="noStrike" baseline="0" dirty="0">
                          <a:effectLst/>
                        </a:rPr>
                        <a:t> </a:t>
                      </a:r>
                      <a:r>
                        <a:rPr lang="en-US" sz="1000" u="none" strike="noStrike" dirty="0">
                          <a:effectLst/>
                        </a:rPr>
                        <a:t>0.00 </a:t>
                      </a:r>
                      <a:endParaRPr lang="en-US" sz="1000" b="0" i="0" u="none" strike="noStrike" dirty="0">
                        <a:solidFill>
                          <a:srgbClr val="000000"/>
                        </a:solidFill>
                        <a:effectLst/>
                        <a:latin typeface="Calibri"/>
                      </a:endParaRPr>
                    </a:p>
                  </a:txBody>
                  <a:tcPr marL="9525" marR="9525" marT="9525" marB="0" anchor="b"/>
                </a:tc>
                <a:tc>
                  <a:txBody>
                    <a:bodyPr/>
                    <a:lstStyle/>
                    <a:p>
                      <a:pPr algn="l" fontAlgn="b"/>
                      <a:r>
                        <a:rPr lang="en-US" sz="1000" u="none" strike="noStrike" dirty="0">
                          <a:effectLst/>
                        </a:rPr>
                        <a:t> $       800.00 </a:t>
                      </a:r>
                      <a:endParaRPr lang="en-US" sz="10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6"/>
                  </a:ext>
                </a:extLst>
              </a:tr>
            </a:tbl>
          </a:graphicData>
        </a:graphic>
      </p:graphicFrame>
      <p:sp>
        <p:nvSpPr>
          <p:cNvPr id="4" name="TextBox 3">
            <a:extLst>
              <a:ext uri="{FF2B5EF4-FFF2-40B4-BE49-F238E27FC236}">
                <a16:creationId xmlns:a16="http://schemas.microsoft.com/office/drawing/2014/main" id="{4E2C5E28-9E66-468A-8100-F3533900D056}"/>
              </a:ext>
            </a:extLst>
          </p:cNvPr>
          <p:cNvSpPr txBox="1"/>
          <p:nvPr/>
        </p:nvSpPr>
        <p:spPr>
          <a:xfrm>
            <a:off x="2886868" y="850612"/>
            <a:ext cx="3733800" cy="584775"/>
          </a:xfrm>
          <a:prstGeom prst="rect">
            <a:avLst/>
          </a:prstGeom>
          <a:noFill/>
        </p:spPr>
        <p:txBody>
          <a:bodyPr wrap="square" rtlCol="0">
            <a:spAutoFit/>
          </a:bodyPr>
          <a:lstStyle/>
          <a:p>
            <a:pPr algn="ctr"/>
            <a:r>
              <a:rPr lang="en-US" sz="3200" dirty="0"/>
              <a:t>Monthly </a:t>
            </a:r>
          </a:p>
        </p:txBody>
      </p:sp>
    </p:spTree>
    <p:extLst>
      <p:ext uri="{BB962C8B-B14F-4D97-AF65-F5344CB8AC3E}">
        <p14:creationId xmlns:p14="http://schemas.microsoft.com/office/powerpoint/2010/main" val="22782840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2346709"/>
              </p:ext>
            </p:extLst>
          </p:nvPr>
        </p:nvGraphicFramePr>
        <p:xfrm>
          <a:off x="2667000" y="1371600"/>
          <a:ext cx="6154736" cy="3276600"/>
        </p:xfrm>
        <a:graphic>
          <a:graphicData uri="http://schemas.openxmlformats.org/drawingml/2006/table">
            <a:tbl>
              <a:tblPr>
                <a:tableStyleId>{5C22544A-7EE6-4342-B048-85BDC9FD1C3A}</a:tableStyleId>
              </a:tblPr>
              <a:tblGrid>
                <a:gridCol w="1191035">
                  <a:extLst>
                    <a:ext uri="{9D8B030D-6E8A-4147-A177-3AD203B41FA5}">
                      <a16:colId xmlns:a16="http://schemas.microsoft.com/office/drawing/2014/main" val="20000"/>
                    </a:ext>
                  </a:extLst>
                </a:gridCol>
                <a:gridCol w="861600">
                  <a:extLst>
                    <a:ext uri="{9D8B030D-6E8A-4147-A177-3AD203B41FA5}">
                      <a16:colId xmlns:a16="http://schemas.microsoft.com/office/drawing/2014/main" val="20001"/>
                    </a:ext>
                  </a:extLst>
                </a:gridCol>
                <a:gridCol w="798247">
                  <a:extLst>
                    <a:ext uri="{9D8B030D-6E8A-4147-A177-3AD203B41FA5}">
                      <a16:colId xmlns:a16="http://schemas.microsoft.com/office/drawing/2014/main" val="20002"/>
                    </a:ext>
                  </a:extLst>
                </a:gridCol>
                <a:gridCol w="747564">
                  <a:extLst>
                    <a:ext uri="{9D8B030D-6E8A-4147-A177-3AD203B41FA5}">
                      <a16:colId xmlns:a16="http://schemas.microsoft.com/office/drawing/2014/main" val="20003"/>
                    </a:ext>
                  </a:extLst>
                </a:gridCol>
                <a:gridCol w="1092838">
                  <a:extLst>
                    <a:ext uri="{9D8B030D-6E8A-4147-A177-3AD203B41FA5}">
                      <a16:colId xmlns:a16="http://schemas.microsoft.com/office/drawing/2014/main" val="20004"/>
                    </a:ext>
                  </a:extLst>
                </a:gridCol>
                <a:gridCol w="750732">
                  <a:extLst>
                    <a:ext uri="{9D8B030D-6E8A-4147-A177-3AD203B41FA5}">
                      <a16:colId xmlns:a16="http://schemas.microsoft.com/office/drawing/2014/main" val="20005"/>
                    </a:ext>
                  </a:extLst>
                </a:gridCol>
                <a:gridCol w="712720">
                  <a:extLst>
                    <a:ext uri="{9D8B030D-6E8A-4147-A177-3AD203B41FA5}">
                      <a16:colId xmlns:a16="http://schemas.microsoft.com/office/drawing/2014/main" val="20006"/>
                    </a:ext>
                  </a:extLst>
                </a:gridCol>
              </a:tblGrid>
              <a:tr h="190500">
                <a:tc>
                  <a:txBody>
                    <a:bodyPr/>
                    <a:lstStyle/>
                    <a:p>
                      <a:pPr algn="l" fontAlgn="b"/>
                      <a:r>
                        <a:rPr lang="en-US" sz="1100" u="none" strike="noStrike" dirty="0">
                          <a:effectLst/>
                        </a:rPr>
                        <a:t>UNLV</a:t>
                      </a:r>
                      <a:endParaRPr lang="en-US" sz="1100" b="1"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n-US" sz="1100" u="none" strike="noStrike" dirty="0">
                          <a:effectLst/>
                        </a:rPr>
                        <a:t>2020 University Dr</a:t>
                      </a:r>
                      <a:endParaRPr lang="en-US" sz="1100" b="1"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gridSpan="2">
                  <a:txBody>
                    <a:bodyPr/>
                    <a:lstStyle/>
                    <a:p>
                      <a:pPr algn="l" fontAlgn="b"/>
                      <a:r>
                        <a:rPr lang="en-US" sz="1100" u="none" strike="noStrike" dirty="0">
                          <a:effectLst/>
                        </a:rPr>
                        <a:t>EARNING STATEMENT </a:t>
                      </a:r>
                      <a:endParaRPr lang="en-US" sz="1100" b="1" i="0" u="none" strike="noStrike" dirty="0">
                        <a:solidFill>
                          <a:srgbClr val="000000"/>
                        </a:solidFill>
                        <a:effectLst/>
                        <a:latin typeface="Calibri"/>
                      </a:endParaRPr>
                    </a:p>
                  </a:txBody>
                  <a:tcPr marL="9525" marR="9525" marT="9525" marB="0" anchor="b"/>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gridSpan="2">
                  <a:txBody>
                    <a:bodyPr/>
                    <a:lstStyle/>
                    <a:p>
                      <a:pPr algn="l" fontAlgn="b"/>
                      <a:r>
                        <a:rPr lang="en-US" sz="1100" u="none" strike="noStrike" dirty="0">
                          <a:effectLst/>
                        </a:rPr>
                        <a:t>Las Vegas, NV 89122</a:t>
                      </a:r>
                      <a:endParaRPr lang="en-US" sz="1100" b="1" i="0" u="none" strike="noStrike" dirty="0">
                        <a:solidFill>
                          <a:srgbClr val="000000"/>
                        </a:solidFill>
                        <a:effectLst/>
                        <a:latin typeface="Calibri"/>
                      </a:endParaRPr>
                    </a:p>
                  </a:txBody>
                  <a:tcPr marL="9525" marR="9525" marT="9525" marB="0" anchor="b"/>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l" fontAlgn="b"/>
                      <a:r>
                        <a:rPr lang="en-US" sz="900" u="none" strike="noStrike" dirty="0">
                          <a:effectLst/>
                        </a:rPr>
                        <a:t>Employee name</a:t>
                      </a:r>
                      <a:endParaRPr lang="en-US" sz="900" b="1"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Social Sec ID</a:t>
                      </a:r>
                      <a:endParaRPr lang="en-US" sz="900" b="1"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Employee ID</a:t>
                      </a:r>
                      <a:endParaRPr lang="en-US" sz="900" b="1"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Check NO.</a:t>
                      </a:r>
                      <a:endParaRPr lang="en-US" sz="900" b="1"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Pay Period</a:t>
                      </a:r>
                      <a:endParaRPr lang="en-US" sz="900" b="1"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Pay Date </a:t>
                      </a:r>
                      <a:endParaRPr lang="en-US" sz="900" b="1"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 </a:t>
                      </a:r>
                      <a:endParaRPr lang="en-US" sz="11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190500">
                <a:tc>
                  <a:txBody>
                    <a:bodyPr/>
                    <a:lstStyle/>
                    <a:p>
                      <a:pPr algn="l" fontAlgn="b"/>
                      <a:r>
                        <a:rPr lang="en-US" sz="1100" u="none" strike="noStrike" dirty="0">
                          <a:effectLst/>
                        </a:rPr>
                        <a:t>Mary Tran</a:t>
                      </a:r>
                      <a:endParaRPr lang="en-US" sz="1100" b="1"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XXX-XX-9251</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6631</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458</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July 1 - 31</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2-Aug</a:t>
                      </a:r>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190500">
                <a:tc>
                  <a:txBody>
                    <a:bodyPr/>
                    <a:lstStyle/>
                    <a:p>
                      <a:pPr algn="l" fontAlgn="b"/>
                      <a:endParaRPr lang="en-US" sz="900" b="0" i="0" u="none" strike="noStrike" dirty="0">
                        <a:solidFill>
                          <a:srgbClr val="000000"/>
                        </a:solidFill>
                        <a:effectLst/>
                        <a:latin typeface="Calibri"/>
                      </a:endParaRPr>
                    </a:p>
                  </a:txBody>
                  <a:tcPr marL="9525" marR="9525" marT="9525" marB="0" anchor="b"/>
                </a:tc>
                <a:tc>
                  <a:txBody>
                    <a:bodyPr/>
                    <a:lstStyle/>
                    <a:p>
                      <a:pPr algn="l" fontAlgn="b"/>
                      <a:endParaRPr lang="en-US" sz="900" b="0" i="0" u="none" strike="noStrike" dirty="0">
                        <a:solidFill>
                          <a:srgbClr val="000000"/>
                        </a:solidFill>
                        <a:effectLst/>
                        <a:latin typeface="Calibri"/>
                      </a:endParaRPr>
                    </a:p>
                  </a:txBody>
                  <a:tcPr marL="9525" marR="9525" marT="9525" marB="0" anchor="b"/>
                </a:tc>
                <a:tc>
                  <a:txBody>
                    <a:bodyPr/>
                    <a:lstStyle/>
                    <a:p>
                      <a:pPr algn="l" fontAlgn="b"/>
                      <a:endParaRPr lang="en-US" sz="900" b="0" i="0" u="none" strike="noStrike" dirty="0">
                        <a:solidFill>
                          <a:srgbClr val="000000"/>
                        </a:solidFill>
                        <a:effectLst/>
                        <a:latin typeface="Calibri"/>
                      </a:endParaRPr>
                    </a:p>
                  </a:txBody>
                  <a:tcPr marL="9525" marR="9525" marT="9525" marB="0" anchor="b"/>
                </a:tc>
                <a:tc>
                  <a:txBody>
                    <a:bodyPr/>
                    <a:lstStyle/>
                    <a:p>
                      <a:pPr algn="l" fontAlgn="b"/>
                      <a:endParaRPr lang="en-US" sz="900" b="0" i="0" u="none" strike="noStrike" dirty="0">
                        <a:solidFill>
                          <a:srgbClr val="000000"/>
                        </a:solidFill>
                        <a:effectLst/>
                        <a:latin typeface="Calibri"/>
                      </a:endParaRPr>
                    </a:p>
                  </a:txBody>
                  <a:tcPr marL="9525" marR="9525" marT="9525" marB="0" anchor="b"/>
                </a:tc>
                <a:tc>
                  <a:txBody>
                    <a:bodyPr/>
                    <a:lstStyle/>
                    <a:p>
                      <a:pPr algn="l" fontAlgn="b"/>
                      <a:endParaRPr lang="en-US" sz="900" b="0" i="0" u="none" strike="noStrike" dirty="0">
                        <a:solidFill>
                          <a:srgbClr val="000000"/>
                        </a:solidFill>
                        <a:effectLst/>
                        <a:latin typeface="Calibri"/>
                      </a:endParaRPr>
                    </a:p>
                  </a:txBody>
                  <a:tcPr marL="9525" marR="9525" marT="9525" marB="0" anchor="b"/>
                </a:tc>
                <a:tc>
                  <a:txBody>
                    <a:bodyPr/>
                    <a:lstStyle/>
                    <a:p>
                      <a:pPr algn="l" fontAlgn="b"/>
                      <a:endParaRPr lang="en-US" sz="900" b="0" i="0" u="none" strike="noStrike" dirty="0">
                        <a:solidFill>
                          <a:srgbClr val="000000"/>
                        </a:solidFill>
                        <a:effectLst/>
                        <a:latin typeface="Calibri"/>
                      </a:endParaRPr>
                    </a:p>
                  </a:txBody>
                  <a:tcPr marL="9525" marR="9525" marT="9525" marB="0" anchor="b"/>
                </a:tc>
                <a:tc>
                  <a:txBody>
                    <a:bodyPr/>
                    <a:lstStyle/>
                    <a:p>
                      <a:pPr algn="l" fontAlgn="b"/>
                      <a:endParaRPr lang="en-US" sz="9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190500">
                <a:tc>
                  <a:txBody>
                    <a:bodyPr/>
                    <a:lstStyle/>
                    <a:p>
                      <a:pPr algn="l" fontAlgn="b"/>
                      <a:r>
                        <a:rPr lang="en-US" sz="900" u="none" strike="noStrike" dirty="0">
                          <a:effectLst/>
                        </a:rPr>
                        <a:t>Earnings</a:t>
                      </a:r>
                      <a:endParaRPr lang="en-US" sz="900" b="1"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Rate</a:t>
                      </a:r>
                      <a:endParaRPr lang="en-US" sz="900" b="1"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Hours</a:t>
                      </a:r>
                      <a:endParaRPr lang="en-US" sz="900" b="1"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Current</a:t>
                      </a:r>
                      <a:endParaRPr lang="en-US" sz="900" b="1"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Deductions</a:t>
                      </a:r>
                      <a:endParaRPr lang="en-US" sz="900" b="1"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Current </a:t>
                      </a:r>
                      <a:endParaRPr lang="en-US" sz="900" b="1"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Year to Date </a:t>
                      </a:r>
                      <a:endParaRPr lang="en-US" sz="9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190500">
                <a:tc>
                  <a:txBody>
                    <a:bodyPr/>
                    <a:lstStyle/>
                    <a:p>
                      <a:pPr algn="l" fontAlgn="b"/>
                      <a:r>
                        <a:rPr lang="en-US" sz="900" u="none" strike="noStrike" dirty="0">
                          <a:effectLst/>
                        </a:rPr>
                        <a:t> $                         400.00 </a:t>
                      </a:r>
                      <a:endParaRPr lang="en-US" sz="900" b="0" i="0" u="none" strike="noStrike" dirty="0">
                        <a:solidFill>
                          <a:srgbClr val="000000"/>
                        </a:solidFill>
                        <a:effectLst/>
                        <a:latin typeface="Calibri"/>
                      </a:endParaRPr>
                    </a:p>
                  </a:txBody>
                  <a:tcPr marL="9525" marR="9525" marT="9525" marB="0" anchor="b"/>
                </a:tc>
                <a:tc>
                  <a:txBody>
                    <a:bodyPr/>
                    <a:lstStyle/>
                    <a:p>
                      <a:pPr algn="r" fontAlgn="b"/>
                      <a:r>
                        <a:rPr lang="en-US" sz="900" u="none" strike="noStrike" dirty="0">
                          <a:effectLst/>
                        </a:rPr>
                        <a:t>0</a:t>
                      </a:r>
                      <a:endParaRPr lang="en-US" sz="900" b="0" i="0" u="none" strike="noStrike" dirty="0">
                        <a:solidFill>
                          <a:srgbClr val="000000"/>
                        </a:solidFill>
                        <a:effectLst/>
                        <a:latin typeface="Calibri"/>
                      </a:endParaRPr>
                    </a:p>
                  </a:txBody>
                  <a:tcPr marL="9525" marR="9525" marT="9525" marB="0" anchor="b"/>
                </a:tc>
                <a:tc>
                  <a:txBody>
                    <a:bodyPr/>
                    <a:lstStyle/>
                    <a:p>
                      <a:pPr algn="r" fontAlgn="b"/>
                      <a:r>
                        <a:rPr lang="en-US" sz="900" u="none" strike="noStrike" dirty="0">
                          <a:effectLst/>
                        </a:rPr>
                        <a:t>0</a:t>
                      </a:r>
                      <a:endParaRPr lang="en-US" sz="900" b="0" i="0" u="none" strike="noStrike" dirty="0">
                        <a:solidFill>
                          <a:srgbClr val="000000"/>
                        </a:solidFill>
                        <a:effectLst/>
                        <a:latin typeface="Calibri"/>
                      </a:endParaRPr>
                    </a:p>
                  </a:txBody>
                  <a:tcPr marL="9525" marR="9525" marT="9525" marB="0" anchor="b"/>
                </a:tc>
                <a:tc>
                  <a:txBody>
                    <a:bodyPr/>
                    <a:lstStyle/>
                    <a:p>
                      <a:pPr algn="l" fontAlgn="b"/>
                      <a:endParaRPr lang="en-US" sz="900" b="0"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FEDERAL TAX</a:t>
                      </a:r>
                      <a:endParaRPr lang="en-US" sz="900" b="1"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 $                  0 </a:t>
                      </a:r>
                      <a:endParaRPr lang="en-US" sz="900" b="0"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 $          </a:t>
                      </a:r>
                      <a:r>
                        <a:rPr lang="en-US" sz="900" u="none" strike="noStrike" baseline="0" dirty="0">
                          <a:effectLst/>
                        </a:rPr>
                        <a:t>       </a:t>
                      </a:r>
                      <a:r>
                        <a:rPr lang="en-US" sz="900" u="none" strike="noStrike" dirty="0">
                          <a:effectLst/>
                        </a:rPr>
                        <a:t>0 </a:t>
                      </a:r>
                      <a:endParaRPr lang="en-US" sz="9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190500">
                <a:tc>
                  <a:txBody>
                    <a:bodyPr/>
                    <a:lstStyle/>
                    <a:p>
                      <a:pPr algn="l" fontAlgn="b"/>
                      <a:endParaRPr lang="en-US" sz="900" b="0" i="0" u="none" strike="noStrike" dirty="0">
                        <a:solidFill>
                          <a:srgbClr val="000000"/>
                        </a:solidFill>
                        <a:effectLst/>
                        <a:latin typeface="Calibri"/>
                      </a:endParaRPr>
                    </a:p>
                  </a:txBody>
                  <a:tcPr marL="9525" marR="9525" marT="9525" marB="0" anchor="b"/>
                </a:tc>
                <a:tc>
                  <a:txBody>
                    <a:bodyPr/>
                    <a:lstStyle/>
                    <a:p>
                      <a:pPr algn="l" fontAlgn="b"/>
                      <a:endParaRPr lang="en-US" sz="900" b="0" i="0" u="none" strike="noStrike" dirty="0">
                        <a:solidFill>
                          <a:srgbClr val="000000"/>
                        </a:solidFill>
                        <a:effectLst/>
                        <a:latin typeface="Calibri"/>
                      </a:endParaRPr>
                    </a:p>
                  </a:txBody>
                  <a:tcPr marL="9525" marR="9525" marT="9525" marB="0" anchor="b"/>
                </a:tc>
                <a:tc>
                  <a:txBody>
                    <a:bodyPr/>
                    <a:lstStyle/>
                    <a:p>
                      <a:pPr algn="l" fontAlgn="b"/>
                      <a:endParaRPr lang="en-US" sz="900" b="0" i="0" u="none" strike="noStrike" dirty="0">
                        <a:solidFill>
                          <a:srgbClr val="000000"/>
                        </a:solidFill>
                        <a:effectLst/>
                        <a:latin typeface="Calibri"/>
                      </a:endParaRPr>
                    </a:p>
                  </a:txBody>
                  <a:tcPr marL="9525" marR="9525" marT="9525" marB="0" anchor="b"/>
                </a:tc>
                <a:tc>
                  <a:txBody>
                    <a:bodyPr/>
                    <a:lstStyle/>
                    <a:p>
                      <a:pPr algn="l" fontAlgn="b"/>
                      <a:endParaRPr lang="en-US" sz="900" b="0"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FICA SS TAX</a:t>
                      </a:r>
                      <a:endParaRPr lang="en-US" sz="900" b="1"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 $                  0</a:t>
                      </a:r>
                      <a:endParaRPr lang="en-US" sz="900" b="0"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 $                 0</a:t>
                      </a:r>
                      <a:endParaRPr lang="en-US" sz="9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200025">
                <a:tc>
                  <a:txBody>
                    <a:bodyPr/>
                    <a:lstStyle/>
                    <a:p>
                      <a:pPr algn="l" fontAlgn="b"/>
                      <a:endParaRPr lang="en-US" sz="900" b="0" i="0" u="none" strike="noStrike" dirty="0">
                        <a:solidFill>
                          <a:srgbClr val="000000"/>
                        </a:solidFill>
                        <a:effectLst/>
                        <a:latin typeface="Calibri"/>
                      </a:endParaRPr>
                    </a:p>
                  </a:txBody>
                  <a:tcPr marL="9525" marR="9525" marT="9525" marB="0" anchor="b"/>
                </a:tc>
                <a:tc>
                  <a:txBody>
                    <a:bodyPr/>
                    <a:lstStyle/>
                    <a:p>
                      <a:pPr algn="l" fontAlgn="b"/>
                      <a:endParaRPr lang="en-US" sz="900" b="0" i="0" u="none" strike="noStrike" dirty="0">
                        <a:solidFill>
                          <a:srgbClr val="000000"/>
                        </a:solidFill>
                        <a:effectLst/>
                        <a:latin typeface="Calibri"/>
                      </a:endParaRPr>
                    </a:p>
                  </a:txBody>
                  <a:tcPr marL="9525" marR="9525" marT="9525" marB="0" anchor="b"/>
                </a:tc>
                <a:tc>
                  <a:txBody>
                    <a:bodyPr/>
                    <a:lstStyle/>
                    <a:p>
                      <a:pPr algn="l" fontAlgn="b"/>
                      <a:endParaRPr lang="en-US" sz="900" b="0" i="0" u="none" strike="noStrike" dirty="0">
                        <a:solidFill>
                          <a:srgbClr val="000000"/>
                        </a:solidFill>
                        <a:effectLst/>
                        <a:latin typeface="Calibri"/>
                      </a:endParaRPr>
                    </a:p>
                  </a:txBody>
                  <a:tcPr marL="9525" marR="9525" marT="9525" marB="0" anchor="b"/>
                </a:tc>
                <a:tc>
                  <a:txBody>
                    <a:bodyPr/>
                    <a:lstStyle/>
                    <a:p>
                      <a:pPr algn="l" fontAlgn="b"/>
                      <a:endParaRPr lang="en-US" sz="900" b="0"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FICA MEDICARE</a:t>
                      </a:r>
                      <a:endParaRPr lang="en-US" sz="900" b="1"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 $             </a:t>
                      </a:r>
                      <a:r>
                        <a:rPr lang="en-US" sz="900" u="none" strike="noStrike" baseline="0" dirty="0">
                          <a:effectLst/>
                        </a:rPr>
                        <a:t>      </a:t>
                      </a:r>
                      <a:r>
                        <a:rPr lang="en-US" sz="900" u="none" strike="noStrike" dirty="0">
                          <a:effectLst/>
                        </a:rPr>
                        <a:t>0 </a:t>
                      </a:r>
                      <a:endParaRPr lang="en-US" sz="900" b="0"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 $          </a:t>
                      </a:r>
                      <a:r>
                        <a:rPr lang="en-US" sz="900" u="none" strike="noStrike" baseline="0" dirty="0">
                          <a:effectLst/>
                        </a:rPr>
                        <a:t>       </a:t>
                      </a:r>
                      <a:r>
                        <a:rPr lang="en-US" sz="900" u="none" strike="noStrike" dirty="0">
                          <a:effectLst/>
                        </a:rPr>
                        <a:t>0 </a:t>
                      </a:r>
                      <a:endParaRPr lang="en-US" sz="9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r h="209550">
                <a:tc>
                  <a:txBody>
                    <a:bodyPr/>
                    <a:lstStyle/>
                    <a:p>
                      <a:pPr algn="l" fontAlgn="b"/>
                      <a:endParaRPr lang="en-US" sz="900" b="0" i="0" u="none" strike="noStrike" dirty="0">
                        <a:solidFill>
                          <a:srgbClr val="000000"/>
                        </a:solidFill>
                        <a:effectLst/>
                        <a:latin typeface="Calibri"/>
                      </a:endParaRPr>
                    </a:p>
                  </a:txBody>
                  <a:tcPr marL="9525" marR="9525" marT="9525" marB="0" anchor="b"/>
                </a:tc>
                <a:tc>
                  <a:txBody>
                    <a:bodyPr/>
                    <a:lstStyle/>
                    <a:p>
                      <a:pPr algn="l" fontAlgn="b"/>
                      <a:endParaRPr lang="en-US" sz="900" b="0" i="0" u="none" strike="noStrike" dirty="0">
                        <a:solidFill>
                          <a:srgbClr val="000000"/>
                        </a:solidFill>
                        <a:effectLst/>
                        <a:latin typeface="Calibri"/>
                      </a:endParaRPr>
                    </a:p>
                  </a:txBody>
                  <a:tcPr marL="9525" marR="9525" marT="9525" marB="0" anchor="b"/>
                </a:tc>
                <a:tc>
                  <a:txBody>
                    <a:bodyPr/>
                    <a:lstStyle/>
                    <a:p>
                      <a:pPr algn="l" fontAlgn="b"/>
                      <a:endParaRPr lang="en-US" sz="900" b="0" i="0" u="none" strike="noStrike" dirty="0">
                        <a:solidFill>
                          <a:srgbClr val="000000"/>
                        </a:solidFill>
                        <a:effectLst/>
                        <a:latin typeface="Calibri"/>
                      </a:endParaRPr>
                    </a:p>
                  </a:txBody>
                  <a:tcPr marL="9525" marR="9525" marT="9525" marB="0" anchor="b"/>
                </a:tc>
                <a:tc>
                  <a:txBody>
                    <a:bodyPr/>
                    <a:lstStyle/>
                    <a:p>
                      <a:pPr algn="l" fontAlgn="b"/>
                      <a:endParaRPr lang="en-US" sz="900" b="0"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STATE TAX</a:t>
                      </a:r>
                      <a:endParaRPr lang="en-US" sz="900" b="1"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 $             </a:t>
                      </a:r>
                      <a:r>
                        <a:rPr lang="en-US" sz="900" u="none" strike="noStrike" baseline="0" dirty="0">
                          <a:effectLst/>
                        </a:rPr>
                        <a:t>      </a:t>
                      </a:r>
                      <a:r>
                        <a:rPr lang="en-US" sz="900" u="none" strike="noStrike" dirty="0">
                          <a:effectLst/>
                        </a:rPr>
                        <a:t>0 </a:t>
                      </a:r>
                      <a:endParaRPr lang="en-US" sz="900" b="0"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 $          </a:t>
                      </a:r>
                      <a:r>
                        <a:rPr lang="en-US" sz="900" u="none" strike="noStrike" baseline="0" dirty="0">
                          <a:effectLst/>
                        </a:rPr>
                        <a:t>       </a:t>
                      </a:r>
                      <a:r>
                        <a:rPr lang="en-US" sz="900" u="none" strike="noStrike" dirty="0">
                          <a:effectLst/>
                        </a:rPr>
                        <a:t>0 </a:t>
                      </a:r>
                      <a:endParaRPr lang="en-US" sz="9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1"/>
                  </a:ext>
                </a:extLst>
              </a:tr>
              <a:tr h="200025">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2"/>
                  </a:ext>
                </a:extLst>
              </a:tr>
              <a:tr h="190500">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3"/>
                  </a:ext>
                </a:extLst>
              </a:tr>
              <a:tr h="190500">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4"/>
                  </a:ext>
                </a:extLst>
              </a:tr>
              <a:tr h="190500">
                <a:tc>
                  <a:txBody>
                    <a:bodyPr/>
                    <a:lstStyle/>
                    <a:p>
                      <a:pPr algn="l" fontAlgn="b"/>
                      <a:r>
                        <a:rPr lang="en-US" sz="900" u="none" strike="noStrike" dirty="0">
                          <a:effectLst/>
                        </a:rPr>
                        <a:t>YTD Gross</a:t>
                      </a:r>
                      <a:endParaRPr lang="en-US" sz="900" b="1"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YTD Deductions</a:t>
                      </a:r>
                      <a:endParaRPr lang="en-US" sz="900" b="1"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YTD Net Pay</a:t>
                      </a:r>
                      <a:endParaRPr lang="en-US" sz="900" b="1"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Current Total </a:t>
                      </a:r>
                      <a:endParaRPr lang="en-US" sz="900" b="1"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Current Deductions</a:t>
                      </a:r>
                      <a:endParaRPr lang="en-US" sz="900" b="1"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Net Pay </a:t>
                      </a:r>
                      <a:endParaRPr lang="en-US" sz="900" b="1"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 </a:t>
                      </a:r>
                      <a:endParaRPr lang="en-US" sz="11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5"/>
                  </a:ext>
                </a:extLst>
              </a:tr>
              <a:tr h="190500">
                <a:tc>
                  <a:txBody>
                    <a:bodyPr/>
                    <a:lstStyle/>
                    <a:p>
                      <a:pPr algn="l" fontAlgn="b"/>
                      <a:r>
                        <a:rPr lang="en-US" sz="1000" u="none" strike="noStrike" dirty="0">
                          <a:effectLst/>
                        </a:rPr>
                        <a:t> $                      400.00 </a:t>
                      </a:r>
                      <a:endParaRPr lang="en-US" sz="1000" b="0" i="0" u="none" strike="noStrike" dirty="0">
                        <a:solidFill>
                          <a:srgbClr val="000000"/>
                        </a:solidFill>
                        <a:effectLst/>
                        <a:latin typeface="Calibri"/>
                      </a:endParaRPr>
                    </a:p>
                  </a:txBody>
                  <a:tcPr marL="9525" marR="9525" marT="9525" marB="0" anchor="b"/>
                </a:tc>
                <a:tc>
                  <a:txBody>
                    <a:bodyPr/>
                    <a:lstStyle/>
                    <a:p>
                      <a:pPr algn="l" fontAlgn="b"/>
                      <a:r>
                        <a:rPr lang="en-US" sz="1000" u="none" strike="noStrike" dirty="0">
                          <a:effectLst/>
                        </a:rPr>
                        <a:t> $             </a:t>
                      </a:r>
                      <a:r>
                        <a:rPr lang="en-US" sz="1000" u="none" strike="noStrike" baseline="0" dirty="0">
                          <a:effectLst/>
                        </a:rPr>
                        <a:t> </a:t>
                      </a:r>
                      <a:r>
                        <a:rPr lang="en-US" sz="1000" u="none" strike="noStrike" dirty="0">
                          <a:effectLst/>
                        </a:rPr>
                        <a:t>0.00 </a:t>
                      </a:r>
                      <a:endParaRPr lang="en-US" sz="1000" b="0" i="0" u="none" strike="noStrike" dirty="0">
                        <a:solidFill>
                          <a:srgbClr val="000000"/>
                        </a:solidFill>
                        <a:effectLst/>
                        <a:latin typeface="Calibri"/>
                      </a:endParaRPr>
                    </a:p>
                  </a:txBody>
                  <a:tcPr marL="9525" marR="9525" marT="9525" marB="0" anchor="b"/>
                </a:tc>
                <a:tc>
                  <a:txBody>
                    <a:bodyPr/>
                    <a:lstStyle/>
                    <a:p>
                      <a:pPr algn="l" fontAlgn="b"/>
                      <a:r>
                        <a:rPr lang="en-US" sz="1000" u="none" strike="noStrike" dirty="0">
                          <a:effectLst/>
                        </a:rPr>
                        <a:t> $         800.00 </a:t>
                      </a:r>
                      <a:endParaRPr lang="en-US" sz="1000" b="0" i="0" u="none" strike="noStrike" dirty="0">
                        <a:solidFill>
                          <a:srgbClr val="000000"/>
                        </a:solidFill>
                        <a:effectLst/>
                        <a:latin typeface="Calibri"/>
                      </a:endParaRPr>
                    </a:p>
                  </a:txBody>
                  <a:tcPr marL="9525" marR="9525" marT="952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a:endParaRPr>
                    </a:p>
                  </a:txBody>
                  <a:tcPr marL="9525" marR="9525" marT="9525" marB="0" anchor="b"/>
                </a:tc>
                <a:tc>
                  <a:txBody>
                    <a:bodyPr/>
                    <a:lstStyle/>
                    <a:p>
                      <a:pPr algn="l" fontAlgn="b"/>
                      <a:r>
                        <a:rPr lang="en-US" sz="1000" u="none" strike="noStrike" dirty="0">
                          <a:effectLst/>
                        </a:rPr>
                        <a:t> $                     </a:t>
                      </a:r>
                      <a:r>
                        <a:rPr lang="en-US" sz="1000" u="none" strike="noStrike" baseline="0" dirty="0">
                          <a:effectLst/>
                        </a:rPr>
                        <a:t> </a:t>
                      </a:r>
                      <a:r>
                        <a:rPr lang="en-US" sz="1000" u="none" strike="noStrike" dirty="0">
                          <a:effectLst/>
                        </a:rPr>
                        <a:t>0.00 </a:t>
                      </a:r>
                      <a:endParaRPr lang="en-US" sz="1000" b="0" i="0" u="none" strike="noStrike" dirty="0">
                        <a:solidFill>
                          <a:srgbClr val="000000"/>
                        </a:solidFill>
                        <a:effectLst/>
                        <a:latin typeface="Calibri"/>
                      </a:endParaRPr>
                    </a:p>
                  </a:txBody>
                  <a:tcPr marL="9525" marR="9525" marT="9525" marB="0" anchor="b"/>
                </a:tc>
                <a:tc>
                  <a:txBody>
                    <a:bodyPr/>
                    <a:lstStyle/>
                    <a:p>
                      <a:pPr algn="l" fontAlgn="b"/>
                      <a:r>
                        <a:rPr lang="en-US" sz="1000" u="none" strike="noStrike" dirty="0">
                          <a:effectLst/>
                        </a:rPr>
                        <a:t> $       800.00 </a:t>
                      </a:r>
                      <a:endParaRPr lang="en-US" sz="10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6"/>
                  </a:ext>
                </a:extLst>
              </a:tr>
            </a:tbl>
          </a:graphicData>
        </a:graphic>
      </p:graphicFrame>
      <p:sp>
        <p:nvSpPr>
          <p:cNvPr id="3" name="TextBox 2"/>
          <p:cNvSpPr txBox="1"/>
          <p:nvPr/>
        </p:nvSpPr>
        <p:spPr>
          <a:xfrm>
            <a:off x="3048000" y="838200"/>
            <a:ext cx="5486400" cy="461665"/>
          </a:xfrm>
          <a:prstGeom prst="rect">
            <a:avLst/>
          </a:prstGeom>
          <a:noFill/>
        </p:spPr>
        <p:txBody>
          <a:bodyPr wrap="square" rtlCol="0">
            <a:spAutoFit/>
          </a:bodyPr>
          <a:lstStyle/>
          <a:p>
            <a:pPr algn="ctr"/>
            <a:r>
              <a:rPr lang="en-US" dirty="0"/>
              <a:t>Pay Stub </a:t>
            </a:r>
            <a:r>
              <a:rPr lang="en-US" sz="2400" dirty="0"/>
              <a:t>#1 </a:t>
            </a:r>
          </a:p>
        </p:txBody>
      </p:sp>
      <p:sp>
        <p:nvSpPr>
          <p:cNvPr id="7" name="TextBox 6"/>
          <p:cNvSpPr txBox="1"/>
          <p:nvPr/>
        </p:nvSpPr>
        <p:spPr>
          <a:xfrm>
            <a:off x="248591" y="1676400"/>
            <a:ext cx="979487" cy="338554"/>
          </a:xfrm>
          <a:prstGeom prst="rect">
            <a:avLst/>
          </a:prstGeom>
          <a:noFill/>
        </p:spPr>
        <p:txBody>
          <a:bodyPr wrap="square" rtlCol="0">
            <a:spAutoFit/>
          </a:bodyPr>
          <a:lstStyle/>
          <a:p>
            <a:r>
              <a:rPr lang="en-US" sz="1600" dirty="0"/>
              <a:t>July Pay:</a:t>
            </a:r>
          </a:p>
        </p:txBody>
      </p:sp>
      <p:sp>
        <p:nvSpPr>
          <p:cNvPr id="8" name="TextBox 7"/>
          <p:cNvSpPr txBox="1"/>
          <p:nvPr/>
        </p:nvSpPr>
        <p:spPr>
          <a:xfrm>
            <a:off x="152400" y="2399206"/>
            <a:ext cx="1447800" cy="338554"/>
          </a:xfrm>
          <a:prstGeom prst="rect">
            <a:avLst/>
          </a:prstGeom>
          <a:noFill/>
        </p:spPr>
        <p:txBody>
          <a:bodyPr wrap="square" rtlCol="0">
            <a:spAutoFit/>
          </a:bodyPr>
          <a:lstStyle/>
          <a:p>
            <a:r>
              <a:rPr lang="en-US" sz="1600" dirty="0"/>
              <a:t>Monthly Pay:</a:t>
            </a:r>
          </a:p>
        </p:txBody>
      </p:sp>
      <p:sp>
        <p:nvSpPr>
          <p:cNvPr id="9" name="TextBox 8"/>
          <p:cNvSpPr txBox="1"/>
          <p:nvPr/>
        </p:nvSpPr>
        <p:spPr>
          <a:xfrm>
            <a:off x="145002" y="3122012"/>
            <a:ext cx="1295400" cy="338554"/>
          </a:xfrm>
          <a:prstGeom prst="rect">
            <a:avLst/>
          </a:prstGeom>
          <a:noFill/>
        </p:spPr>
        <p:txBody>
          <a:bodyPr wrap="square" rtlCol="0">
            <a:spAutoFit/>
          </a:bodyPr>
          <a:lstStyle/>
          <a:p>
            <a:r>
              <a:rPr lang="en-US" sz="1600" dirty="0"/>
              <a:t>Annual Pay:</a:t>
            </a:r>
          </a:p>
        </p:txBody>
      </p:sp>
      <p:sp>
        <p:nvSpPr>
          <p:cNvPr id="4" name="TextBox 3"/>
          <p:cNvSpPr txBox="1"/>
          <p:nvPr/>
        </p:nvSpPr>
        <p:spPr>
          <a:xfrm>
            <a:off x="1528439" y="1702510"/>
            <a:ext cx="838200" cy="338554"/>
          </a:xfrm>
          <a:prstGeom prst="rect">
            <a:avLst/>
          </a:prstGeom>
          <a:noFill/>
        </p:spPr>
        <p:txBody>
          <a:bodyPr wrap="square" rtlCol="0">
            <a:spAutoFit/>
          </a:bodyPr>
          <a:lstStyle/>
          <a:p>
            <a:r>
              <a:rPr lang="en-US" sz="1600" dirty="0"/>
              <a:t>$400</a:t>
            </a:r>
          </a:p>
        </p:txBody>
      </p:sp>
      <p:sp>
        <p:nvSpPr>
          <p:cNvPr id="6" name="TextBox 5"/>
          <p:cNvSpPr txBox="1"/>
          <p:nvPr/>
        </p:nvSpPr>
        <p:spPr>
          <a:xfrm>
            <a:off x="1614627" y="2403907"/>
            <a:ext cx="762000" cy="338554"/>
          </a:xfrm>
          <a:prstGeom prst="rect">
            <a:avLst/>
          </a:prstGeom>
          <a:noFill/>
        </p:spPr>
        <p:txBody>
          <a:bodyPr wrap="square" rtlCol="0">
            <a:spAutoFit/>
          </a:bodyPr>
          <a:lstStyle/>
          <a:p>
            <a:r>
              <a:rPr lang="en-US" sz="1600" dirty="0"/>
              <a:t>$400</a:t>
            </a:r>
          </a:p>
        </p:txBody>
      </p:sp>
      <p:sp>
        <p:nvSpPr>
          <p:cNvPr id="13" name="TextBox 12"/>
          <p:cNvSpPr txBox="1"/>
          <p:nvPr/>
        </p:nvSpPr>
        <p:spPr>
          <a:xfrm>
            <a:off x="1462227" y="3156982"/>
            <a:ext cx="914400" cy="338554"/>
          </a:xfrm>
          <a:prstGeom prst="rect">
            <a:avLst/>
          </a:prstGeom>
          <a:noFill/>
        </p:spPr>
        <p:txBody>
          <a:bodyPr wrap="square" rtlCol="0">
            <a:spAutoFit/>
          </a:bodyPr>
          <a:lstStyle/>
          <a:p>
            <a:r>
              <a:rPr lang="en-US" sz="1600" dirty="0"/>
              <a:t>$4,800 </a:t>
            </a:r>
          </a:p>
        </p:txBody>
      </p:sp>
    </p:spTree>
    <p:extLst>
      <p:ext uri="{BB962C8B-B14F-4D97-AF65-F5344CB8AC3E}">
        <p14:creationId xmlns:p14="http://schemas.microsoft.com/office/powerpoint/2010/main" val="27318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4" grpId="0"/>
      <p:bldP spid="6" grpId="0"/>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3D7E8-1F9C-4750-9E0D-79CC3AA3424F}"/>
              </a:ext>
            </a:extLst>
          </p:cNvPr>
          <p:cNvSpPr>
            <a:spLocks noGrp="1"/>
          </p:cNvSpPr>
          <p:nvPr>
            <p:ph type="title"/>
          </p:nvPr>
        </p:nvSpPr>
        <p:spPr>
          <a:xfrm>
            <a:off x="488852" y="1066800"/>
            <a:ext cx="7772400" cy="1362456"/>
          </a:xfrm>
        </p:spPr>
        <p:txBody>
          <a:bodyPr/>
          <a:lstStyle/>
          <a:p>
            <a:pPr algn="ctr"/>
            <a:r>
              <a:rPr lang="en-US" b="0" dirty="0">
                <a:effectLst/>
              </a:rPr>
              <a:t>Bi-Weekly </a:t>
            </a:r>
          </a:p>
        </p:txBody>
      </p:sp>
      <p:sp>
        <p:nvSpPr>
          <p:cNvPr id="3" name="Text Placeholder 2">
            <a:extLst>
              <a:ext uri="{FF2B5EF4-FFF2-40B4-BE49-F238E27FC236}">
                <a16:creationId xmlns:a16="http://schemas.microsoft.com/office/drawing/2014/main" id="{22AEC768-D871-4359-91EC-8277F7CE3109}"/>
              </a:ext>
            </a:extLst>
          </p:cNvPr>
          <p:cNvSpPr>
            <a:spLocks noGrp="1"/>
          </p:cNvSpPr>
          <p:nvPr>
            <p:ph type="body" idx="1"/>
          </p:nvPr>
        </p:nvSpPr>
        <p:spPr>
          <a:xfrm>
            <a:off x="457200" y="2990441"/>
            <a:ext cx="7772400" cy="1509712"/>
          </a:xfrm>
        </p:spPr>
        <p:txBody>
          <a:bodyPr/>
          <a:lstStyle/>
          <a:p>
            <a:pPr algn="ctr">
              <a:spcBef>
                <a:spcPct val="0"/>
              </a:spcBef>
            </a:pPr>
            <a:r>
              <a:rPr lang="en-US" altLang="en-US" dirty="0">
                <a:latin typeface="Times New Roman" panose="02020603050405020304" pitchFamily="18" charset="0"/>
                <a:cs typeface="Times New Roman" panose="02020603050405020304" pitchFamily="18" charset="0"/>
              </a:rPr>
              <a:t>Step1:  	Add all documented amounts together </a:t>
            </a:r>
          </a:p>
          <a:p>
            <a:pPr algn="ctr">
              <a:spcBef>
                <a:spcPct val="0"/>
              </a:spcBef>
            </a:pPr>
            <a:r>
              <a:rPr lang="en-US" altLang="en-US" dirty="0">
                <a:latin typeface="Times New Roman" panose="02020603050405020304" pitchFamily="18" charset="0"/>
                <a:cs typeface="Times New Roman" panose="02020603050405020304" pitchFamily="18" charset="0"/>
              </a:rPr>
              <a:t>Step 2: 	Divide by number of documents provided</a:t>
            </a:r>
          </a:p>
          <a:p>
            <a:pPr algn="ctr">
              <a:spcBef>
                <a:spcPct val="0"/>
              </a:spcBef>
            </a:pPr>
            <a:r>
              <a:rPr lang="en-US" altLang="en-US" dirty="0">
                <a:latin typeface="Times New Roman" panose="02020603050405020304" pitchFamily="18" charset="0"/>
                <a:cs typeface="Times New Roman" panose="02020603050405020304" pitchFamily="18" charset="0"/>
              </a:rPr>
              <a:t>Step 3:	Multiply by 2.15 (Monthly average) </a:t>
            </a:r>
          </a:p>
          <a:p>
            <a:pPr algn="ctr">
              <a:spcBef>
                <a:spcPct val="0"/>
              </a:spcBef>
            </a:pPr>
            <a:r>
              <a:rPr lang="en-US" altLang="en-US" dirty="0">
                <a:latin typeface="Times New Roman" panose="02020603050405020304" pitchFamily="18" charset="0"/>
                <a:cs typeface="Times New Roman" panose="02020603050405020304" pitchFamily="18" charset="0"/>
              </a:rPr>
              <a:t>Step 4: Multiply by 12 (Annual average) </a:t>
            </a:r>
          </a:p>
          <a:p>
            <a:endParaRPr lang="en-US" dirty="0"/>
          </a:p>
        </p:txBody>
      </p:sp>
    </p:spTree>
    <p:extLst>
      <p:ext uri="{BB962C8B-B14F-4D97-AF65-F5344CB8AC3E}">
        <p14:creationId xmlns:p14="http://schemas.microsoft.com/office/powerpoint/2010/main" val="5634520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E92DF46-75EA-441D-895A-45BD5BA35D05}"/>
              </a:ext>
            </a:extLst>
          </p:cNvPr>
          <p:cNvSpPr txBox="1"/>
          <p:nvPr/>
        </p:nvSpPr>
        <p:spPr>
          <a:xfrm>
            <a:off x="1066800" y="1600200"/>
            <a:ext cx="1485900" cy="369332"/>
          </a:xfrm>
          <a:prstGeom prst="rect">
            <a:avLst/>
          </a:prstGeom>
          <a:noFill/>
        </p:spPr>
        <p:txBody>
          <a:bodyPr wrap="square" rtlCol="0">
            <a:spAutoFit/>
          </a:bodyPr>
          <a:lstStyle/>
          <a:p>
            <a:r>
              <a:rPr lang="en-US" dirty="0"/>
              <a:t>Pay Stub #1 </a:t>
            </a:r>
          </a:p>
        </p:txBody>
      </p:sp>
      <p:sp>
        <p:nvSpPr>
          <p:cNvPr id="7" name="TextBox 6">
            <a:extLst>
              <a:ext uri="{FF2B5EF4-FFF2-40B4-BE49-F238E27FC236}">
                <a16:creationId xmlns:a16="http://schemas.microsoft.com/office/drawing/2014/main" id="{9CE7D482-6365-46B2-9E0C-C2FE88872551}"/>
              </a:ext>
            </a:extLst>
          </p:cNvPr>
          <p:cNvSpPr txBox="1"/>
          <p:nvPr/>
        </p:nvSpPr>
        <p:spPr>
          <a:xfrm>
            <a:off x="6248400" y="4876800"/>
            <a:ext cx="1524000" cy="369332"/>
          </a:xfrm>
          <a:prstGeom prst="rect">
            <a:avLst/>
          </a:prstGeom>
          <a:noFill/>
        </p:spPr>
        <p:txBody>
          <a:bodyPr wrap="square" rtlCol="0">
            <a:spAutoFit/>
          </a:bodyPr>
          <a:lstStyle/>
          <a:p>
            <a:r>
              <a:rPr lang="en-US" dirty="0"/>
              <a:t>Pay Stub #2</a:t>
            </a:r>
          </a:p>
        </p:txBody>
      </p:sp>
      <p:pic>
        <p:nvPicPr>
          <p:cNvPr id="8" name="Picture 7">
            <a:extLst>
              <a:ext uri="{FF2B5EF4-FFF2-40B4-BE49-F238E27FC236}">
                <a16:creationId xmlns:a16="http://schemas.microsoft.com/office/drawing/2014/main" id="{2DC250FF-4B88-40C1-BBCA-897CDB75626B}"/>
              </a:ext>
            </a:extLst>
          </p:cNvPr>
          <p:cNvPicPr>
            <a:picLocks noChangeAspect="1"/>
          </p:cNvPicPr>
          <p:nvPr/>
        </p:nvPicPr>
        <p:blipFill>
          <a:blip r:embed="rId3"/>
          <a:stretch>
            <a:fillRect/>
          </a:stretch>
        </p:blipFill>
        <p:spPr>
          <a:xfrm>
            <a:off x="3577716" y="785177"/>
            <a:ext cx="4992034" cy="2865251"/>
          </a:xfrm>
          <a:prstGeom prst="rect">
            <a:avLst/>
          </a:prstGeom>
        </p:spPr>
      </p:pic>
      <p:pic>
        <p:nvPicPr>
          <p:cNvPr id="9" name="Picture 8">
            <a:extLst>
              <a:ext uri="{FF2B5EF4-FFF2-40B4-BE49-F238E27FC236}">
                <a16:creationId xmlns:a16="http://schemas.microsoft.com/office/drawing/2014/main" id="{F92530FF-263E-49BF-8B5D-61F0500B311C}"/>
              </a:ext>
            </a:extLst>
          </p:cNvPr>
          <p:cNvPicPr>
            <a:picLocks noChangeAspect="1"/>
          </p:cNvPicPr>
          <p:nvPr/>
        </p:nvPicPr>
        <p:blipFill>
          <a:blip r:embed="rId4"/>
          <a:stretch>
            <a:fillRect/>
          </a:stretch>
        </p:blipFill>
        <p:spPr>
          <a:xfrm>
            <a:off x="228600" y="3733800"/>
            <a:ext cx="4992035" cy="2865251"/>
          </a:xfrm>
          <a:prstGeom prst="rect">
            <a:avLst/>
          </a:prstGeom>
        </p:spPr>
      </p:pic>
    </p:spTree>
    <p:extLst>
      <p:ext uri="{BB962C8B-B14F-4D97-AF65-F5344CB8AC3E}">
        <p14:creationId xmlns:p14="http://schemas.microsoft.com/office/powerpoint/2010/main" val="29661151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79E7F8-A662-4DC9-99B7-CE92FF932B43}"/>
              </a:ext>
            </a:extLst>
          </p:cNvPr>
          <p:cNvPicPr>
            <a:picLocks noChangeAspect="1"/>
          </p:cNvPicPr>
          <p:nvPr/>
        </p:nvPicPr>
        <p:blipFill>
          <a:blip r:embed="rId3"/>
          <a:stretch>
            <a:fillRect/>
          </a:stretch>
        </p:blipFill>
        <p:spPr>
          <a:xfrm>
            <a:off x="304800" y="1125420"/>
            <a:ext cx="4013453" cy="2303580"/>
          </a:xfrm>
          <a:prstGeom prst="rect">
            <a:avLst/>
          </a:prstGeom>
        </p:spPr>
      </p:pic>
      <p:pic>
        <p:nvPicPr>
          <p:cNvPr id="5" name="Picture 4">
            <a:extLst>
              <a:ext uri="{FF2B5EF4-FFF2-40B4-BE49-F238E27FC236}">
                <a16:creationId xmlns:a16="http://schemas.microsoft.com/office/drawing/2014/main" id="{B9AF90CC-19B0-4B3B-88B0-2673A8793DCC}"/>
              </a:ext>
            </a:extLst>
          </p:cNvPr>
          <p:cNvPicPr>
            <a:picLocks noChangeAspect="1"/>
          </p:cNvPicPr>
          <p:nvPr/>
        </p:nvPicPr>
        <p:blipFill>
          <a:blip r:embed="rId4"/>
          <a:stretch>
            <a:fillRect/>
          </a:stretch>
        </p:blipFill>
        <p:spPr>
          <a:xfrm>
            <a:off x="4720974" y="1187412"/>
            <a:ext cx="4012044" cy="2302771"/>
          </a:xfrm>
          <a:prstGeom prst="rect">
            <a:avLst/>
          </a:prstGeom>
        </p:spPr>
      </p:pic>
      <p:sp>
        <p:nvSpPr>
          <p:cNvPr id="6" name="TextBox 5">
            <a:extLst>
              <a:ext uri="{FF2B5EF4-FFF2-40B4-BE49-F238E27FC236}">
                <a16:creationId xmlns:a16="http://schemas.microsoft.com/office/drawing/2014/main" id="{98B9E7C6-B25E-4721-99D7-B51097717C46}"/>
              </a:ext>
            </a:extLst>
          </p:cNvPr>
          <p:cNvSpPr txBox="1"/>
          <p:nvPr/>
        </p:nvSpPr>
        <p:spPr>
          <a:xfrm>
            <a:off x="6350" y="818027"/>
            <a:ext cx="4038600" cy="338554"/>
          </a:xfrm>
          <a:prstGeom prst="rect">
            <a:avLst/>
          </a:prstGeom>
          <a:noFill/>
        </p:spPr>
        <p:txBody>
          <a:bodyPr wrap="square" rtlCol="0">
            <a:spAutoFit/>
          </a:bodyPr>
          <a:lstStyle/>
          <a:p>
            <a:pPr algn="ctr"/>
            <a:r>
              <a:rPr lang="en-US" sz="1600" dirty="0"/>
              <a:t>Pay Stub #1</a:t>
            </a:r>
          </a:p>
        </p:txBody>
      </p:sp>
      <p:sp>
        <p:nvSpPr>
          <p:cNvPr id="7" name="TextBox 6">
            <a:extLst>
              <a:ext uri="{FF2B5EF4-FFF2-40B4-BE49-F238E27FC236}">
                <a16:creationId xmlns:a16="http://schemas.microsoft.com/office/drawing/2014/main" id="{2C417D72-3DFA-4824-AE2C-3C4259A8B2BC}"/>
              </a:ext>
            </a:extLst>
          </p:cNvPr>
          <p:cNvSpPr txBox="1"/>
          <p:nvPr/>
        </p:nvSpPr>
        <p:spPr>
          <a:xfrm>
            <a:off x="4694418" y="818027"/>
            <a:ext cx="4038600" cy="338554"/>
          </a:xfrm>
          <a:prstGeom prst="rect">
            <a:avLst/>
          </a:prstGeom>
          <a:noFill/>
        </p:spPr>
        <p:txBody>
          <a:bodyPr wrap="square" rtlCol="0">
            <a:spAutoFit/>
          </a:bodyPr>
          <a:lstStyle/>
          <a:p>
            <a:pPr algn="ctr"/>
            <a:r>
              <a:rPr lang="en-US" sz="1600" dirty="0"/>
              <a:t>Pay Stub #2</a:t>
            </a:r>
          </a:p>
        </p:txBody>
      </p:sp>
      <p:sp>
        <p:nvSpPr>
          <p:cNvPr id="10" name="TextBox 9"/>
          <p:cNvSpPr txBox="1"/>
          <p:nvPr/>
        </p:nvSpPr>
        <p:spPr>
          <a:xfrm>
            <a:off x="1752600" y="3877846"/>
            <a:ext cx="939925" cy="338554"/>
          </a:xfrm>
          <a:prstGeom prst="rect">
            <a:avLst/>
          </a:prstGeom>
          <a:noFill/>
        </p:spPr>
        <p:txBody>
          <a:bodyPr wrap="square" rtlCol="0">
            <a:spAutoFit/>
          </a:bodyPr>
          <a:lstStyle/>
          <a:p>
            <a:r>
              <a:rPr lang="en-US" sz="1600" dirty="0"/>
              <a:t>July Pay:</a:t>
            </a:r>
            <a:endParaRPr lang="en-US" sz="1600" b="1" dirty="0"/>
          </a:p>
        </p:txBody>
      </p:sp>
      <p:sp>
        <p:nvSpPr>
          <p:cNvPr id="11" name="TextBox 10"/>
          <p:cNvSpPr txBox="1"/>
          <p:nvPr/>
        </p:nvSpPr>
        <p:spPr>
          <a:xfrm>
            <a:off x="1630606" y="4313678"/>
            <a:ext cx="1371600" cy="338554"/>
          </a:xfrm>
          <a:prstGeom prst="rect">
            <a:avLst/>
          </a:prstGeom>
          <a:noFill/>
        </p:spPr>
        <p:txBody>
          <a:bodyPr wrap="square" rtlCol="0">
            <a:spAutoFit/>
          </a:bodyPr>
          <a:lstStyle/>
          <a:p>
            <a:r>
              <a:rPr lang="en-US" sz="1600" dirty="0"/>
              <a:t>Monthly Pay:</a:t>
            </a:r>
            <a:endParaRPr lang="en-US" sz="1600" b="1" dirty="0"/>
          </a:p>
        </p:txBody>
      </p:sp>
      <p:sp>
        <p:nvSpPr>
          <p:cNvPr id="12" name="TextBox 11"/>
          <p:cNvSpPr txBox="1"/>
          <p:nvPr/>
        </p:nvSpPr>
        <p:spPr>
          <a:xfrm>
            <a:off x="533400" y="4704058"/>
            <a:ext cx="2667000" cy="338554"/>
          </a:xfrm>
          <a:prstGeom prst="rect">
            <a:avLst/>
          </a:prstGeom>
          <a:noFill/>
        </p:spPr>
        <p:txBody>
          <a:bodyPr wrap="square" rtlCol="0">
            <a:spAutoFit/>
          </a:bodyPr>
          <a:lstStyle/>
          <a:p>
            <a:pPr algn="ctr"/>
            <a:r>
              <a:rPr lang="en-US" sz="1600" dirty="0"/>
              <a:t>Avg. Monthly Income: </a:t>
            </a:r>
          </a:p>
        </p:txBody>
      </p:sp>
      <p:sp>
        <p:nvSpPr>
          <p:cNvPr id="13" name="TextBox 12"/>
          <p:cNvSpPr txBox="1"/>
          <p:nvPr/>
        </p:nvSpPr>
        <p:spPr>
          <a:xfrm>
            <a:off x="1427107" y="5076825"/>
            <a:ext cx="1265418" cy="338554"/>
          </a:xfrm>
          <a:prstGeom prst="rect">
            <a:avLst/>
          </a:prstGeom>
          <a:noFill/>
        </p:spPr>
        <p:txBody>
          <a:bodyPr wrap="square" rtlCol="0">
            <a:spAutoFit/>
          </a:bodyPr>
          <a:lstStyle/>
          <a:p>
            <a:r>
              <a:rPr lang="en-US" sz="1600" dirty="0"/>
              <a:t>Annual Pay:</a:t>
            </a:r>
            <a:endParaRPr lang="en-US" sz="1600" b="1" dirty="0"/>
          </a:p>
        </p:txBody>
      </p:sp>
      <p:sp>
        <p:nvSpPr>
          <p:cNvPr id="2" name="TextBox 1"/>
          <p:cNvSpPr txBox="1"/>
          <p:nvPr/>
        </p:nvSpPr>
        <p:spPr>
          <a:xfrm>
            <a:off x="2971800" y="3871339"/>
            <a:ext cx="2019300" cy="338554"/>
          </a:xfrm>
          <a:prstGeom prst="rect">
            <a:avLst/>
          </a:prstGeom>
          <a:noFill/>
        </p:spPr>
        <p:txBody>
          <a:bodyPr wrap="square" rtlCol="0">
            <a:spAutoFit/>
          </a:bodyPr>
          <a:lstStyle/>
          <a:p>
            <a:r>
              <a:rPr lang="en-US" sz="1600" dirty="0"/>
              <a:t>420+567=</a:t>
            </a:r>
            <a:r>
              <a:rPr lang="en-US" sz="1600" b="1" dirty="0"/>
              <a:t>$987</a:t>
            </a:r>
          </a:p>
        </p:txBody>
      </p:sp>
      <p:sp>
        <p:nvSpPr>
          <p:cNvPr id="14" name="TextBox 13"/>
          <p:cNvSpPr txBox="1"/>
          <p:nvPr/>
        </p:nvSpPr>
        <p:spPr>
          <a:xfrm>
            <a:off x="3021044" y="4252495"/>
            <a:ext cx="1931956" cy="338554"/>
          </a:xfrm>
          <a:prstGeom prst="rect">
            <a:avLst/>
          </a:prstGeom>
          <a:noFill/>
        </p:spPr>
        <p:txBody>
          <a:bodyPr wrap="square" rtlCol="0">
            <a:spAutoFit/>
          </a:bodyPr>
          <a:lstStyle/>
          <a:p>
            <a:r>
              <a:rPr lang="en-US" sz="1600" dirty="0"/>
              <a:t>$987/2 = </a:t>
            </a:r>
            <a:r>
              <a:rPr lang="en-US" sz="1600" b="1" dirty="0"/>
              <a:t>$493.50</a:t>
            </a:r>
          </a:p>
        </p:txBody>
      </p:sp>
      <p:sp>
        <p:nvSpPr>
          <p:cNvPr id="15" name="TextBox 14"/>
          <p:cNvSpPr txBox="1"/>
          <p:nvPr/>
        </p:nvSpPr>
        <p:spPr>
          <a:xfrm>
            <a:off x="2867025" y="4669277"/>
            <a:ext cx="2438400" cy="338554"/>
          </a:xfrm>
          <a:prstGeom prst="rect">
            <a:avLst/>
          </a:prstGeom>
          <a:noFill/>
        </p:spPr>
        <p:txBody>
          <a:bodyPr wrap="square" rtlCol="0">
            <a:spAutoFit/>
          </a:bodyPr>
          <a:lstStyle/>
          <a:p>
            <a:pPr algn="ctr"/>
            <a:r>
              <a:rPr lang="en-US" sz="1600" dirty="0"/>
              <a:t>$493.50 x 2.15 = </a:t>
            </a:r>
            <a:r>
              <a:rPr lang="en-US" sz="1600" b="1" dirty="0"/>
              <a:t>$1,061.03</a:t>
            </a:r>
          </a:p>
        </p:txBody>
      </p:sp>
      <p:sp>
        <p:nvSpPr>
          <p:cNvPr id="16" name="TextBox 15"/>
          <p:cNvSpPr txBox="1"/>
          <p:nvPr/>
        </p:nvSpPr>
        <p:spPr>
          <a:xfrm>
            <a:off x="3135344" y="5007831"/>
            <a:ext cx="1341618" cy="338554"/>
          </a:xfrm>
          <a:prstGeom prst="rect">
            <a:avLst/>
          </a:prstGeom>
          <a:noFill/>
        </p:spPr>
        <p:txBody>
          <a:bodyPr wrap="square" rtlCol="0">
            <a:spAutoFit/>
          </a:bodyPr>
          <a:lstStyle/>
          <a:p>
            <a:r>
              <a:rPr lang="en-US" sz="1600" b="1" dirty="0"/>
              <a:t>$12,732.30</a:t>
            </a:r>
          </a:p>
        </p:txBody>
      </p:sp>
      <p:sp>
        <p:nvSpPr>
          <p:cNvPr id="18" name="Oval 17">
            <a:extLst>
              <a:ext uri="{FF2B5EF4-FFF2-40B4-BE49-F238E27FC236}">
                <a16:creationId xmlns:a16="http://schemas.microsoft.com/office/drawing/2014/main" id="{2CC9F412-1045-4E9E-B788-3151DD60E753}"/>
              </a:ext>
            </a:extLst>
          </p:cNvPr>
          <p:cNvSpPr/>
          <p:nvPr/>
        </p:nvSpPr>
        <p:spPr>
          <a:xfrm>
            <a:off x="723900" y="206419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4AB29CE-BBA0-4B11-881E-BB2DCB35C4EA}"/>
              </a:ext>
            </a:extLst>
          </p:cNvPr>
          <p:cNvSpPr/>
          <p:nvPr/>
        </p:nvSpPr>
        <p:spPr>
          <a:xfrm>
            <a:off x="5105400" y="217849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472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2" grpId="0"/>
      <p:bldP spid="14" grpId="0"/>
      <p:bldP spid="15" grpId="0"/>
      <p:bldP spid="16" grpId="0"/>
      <p:bldP spid="18" grpId="0" animBg="1"/>
      <p:bldP spid="1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B26C9-E6B9-4353-822A-D99B926E06FB}"/>
              </a:ext>
            </a:extLst>
          </p:cNvPr>
          <p:cNvSpPr>
            <a:spLocks noGrp="1"/>
          </p:cNvSpPr>
          <p:nvPr>
            <p:ph type="ctrTitle"/>
          </p:nvPr>
        </p:nvSpPr>
        <p:spPr>
          <a:xfrm>
            <a:off x="457200" y="762000"/>
            <a:ext cx="7851648" cy="1828800"/>
          </a:xfrm>
        </p:spPr>
        <p:txBody>
          <a:bodyPr/>
          <a:lstStyle/>
          <a:p>
            <a:pPr algn="ctr"/>
            <a:r>
              <a:rPr lang="en-US" dirty="0"/>
              <a:t>Semi-Monthly </a:t>
            </a:r>
          </a:p>
        </p:txBody>
      </p:sp>
      <p:sp>
        <p:nvSpPr>
          <p:cNvPr id="3" name="Subtitle 2">
            <a:extLst>
              <a:ext uri="{FF2B5EF4-FFF2-40B4-BE49-F238E27FC236}">
                <a16:creationId xmlns:a16="http://schemas.microsoft.com/office/drawing/2014/main" id="{BB76E33A-B2CE-41CD-A908-AAB0522708BB}"/>
              </a:ext>
            </a:extLst>
          </p:cNvPr>
          <p:cNvSpPr>
            <a:spLocks noGrp="1"/>
          </p:cNvSpPr>
          <p:nvPr>
            <p:ph type="subTitle" idx="1"/>
          </p:nvPr>
        </p:nvSpPr>
        <p:spPr/>
        <p:txBody>
          <a:bodyPr/>
          <a:lstStyle/>
          <a:p>
            <a:pPr marL="0" marR="0" lvl="0" indent="0" algn="ctr" defTabSz="914400" rtl="0" eaLnBrk="1" fontAlgn="auto" latinLnBrk="0" hangingPunct="1">
              <a:lnSpc>
                <a:spcPct val="100000"/>
              </a:lnSpc>
              <a:spcBef>
                <a:spcPct val="0"/>
              </a:spcBef>
              <a:spcAft>
                <a:spcPts val="0"/>
              </a:spcAft>
              <a:buClr>
                <a:srgbClr val="0BD0D9"/>
              </a:buClr>
              <a:buSzPct val="95000"/>
              <a:buFont typeface="Wingdings 2"/>
              <a:buNone/>
              <a:tabLst/>
              <a:defRPr/>
            </a:pPr>
            <a:r>
              <a:rPr kumimoji="0" lang="en-US" alt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Step1:  	Add all documented amounts together  (Monthly Average) </a:t>
            </a:r>
          </a:p>
          <a:p>
            <a:pPr marL="0" marR="0" lvl="0" indent="0" algn="ctr" defTabSz="914400" rtl="0" eaLnBrk="1" fontAlgn="auto" latinLnBrk="0" hangingPunct="1">
              <a:lnSpc>
                <a:spcPct val="100000"/>
              </a:lnSpc>
              <a:spcBef>
                <a:spcPct val="0"/>
              </a:spcBef>
              <a:spcAft>
                <a:spcPts val="0"/>
              </a:spcAft>
              <a:buClr>
                <a:srgbClr val="0BD0D9"/>
              </a:buClr>
              <a:buSzPct val="95000"/>
              <a:buFont typeface="Wingdings 2"/>
              <a:buNone/>
              <a:tabLst/>
              <a:defRPr/>
            </a:pPr>
            <a:endParaRPr kumimoji="0" lang="en-US" alt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
                <a:srgbClr val="0BD0D9"/>
              </a:buClr>
              <a:buSzPct val="95000"/>
              <a:buFont typeface="Wingdings 2"/>
              <a:buNone/>
              <a:tabLst/>
              <a:defRPr/>
            </a:pPr>
            <a:r>
              <a:rPr kumimoji="0" lang="en-US" alt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Step 2: Multiply by 12 (Annual average) </a:t>
            </a:r>
          </a:p>
          <a:p>
            <a:endParaRPr lang="en-US" dirty="0"/>
          </a:p>
        </p:txBody>
      </p:sp>
    </p:spTree>
    <p:extLst>
      <p:ext uri="{BB962C8B-B14F-4D97-AF65-F5344CB8AC3E}">
        <p14:creationId xmlns:p14="http://schemas.microsoft.com/office/powerpoint/2010/main" val="36909560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CB605C12-B72C-4914-A04C-3B1C45E6133B}"/>
              </a:ext>
            </a:extLst>
          </p:cNvPr>
          <p:cNvPicPr>
            <a:picLocks noChangeAspect="1"/>
          </p:cNvPicPr>
          <p:nvPr/>
        </p:nvPicPr>
        <p:blipFill>
          <a:blip r:embed="rId3"/>
          <a:stretch>
            <a:fillRect/>
          </a:stretch>
        </p:blipFill>
        <p:spPr>
          <a:xfrm>
            <a:off x="152400" y="533400"/>
            <a:ext cx="5631841" cy="3085028"/>
          </a:xfrm>
          <a:prstGeom prst="rect">
            <a:avLst/>
          </a:prstGeom>
        </p:spPr>
      </p:pic>
      <p:pic>
        <p:nvPicPr>
          <p:cNvPr id="3" name="Content Placeholder 5">
            <a:extLst>
              <a:ext uri="{FF2B5EF4-FFF2-40B4-BE49-F238E27FC236}">
                <a16:creationId xmlns:a16="http://schemas.microsoft.com/office/drawing/2014/main" id="{F7431E90-8128-46AA-989A-F970B68C98FA}"/>
              </a:ext>
            </a:extLst>
          </p:cNvPr>
          <p:cNvPicPr>
            <a:picLocks noChangeAspect="1"/>
          </p:cNvPicPr>
          <p:nvPr/>
        </p:nvPicPr>
        <p:blipFill>
          <a:blip r:embed="rId4"/>
          <a:stretch>
            <a:fillRect/>
          </a:stretch>
        </p:blipFill>
        <p:spPr>
          <a:xfrm>
            <a:off x="3352800" y="3618428"/>
            <a:ext cx="5647520" cy="3076924"/>
          </a:xfrm>
          <a:prstGeom prst="rect">
            <a:avLst/>
          </a:prstGeom>
        </p:spPr>
      </p:pic>
      <p:sp>
        <p:nvSpPr>
          <p:cNvPr id="4" name="TextBox 3">
            <a:extLst>
              <a:ext uri="{FF2B5EF4-FFF2-40B4-BE49-F238E27FC236}">
                <a16:creationId xmlns:a16="http://schemas.microsoft.com/office/drawing/2014/main" id="{AE16F849-EA49-46A1-A68D-151A97EE9389}"/>
              </a:ext>
            </a:extLst>
          </p:cNvPr>
          <p:cNvSpPr txBox="1"/>
          <p:nvPr/>
        </p:nvSpPr>
        <p:spPr>
          <a:xfrm>
            <a:off x="5181600" y="1839396"/>
            <a:ext cx="3200400" cy="369332"/>
          </a:xfrm>
          <a:prstGeom prst="rect">
            <a:avLst/>
          </a:prstGeom>
          <a:noFill/>
        </p:spPr>
        <p:txBody>
          <a:bodyPr wrap="square" rtlCol="0">
            <a:spAutoFit/>
          </a:bodyPr>
          <a:lstStyle/>
          <a:p>
            <a:pPr algn="ctr"/>
            <a:r>
              <a:rPr lang="en-US" dirty="0"/>
              <a:t>Pay Stub #1</a:t>
            </a:r>
          </a:p>
        </p:txBody>
      </p:sp>
      <p:sp>
        <p:nvSpPr>
          <p:cNvPr id="5" name="TextBox 4">
            <a:extLst>
              <a:ext uri="{FF2B5EF4-FFF2-40B4-BE49-F238E27FC236}">
                <a16:creationId xmlns:a16="http://schemas.microsoft.com/office/drawing/2014/main" id="{8FC57075-ED5B-40E3-A59C-FE3A1A3EFD49}"/>
              </a:ext>
            </a:extLst>
          </p:cNvPr>
          <p:cNvSpPr txBox="1"/>
          <p:nvPr/>
        </p:nvSpPr>
        <p:spPr>
          <a:xfrm>
            <a:off x="-19050" y="4724400"/>
            <a:ext cx="3505200" cy="369332"/>
          </a:xfrm>
          <a:prstGeom prst="rect">
            <a:avLst/>
          </a:prstGeom>
          <a:noFill/>
        </p:spPr>
        <p:txBody>
          <a:bodyPr wrap="square" rtlCol="0">
            <a:spAutoFit/>
          </a:bodyPr>
          <a:lstStyle/>
          <a:p>
            <a:pPr algn="ctr"/>
            <a:r>
              <a:rPr lang="en-US" dirty="0"/>
              <a:t>Pay Stub #2</a:t>
            </a:r>
          </a:p>
        </p:txBody>
      </p:sp>
    </p:spTree>
    <p:extLst>
      <p:ext uri="{BB962C8B-B14F-4D97-AF65-F5344CB8AC3E}">
        <p14:creationId xmlns:p14="http://schemas.microsoft.com/office/powerpoint/2010/main" val="12373168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23AB310-0FF0-4A62-89AF-67B5B2F471D9}"/>
              </a:ext>
            </a:extLst>
          </p:cNvPr>
          <p:cNvPicPr>
            <a:picLocks noGrp="1" noChangeAspect="1"/>
          </p:cNvPicPr>
          <p:nvPr>
            <p:ph sz="half" idx="1"/>
          </p:nvPr>
        </p:nvPicPr>
        <p:blipFill>
          <a:blip r:embed="rId3"/>
          <a:stretch>
            <a:fillRect/>
          </a:stretch>
        </p:blipFill>
        <p:spPr>
          <a:xfrm>
            <a:off x="304800" y="1447800"/>
            <a:ext cx="4038600" cy="2212277"/>
          </a:xfrm>
          <a:prstGeom prst="rect">
            <a:avLst/>
          </a:prstGeom>
        </p:spPr>
      </p:pic>
      <p:pic>
        <p:nvPicPr>
          <p:cNvPr id="6" name="Content Placeholder 5">
            <a:extLst>
              <a:ext uri="{FF2B5EF4-FFF2-40B4-BE49-F238E27FC236}">
                <a16:creationId xmlns:a16="http://schemas.microsoft.com/office/drawing/2014/main" id="{CBBD4FBF-89CC-48D4-B3F9-29025EED27FF}"/>
              </a:ext>
            </a:extLst>
          </p:cNvPr>
          <p:cNvPicPr>
            <a:picLocks noGrp="1" noChangeAspect="1"/>
          </p:cNvPicPr>
          <p:nvPr>
            <p:ph sz="half" idx="2"/>
          </p:nvPr>
        </p:nvPicPr>
        <p:blipFill>
          <a:blip r:embed="rId4"/>
          <a:stretch>
            <a:fillRect/>
          </a:stretch>
        </p:blipFill>
        <p:spPr>
          <a:xfrm>
            <a:off x="4800600" y="1447800"/>
            <a:ext cx="4038600" cy="2200340"/>
          </a:xfrm>
          <a:prstGeom prst="rect">
            <a:avLst/>
          </a:prstGeom>
        </p:spPr>
      </p:pic>
      <p:sp>
        <p:nvSpPr>
          <p:cNvPr id="7" name="TextBox 6">
            <a:extLst>
              <a:ext uri="{FF2B5EF4-FFF2-40B4-BE49-F238E27FC236}">
                <a16:creationId xmlns:a16="http://schemas.microsoft.com/office/drawing/2014/main" id="{CBCA68B2-1622-4376-B4FA-5FBB51A389AA}"/>
              </a:ext>
            </a:extLst>
          </p:cNvPr>
          <p:cNvSpPr txBox="1"/>
          <p:nvPr/>
        </p:nvSpPr>
        <p:spPr>
          <a:xfrm>
            <a:off x="457200" y="914400"/>
            <a:ext cx="3200400" cy="369332"/>
          </a:xfrm>
          <a:prstGeom prst="rect">
            <a:avLst/>
          </a:prstGeom>
          <a:noFill/>
        </p:spPr>
        <p:txBody>
          <a:bodyPr wrap="square" rtlCol="0">
            <a:spAutoFit/>
          </a:bodyPr>
          <a:lstStyle/>
          <a:p>
            <a:pPr algn="ctr"/>
            <a:r>
              <a:rPr lang="en-US" dirty="0"/>
              <a:t>Pay Stub #1</a:t>
            </a:r>
          </a:p>
        </p:txBody>
      </p:sp>
      <p:sp>
        <p:nvSpPr>
          <p:cNvPr id="8" name="TextBox 7">
            <a:extLst>
              <a:ext uri="{FF2B5EF4-FFF2-40B4-BE49-F238E27FC236}">
                <a16:creationId xmlns:a16="http://schemas.microsoft.com/office/drawing/2014/main" id="{48C80D8B-7A4C-43BE-8679-44921CE900CF}"/>
              </a:ext>
            </a:extLst>
          </p:cNvPr>
          <p:cNvSpPr txBox="1"/>
          <p:nvPr/>
        </p:nvSpPr>
        <p:spPr>
          <a:xfrm>
            <a:off x="4953000" y="990600"/>
            <a:ext cx="3505200" cy="369332"/>
          </a:xfrm>
          <a:prstGeom prst="rect">
            <a:avLst/>
          </a:prstGeom>
          <a:noFill/>
        </p:spPr>
        <p:txBody>
          <a:bodyPr wrap="square" rtlCol="0">
            <a:spAutoFit/>
          </a:bodyPr>
          <a:lstStyle/>
          <a:p>
            <a:pPr algn="ctr"/>
            <a:r>
              <a:rPr lang="en-US" dirty="0"/>
              <a:t>Pay Stub #2</a:t>
            </a:r>
          </a:p>
        </p:txBody>
      </p:sp>
      <p:sp>
        <p:nvSpPr>
          <p:cNvPr id="2" name="TextBox 1"/>
          <p:cNvSpPr txBox="1"/>
          <p:nvPr/>
        </p:nvSpPr>
        <p:spPr>
          <a:xfrm>
            <a:off x="2286000" y="3886200"/>
            <a:ext cx="1219200" cy="338554"/>
          </a:xfrm>
          <a:prstGeom prst="rect">
            <a:avLst/>
          </a:prstGeom>
          <a:noFill/>
        </p:spPr>
        <p:txBody>
          <a:bodyPr wrap="square" rtlCol="0">
            <a:spAutoFit/>
          </a:bodyPr>
          <a:lstStyle/>
          <a:p>
            <a:r>
              <a:rPr lang="en-US" sz="1600" dirty="0"/>
              <a:t>July Pay:</a:t>
            </a:r>
          </a:p>
        </p:txBody>
      </p:sp>
      <p:sp>
        <p:nvSpPr>
          <p:cNvPr id="3" name="TextBox 2"/>
          <p:cNvSpPr txBox="1"/>
          <p:nvPr/>
        </p:nvSpPr>
        <p:spPr>
          <a:xfrm>
            <a:off x="2317750" y="4419600"/>
            <a:ext cx="1403350" cy="338554"/>
          </a:xfrm>
          <a:prstGeom prst="rect">
            <a:avLst/>
          </a:prstGeom>
          <a:noFill/>
        </p:spPr>
        <p:txBody>
          <a:bodyPr wrap="square" rtlCol="0">
            <a:spAutoFit/>
          </a:bodyPr>
          <a:lstStyle/>
          <a:p>
            <a:r>
              <a:rPr lang="en-US" sz="1600" dirty="0"/>
              <a:t>Monthly Pay:</a:t>
            </a:r>
          </a:p>
        </p:txBody>
      </p:sp>
      <p:sp>
        <p:nvSpPr>
          <p:cNvPr id="4" name="TextBox 3"/>
          <p:cNvSpPr txBox="1"/>
          <p:nvPr/>
        </p:nvSpPr>
        <p:spPr>
          <a:xfrm>
            <a:off x="2317750" y="4889500"/>
            <a:ext cx="1339850" cy="338554"/>
          </a:xfrm>
          <a:prstGeom prst="rect">
            <a:avLst/>
          </a:prstGeom>
          <a:noFill/>
        </p:spPr>
        <p:txBody>
          <a:bodyPr wrap="square" rtlCol="0">
            <a:spAutoFit/>
          </a:bodyPr>
          <a:lstStyle/>
          <a:p>
            <a:r>
              <a:rPr lang="en-US" sz="1600" dirty="0"/>
              <a:t>Deductions:</a:t>
            </a:r>
          </a:p>
        </p:txBody>
      </p:sp>
      <p:sp>
        <p:nvSpPr>
          <p:cNvPr id="10" name="TextBox 9"/>
          <p:cNvSpPr txBox="1"/>
          <p:nvPr/>
        </p:nvSpPr>
        <p:spPr>
          <a:xfrm>
            <a:off x="2349500" y="5355054"/>
            <a:ext cx="1917700" cy="338554"/>
          </a:xfrm>
          <a:prstGeom prst="rect">
            <a:avLst/>
          </a:prstGeom>
          <a:noFill/>
        </p:spPr>
        <p:txBody>
          <a:bodyPr wrap="square" rtlCol="0">
            <a:spAutoFit/>
          </a:bodyPr>
          <a:lstStyle/>
          <a:p>
            <a:r>
              <a:rPr lang="en-US" sz="1600" dirty="0"/>
              <a:t>Avg. Monthly Pay:</a:t>
            </a:r>
          </a:p>
        </p:txBody>
      </p:sp>
      <p:sp>
        <p:nvSpPr>
          <p:cNvPr id="11" name="TextBox 10"/>
          <p:cNvSpPr txBox="1"/>
          <p:nvPr/>
        </p:nvSpPr>
        <p:spPr>
          <a:xfrm>
            <a:off x="2362200" y="5867400"/>
            <a:ext cx="1358900" cy="338554"/>
          </a:xfrm>
          <a:prstGeom prst="rect">
            <a:avLst/>
          </a:prstGeom>
          <a:noFill/>
        </p:spPr>
        <p:txBody>
          <a:bodyPr wrap="square" rtlCol="0">
            <a:spAutoFit/>
          </a:bodyPr>
          <a:lstStyle/>
          <a:p>
            <a:r>
              <a:rPr lang="en-US" sz="1600" dirty="0"/>
              <a:t>Annual Pay:</a:t>
            </a:r>
          </a:p>
        </p:txBody>
      </p:sp>
      <p:sp>
        <p:nvSpPr>
          <p:cNvPr id="13" name="TextBox 12"/>
          <p:cNvSpPr txBox="1"/>
          <p:nvPr/>
        </p:nvSpPr>
        <p:spPr>
          <a:xfrm>
            <a:off x="3276600" y="3886200"/>
            <a:ext cx="2590800" cy="338554"/>
          </a:xfrm>
          <a:prstGeom prst="rect">
            <a:avLst/>
          </a:prstGeom>
          <a:noFill/>
        </p:spPr>
        <p:txBody>
          <a:bodyPr wrap="square" rtlCol="0">
            <a:spAutoFit/>
          </a:bodyPr>
          <a:lstStyle/>
          <a:p>
            <a:r>
              <a:rPr lang="en-US" sz="1600" dirty="0"/>
              <a:t>$2,000 + $2,000 = $4,000</a:t>
            </a:r>
          </a:p>
        </p:txBody>
      </p:sp>
      <p:sp>
        <p:nvSpPr>
          <p:cNvPr id="14" name="TextBox 13"/>
          <p:cNvSpPr txBox="1"/>
          <p:nvPr/>
        </p:nvSpPr>
        <p:spPr>
          <a:xfrm>
            <a:off x="3810000" y="4419600"/>
            <a:ext cx="1600200" cy="338554"/>
          </a:xfrm>
          <a:prstGeom prst="rect">
            <a:avLst/>
          </a:prstGeom>
          <a:noFill/>
        </p:spPr>
        <p:txBody>
          <a:bodyPr wrap="square" rtlCol="0">
            <a:spAutoFit/>
          </a:bodyPr>
          <a:lstStyle/>
          <a:p>
            <a:r>
              <a:rPr lang="en-US" sz="1600" dirty="0"/>
              <a:t>$4,000</a:t>
            </a:r>
          </a:p>
        </p:txBody>
      </p:sp>
      <p:sp>
        <p:nvSpPr>
          <p:cNvPr id="15" name="TextBox 14"/>
          <p:cNvSpPr txBox="1"/>
          <p:nvPr/>
        </p:nvSpPr>
        <p:spPr>
          <a:xfrm>
            <a:off x="3721100" y="4876800"/>
            <a:ext cx="2362200" cy="338554"/>
          </a:xfrm>
          <a:prstGeom prst="rect">
            <a:avLst/>
          </a:prstGeom>
          <a:noFill/>
        </p:spPr>
        <p:txBody>
          <a:bodyPr wrap="square" rtlCol="0">
            <a:spAutoFit/>
          </a:bodyPr>
          <a:lstStyle/>
          <a:p>
            <a:r>
              <a:rPr lang="en-US" sz="1600" dirty="0"/>
              <a:t>$250 + $250 = $500</a:t>
            </a:r>
          </a:p>
        </p:txBody>
      </p:sp>
      <p:sp>
        <p:nvSpPr>
          <p:cNvPr id="16" name="TextBox 15"/>
          <p:cNvSpPr txBox="1"/>
          <p:nvPr/>
        </p:nvSpPr>
        <p:spPr>
          <a:xfrm>
            <a:off x="4114800" y="5355054"/>
            <a:ext cx="1752600" cy="338554"/>
          </a:xfrm>
          <a:prstGeom prst="rect">
            <a:avLst/>
          </a:prstGeom>
          <a:noFill/>
        </p:spPr>
        <p:txBody>
          <a:bodyPr wrap="square" rtlCol="0">
            <a:spAutoFit/>
          </a:bodyPr>
          <a:lstStyle/>
          <a:p>
            <a:r>
              <a:rPr lang="en-US" sz="1600" dirty="0"/>
              <a:t>$3,500</a:t>
            </a:r>
          </a:p>
        </p:txBody>
      </p:sp>
      <p:sp>
        <p:nvSpPr>
          <p:cNvPr id="17" name="TextBox 16"/>
          <p:cNvSpPr txBox="1"/>
          <p:nvPr/>
        </p:nvSpPr>
        <p:spPr>
          <a:xfrm>
            <a:off x="3810000" y="5867400"/>
            <a:ext cx="1447800" cy="338554"/>
          </a:xfrm>
          <a:prstGeom prst="rect">
            <a:avLst/>
          </a:prstGeom>
          <a:noFill/>
        </p:spPr>
        <p:txBody>
          <a:bodyPr wrap="square" rtlCol="0">
            <a:spAutoFit/>
          </a:bodyPr>
          <a:lstStyle/>
          <a:p>
            <a:r>
              <a:rPr lang="en-US" sz="1600" dirty="0"/>
              <a:t>$42,000</a:t>
            </a:r>
          </a:p>
        </p:txBody>
      </p:sp>
      <p:sp>
        <p:nvSpPr>
          <p:cNvPr id="18" name="Oval 17">
            <a:extLst>
              <a:ext uri="{FF2B5EF4-FFF2-40B4-BE49-F238E27FC236}">
                <a16:creationId xmlns:a16="http://schemas.microsoft.com/office/drawing/2014/main" id="{9BC1ADDC-EDF0-4537-ADD2-C38115B60F10}"/>
              </a:ext>
            </a:extLst>
          </p:cNvPr>
          <p:cNvSpPr/>
          <p:nvPr/>
        </p:nvSpPr>
        <p:spPr>
          <a:xfrm>
            <a:off x="685800" y="242894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05E94D1D-7B66-44AE-B8B7-E6B151E38B30}"/>
              </a:ext>
            </a:extLst>
          </p:cNvPr>
          <p:cNvSpPr/>
          <p:nvPr/>
        </p:nvSpPr>
        <p:spPr>
          <a:xfrm>
            <a:off x="5219700" y="242894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892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0" grpId="0"/>
      <p:bldP spid="11" grpId="0"/>
      <p:bldP spid="13" grpId="0"/>
      <p:bldP spid="14" grpId="0"/>
      <p:bldP spid="15" grpId="0"/>
      <p:bldP spid="16" grpId="0"/>
      <p:bldP spid="17" grpId="0"/>
      <p:bldP spid="18" grpId="0" animBg="1"/>
      <p:bldP spid="1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AF0FF-7B71-4FCC-9460-8708119A6FE7}"/>
              </a:ext>
            </a:extLst>
          </p:cNvPr>
          <p:cNvSpPr>
            <a:spLocks noGrp="1"/>
          </p:cNvSpPr>
          <p:nvPr>
            <p:ph type="ctrTitle"/>
          </p:nvPr>
        </p:nvSpPr>
        <p:spPr>
          <a:xfrm>
            <a:off x="536448" y="685800"/>
            <a:ext cx="7851648" cy="1828800"/>
          </a:xfrm>
        </p:spPr>
        <p:txBody>
          <a:bodyPr/>
          <a:lstStyle/>
          <a:p>
            <a:pPr algn="ctr"/>
            <a:r>
              <a:rPr lang="en-US" dirty="0"/>
              <a:t>Weekly </a:t>
            </a:r>
          </a:p>
        </p:txBody>
      </p:sp>
      <p:sp>
        <p:nvSpPr>
          <p:cNvPr id="3" name="Subtitle 2">
            <a:extLst>
              <a:ext uri="{FF2B5EF4-FFF2-40B4-BE49-F238E27FC236}">
                <a16:creationId xmlns:a16="http://schemas.microsoft.com/office/drawing/2014/main" id="{E9F4F202-8894-4735-9EA8-D393932CE118}"/>
              </a:ext>
            </a:extLst>
          </p:cNvPr>
          <p:cNvSpPr>
            <a:spLocks noGrp="1"/>
          </p:cNvSpPr>
          <p:nvPr>
            <p:ph type="subTitle" idx="1"/>
          </p:nvPr>
        </p:nvSpPr>
        <p:spPr/>
        <p:txBody>
          <a:bodyPr/>
          <a:lstStyle/>
          <a:p>
            <a:pPr marL="0" marR="0" lvl="0" indent="0" algn="ctr" defTabSz="914400" rtl="0" eaLnBrk="1" fontAlgn="auto" latinLnBrk="0" hangingPunct="1">
              <a:lnSpc>
                <a:spcPct val="100000"/>
              </a:lnSpc>
              <a:spcBef>
                <a:spcPct val="0"/>
              </a:spcBef>
              <a:spcAft>
                <a:spcPts val="0"/>
              </a:spcAft>
              <a:buClr>
                <a:srgbClr val="0BD0D9"/>
              </a:buClr>
              <a:buSzPct val="95000"/>
              <a:buFont typeface="Wingdings 2"/>
              <a:buNone/>
              <a:tabLst/>
              <a:defRPr/>
            </a:pPr>
            <a:r>
              <a:rPr kumimoji="0" lang="en-US" alt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Step1:  	Add all documented amounts together </a:t>
            </a:r>
          </a:p>
          <a:p>
            <a:pPr marL="0" marR="0" lvl="0" indent="0" algn="ctr" defTabSz="914400" rtl="0" eaLnBrk="1" fontAlgn="auto" latinLnBrk="0" hangingPunct="1">
              <a:lnSpc>
                <a:spcPct val="100000"/>
              </a:lnSpc>
              <a:spcBef>
                <a:spcPct val="0"/>
              </a:spcBef>
              <a:spcAft>
                <a:spcPts val="0"/>
              </a:spcAft>
              <a:buClr>
                <a:srgbClr val="0BD0D9"/>
              </a:buClr>
              <a:buSzPct val="95000"/>
              <a:buFont typeface="Wingdings 2"/>
              <a:buNone/>
              <a:tabLst/>
              <a:defRPr/>
            </a:pPr>
            <a:r>
              <a:rPr kumimoji="0" lang="en-US" alt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Step 2: 	Divide by number of documents provided</a:t>
            </a:r>
          </a:p>
          <a:p>
            <a:pPr marL="0" marR="0" lvl="0" indent="0" algn="ctr" defTabSz="914400" rtl="0" eaLnBrk="1" fontAlgn="auto" latinLnBrk="0" hangingPunct="1">
              <a:lnSpc>
                <a:spcPct val="100000"/>
              </a:lnSpc>
              <a:spcBef>
                <a:spcPct val="0"/>
              </a:spcBef>
              <a:spcAft>
                <a:spcPts val="0"/>
              </a:spcAft>
              <a:buClr>
                <a:srgbClr val="0BD0D9"/>
              </a:buClr>
              <a:buSzPct val="95000"/>
              <a:buFont typeface="Wingdings 2"/>
              <a:buNone/>
              <a:tabLst/>
              <a:defRPr/>
            </a:pPr>
            <a:r>
              <a:rPr kumimoji="0" lang="en-US" alt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Step 3:	Multiply by 4.3 (Monthly average) </a:t>
            </a:r>
          </a:p>
          <a:p>
            <a:pPr marL="0" marR="0" lvl="0" indent="0" algn="ctr" defTabSz="914400" rtl="0" eaLnBrk="1" fontAlgn="auto" latinLnBrk="0" hangingPunct="1">
              <a:lnSpc>
                <a:spcPct val="100000"/>
              </a:lnSpc>
              <a:spcBef>
                <a:spcPct val="0"/>
              </a:spcBef>
              <a:spcAft>
                <a:spcPts val="0"/>
              </a:spcAft>
              <a:buClr>
                <a:srgbClr val="0BD0D9"/>
              </a:buClr>
              <a:buSzPct val="95000"/>
              <a:buFont typeface="Wingdings 2"/>
              <a:buNone/>
              <a:tabLst/>
              <a:defRPr/>
            </a:pPr>
            <a:r>
              <a:rPr kumimoji="0" lang="en-US" alt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Step 4: Multiply by 12 (Annual average) </a:t>
            </a:r>
          </a:p>
          <a:p>
            <a:endParaRPr lang="en-US" dirty="0"/>
          </a:p>
        </p:txBody>
      </p:sp>
    </p:spTree>
    <p:extLst>
      <p:ext uri="{BB962C8B-B14F-4D97-AF65-F5344CB8AC3E}">
        <p14:creationId xmlns:p14="http://schemas.microsoft.com/office/powerpoint/2010/main" val="7632672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02D1AB-7434-4F6C-A31F-4F848FB69858}"/>
              </a:ext>
            </a:extLst>
          </p:cNvPr>
          <p:cNvSpPr txBox="1"/>
          <p:nvPr/>
        </p:nvSpPr>
        <p:spPr>
          <a:xfrm>
            <a:off x="2552700" y="1752600"/>
            <a:ext cx="4038600" cy="338554"/>
          </a:xfrm>
          <a:prstGeom prst="rect">
            <a:avLst/>
          </a:prstGeom>
          <a:noFill/>
        </p:spPr>
        <p:txBody>
          <a:bodyPr wrap="square" rtlCol="0">
            <a:spAutoFit/>
          </a:bodyPr>
          <a:lstStyle/>
          <a:p>
            <a:pPr algn="ctr"/>
            <a:r>
              <a:rPr lang="en-US" sz="1600" b="1" dirty="0"/>
              <a:t>Pay Stub #1</a:t>
            </a:r>
          </a:p>
        </p:txBody>
      </p:sp>
      <p:graphicFrame>
        <p:nvGraphicFramePr>
          <p:cNvPr id="6" name="Object 5">
            <a:extLst>
              <a:ext uri="{FF2B5EF4-FFF2-40B4-BE49-F238E27FC236}">
                <a16:creationId xmlns:a16="http://schemas.microsoft.com/office/drawing/2014/main" id="{32080D9B-3E77-41E3-A5E1-D8BB0ABAF19D}"/>
              </a:ext>
            </a:extLst>
          </p:cNvPr>
          <p:cNvGraphicFramePr>
            <a:graphicFrameLocks noChangeAspect="1"/>
          </p:cNvGraphicFramePr>
          <p:nvPr>
            <p:extLst>
              <p:ext uri="{D42A27DB-BD31-4B8C-83A1-F6EECF244321}">
                <p14:modId xmlns:p14="http://schemas.microsoft.com/office/powerpoint/2010/main" val="3234313282"/>
              </p:ext>
            </p:extLst>
          </p:nvPr>
        </p:nvGraphicFramePr>
        <p:xfrm>
          <a:off x="838200" y="2362200"/>
          <a:ext cx="7289146" cy="3033712"/>
        </p:xfrm>
        <a:graphic>
          <a:graphicData uri="http://schemas.openxmlformats.org/presentationml/2006/ole">
            <mc:AlternateContent xmlns:mc="http://schemas.openxmlformats.org/markup-compatibility/2006">
              <mc:Choice xmlns:v="urn:schemas-microsoft-com:vml" Requires="v">
                <p:oleObj name="Worksheet" r:id="rId3" imgW="5057829" imgH="2105012" progId="Excel.Sheet.12">
                  <p:embed/>
                </p:oleObj>
              </mc:Choice>
              <mc:Fallback>
                <p:oleObj name="Worksheet" r:id="rId3" imgW="5057829" imgH="2105012" progId="Excel.Sheet.12">
                  <p:embed/>
                  <p:pic>
                    <p:nvPicPr>
                      <p:cNvPr id="6" name="Object 5">
                        <a:extLst>
                          <a:ext uri="{FF2B5EF4-FFF2-40B4-BE49-F238E27FC236}">
                            <a16:creationId xmlns:a16="http://schemas.microsoft.com/office/drawing/2014/main" id="{32080D9B-3E77-41E3-A5E1-D8BB0ABAF19D}"/>
                          </a:ext>
                        </a:extLst>
                      </p:cNvPr>
                      <p:cNvPicPr/>
                      <p:nvPr/>
                    </p:nvPicPr>
                    <p:blipFill>
                      <a:blip r:embed="rId4"/>
                      <a:stretch>
                        <a:fillRect/>
                      </a:stretch>
                    </p:blipFill>
                    <p:spPr>
                      <a:xfrm>
                        <a:off x="838200" y="2362200"/>
                        <a:ext cx="7289146" cy="3033712"/>
                      </a:xfrm>
                      <a:prstGeom prst="rect">
                        <a:avLst/>
                      </a:prstGeom>
                    </p:spPr>
                  </p:pic>
                </p:oleObj>
              </mc:Fallback>
            </mc:AlternateContent>
          </a:graphicData>
        </a:graphic>
      </p:graphicFrame>
    </p:spTree>
    <p:extLst>
      <p:ext uri="{BB962C8B-B14F-4D97-AF65-F5344CB8AC3E}">
        <p14:creationId xmlns:p14="http://schemas.microsoft.com/office/powerpoint/2010/main" val="3296846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a:t>NEVADA RYAN WHITE UNIVERSAL ELIGIBILITY</a:t>
            </a:r>
          </a:p>
        </p:txBody>
      </p:sp>
      <p:sp>
        <p:nvSpPr>
          <p:cNvPr id="3" name="Subtitle 2"/>
          <p:cNvSpPr>
            <a:spLocks noGrp="1"/>
          </p:cNvSpPr>
          <p:nvPr>
            <p:ph type="subTitle" idx="1"/>
          </p:nvPr>
        </p:nvSpPr>
        <p:spPr>
          <a:xfrm>
            <a:off x="381000" y="3636499"/>
            <a:ext cx="7854696" cy="1752600"/>
          </a:xfrm>
        </p:spPr>
        <p:txBody>
          <a:bodyPr>
            <a:normAutofit/>
          </a:bodyPr>
          <a:lstStyle/>
          <a:p>
            <a:pPr algn="ctr"/>
            <a:r>
              <a:rPr lang="en-US" dirty="0"/>
              <a:t>TRAINING ON</a:t>
            </a:r>
          </a:p>
          <a:p>
            <a:pPr algn="ctr"/>
            <a:r>
              <a:rPr lang="en-US" dirty="0"/>
              <a:t>ELIGIBILIY PROCEDURES FOR NEVADA RYAN WHITE HIV/AIDS PROGRAM </a:t>
            </a:r>
          </a:p>
        </p:txBody>
      </p:sp>
    </p:spTree>
    <p:extLst>
      <p:ext uri="{BB962C8B-B14F-4D97-AF65-F5344CB8AC3E}">
        <p14:creationId xmlns:p14="http://schemas.microsoft.com/office/powerpoint/2010/main" val="37514483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5607A8-D1C1-4658-8B22-6993D393511B}"/>
              </a:ext>
            </a:extLst>
          </p:cNvPr>
          <p:cNvSpPr txBox="1"/>
          <p:nvPr/>
        </p:nvSpPr>
        <p:spPr>
          <a:xfrm>
            <a:off x="239697" y="1828800"/>
            <a:ext cx="1436703" cy="338554"/>
          </a:xfrm>
          <a:prstGeom prst="rect">
            <a:avLst/>
          </a:prstGeom>
          <a:noFill/>
        </p:spPr>
        <p:txBody>
          <a:bodyPr wrap="square" rtlCol="0">
            <a:spAutoFit/>
          </a:bodyPr>
          <a:lstStyle/>
          <a:p>
            <a:pPr algn="ctr"/>
            <a:r>
              <a:rPr lang="en-US" sz="1600" b="1" dirty="0"/>
              <a:t>Pay Stub #3</a:t>
            </a:r>
          </a:p>
        </p:txBody>
      </p:sp>
      <p:sp>
        <p:nvSpPr>
          <p:cNvPr id="3" name="TextBox 2">
            <a:extLst>
              <a:ext uri="{FF2B5EF4-FFF2-40B4-BE49-F238E27FC236}">
                <a16:creationId xmlns:a16="http://schemas.microsoft.com/office/drawing/2014/main" id="{78B58815-0CFB-4AC0-ACBC-68A2084DFDB2}"/>
              </a:ext>
            </a:extLst>
          </p:cNvPr>
          <p:cNvSpPr txBox="1"/>
          <p:nvPr/>
        </p:nvSpPr>
        <p:spPr>
          <a:xfrm>
            <a:off x="7208668" y="4689983"/>
            <a:ext cx="1447800" cy="338554"/>
          </a:xfrm>
          <a:prstGeom prst="rect">
            <a:avLst/>
          </a:prstGeom>
          <a:noFill/>
        </p:spPr>
        <p:txBody>
          <a:bodyPr wrap="square" rtlCol="0">
            <a:spAutoFit/>
          </a:bodyPr>
          <a:lstStyle/>
          <a:p>
            <a:pPr algn="ctr"/>
            <a:r>
              <a:rPr lang="en-US" sz="1600" b="1" dirty="0"/>
              <a:t>Pay Stub #4</a:t>
            </a:r>
          </a:p>
        </p:txBody>
      </p:sp>
      <p:graphicFrame>
        <p:nvGraphicFramePr>
          <p:cNvPr id="4" name="Object 3">
            <a:extLst>
              <a:ext uri="{FF2B5EF4-FFF2-40B4-BE49-F238E27FC236}">
                <a16:creationId xmlns:a16="http://schemas.microsoft.com/office/drawing/2014/main" id="{CED50DBA-5A9E-4391-B2FF-38C0619B30DC}"/>
              </a:ext>
            </a:extLst>
          </p:cNvPr>
          <p:cNvGraphicFramePr>
            <a:graphicFrameLocks noChangeAspect="1"/>
          </p:cNvGraphicFramePr>
          <p:nvPr>
            <p:extLst>
              <p:ext uri="{D42A27DB-BD31-4B8C-83A1-F6EECF244321}">
                <p14:modId xmlns:p14="http://schemas.microsoft.com/office/powerpoint/2010/main" val="2606395930"/>
              </p:ext>
            </p:extLst>
          </p:nvPr>
        </p:nvGraphicFramePr>
        <p:xfrm>
          <a:off x="2880878" y="815251"/>
          <a:ext cx="5958322" cy="2479829"/>
        </p:xfrm>
        <a:graphic>
          <a:graphicData uri="http://schemas.openxmlformats.org/presentationml/2006/ole">
            <mc:AlternateContent xmlns:mc="http://schemas.openxmlformats.org/markup-compatibility/2006">
              <mc:Choice xmlns:v="urn:schemas-microsoft-com:vml" Requires="v">
                <p:oleObj name="Worksheet" r:id="rId3" imgW="5057829" imgH="2105012" progId="Excel.Sheet.12">
                  <p:embed/>
                </p:oleObj>
              </mc:Choice>
              <mc:Fallback>
                <p:oleObj name="Worksheet" r:id="rId3" imgW="5057829" imgH="2105012" progId="Excel.Sheet.12">
                  <p:embed/>
                  <p:pic>
                    <p:nvPicPr>
                      <p:cNvPr id="4" name="Object 3">
                        <a:extLst>
                          <a:ext uri="{FF2B5EF4-FFF2-40B4-BE49-F238E27FC236}">
                            <a16:creationId xmlns:a16="http://schemas.microsoft.com/office/drawing/2014/main" id="{CED50DBA-5A9E-4391-B2FF-38C0619B30DC}"/>
                          </a:ext>
                        </a:extLst>
                      </p:cNvPr>
                      <p:cNvPicPr/>
                      <p:nvPr/>
                    </p:nvPicPr>
                    <p:blipFill>
                      <a:blip r:embed="rId4"/>
                      <a:stretch>
                        <a:fillRect/>
                      </a:stretch>
                    </p:blipFill>
                    <p:spPr>
                      <a:xfrm>
                        <a:off x="2880878" y="815251"/>
                        <a:ext cx="5958322" cy="2479829"/>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F50FC9E2-3086-4215-8ACD-2AAE6EA2802D}"/>
              </a:ext>
            </a:extLst>
          </p:cNvPr>
          <p:cNvGraphicFramePr>
            <a:graphicFrameLocks noChangeAspect="1"/>
          </p:cNvGraphicFramePr>
          <p:nvPr>
            <p:extLst>
              <p:ext uri="{D42A27DB-BD31-4B8C-83A1-F6EECF244321}">
                <p14:modId xmlns:p14="http://schemas.microsoft.com/office/powerpoint/2010/main" val="2600715673"/>
              </p:ext>
            </p:extLst>
          </p:nvPr>
        </p:nvGraphicFramePr>
        <p:xfrm>
          <a:off x="457200" y="3764209"/>
          <a:ext cx="6224954" cy="2590800"/>
        </p:xfrm>
        <a:graphic>
          <a:graphicData uri="http://schemas.openxmlformats.org/presentationml/2006/ole">
            <mc:AlternateContent xmlns:mc="http://schemas.openxmlformats.org/markup-compatibility/2006">
              <mc:Choice xmlns:v="urn:schemas-microsoft-com:vml" Requires="v">
                <p:oleObj name="Worksheet" r:id="rId5" imgW="5057829" imgH="2105012" progId="Excel.Sheet.12">
                  <p:embed/>
                </p:oleObj>
              </mc:Choice>
              <mc:Fallback>
                <p:oleObj name="Worksheet" r:id="rId5" imgW="5057829" imgH="2105012" progId="Excel.Sheet.12">
                  <p:embed/>
                  <p:pic>
                    <p:nvPicPr>
                      <p:cNvPr id="6" name="Object 5">
                        <a:extLst>
                          <a:ext uri="{FF2B5EF4-FFF2-40B4-BE49-F238E27FC236}">
                            <a16:creationId xmlns:a16="http://schemas.microsoft.com/office/drawing/2014/main" id="{F50FC9E2-3086-4215-8ACD-2AAE6EA2802D}"/>
                          </a:ext>
                        </a:extLst>
                      </p:cNvPr>
                      <p:cNvPicPr/>
                      <p:nvPr/>
                    </p:nvPicPr>
                    <p:blipFill>
                      <a:blip r:embed="rId6"/>
                      <a:stretch>
                        <a:fillRect/>
                      </a:stretch>
                    </p:blipFill>
                    <p:spPr>
                      <a:xfrm>
                        <a:off x="457200" y="3764209"/>
                        <a:ext cx="6224954" cy="2590800"/>
                      </a:xfrm>
                      <a:prstGeom prst="rect">
                        <a:avLst/>
                      </a:prstGeom>
                    </p:spPr>
                  </p:pic>
                </p:oleObj>
              </mc:Fallback>
            </mc:AlternateContent>
          </a:graphicData>
        </a:graphic>
      </p:graphicFrame>
    </p:spTree>
    <p:extLst>
      <p:ext uri="{BB962C8B-B14F-4D97-AF65-F5344CB8AC3E}">
        <p14:creationId xmlns:p14="http://schemas.microsoft.com/office/powerpoint/2010/main" val="4250485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F38D2F-3782-4000-82CC-D41025957C5E}"/>
              </a:ext>
            </a:extLst>
          </p:cNvPr>
          <p:cNvSpPr txBox="1"/>
          <p:nvPr/>
        </p:nvSpPr>
        <p:spPr>
          <a:xfrm>
            <a:off x="1600200" y="1752600"/>
            <a:ext cx="5791200" cy="369332"/>
          </a:xfrm>
          <a:prstGeom prst="rect">
            <a:avLst/>
          </a:prstGeom>
          <a:noFill/>
        </p:spPr>
        <p:txBody>
          <a:bodyPr wrap="square" rtlCol="0">
            <a:spAutoFit/>
          </a:bodyPr>
          <a:lstStyle/>
          <a:p>
            <a:r>
              <a:rPr lang="en-US" dirty="0"/>
              <a:t>Weekly Pay:  $840+$756+$735 = $2,331</a:t>
            </a:r>
          </a:p>
        </p:txBody>
      </p:sp>
      <p:sp>
        <p:nvSpPr>
          <p:cNvPr id="4" name="TextBox 3">
            <a:extLst>
              <a:ext uri="{FF2B5EF4-FFF2-40B4-BE49-F238E27FC236}">
                <a16:creationId xmlns:a16="http://schemas.microsoft.com/office/drawing/2014/main" id="{8EE83322-2792-419E-A9C9-4605DF5C54D5}"/>
              </a:ext>
            </a:extLst>
          </p:cNvPr>
          <p:cNvSpPr txBox="1"/>
          <p:nvPr/>
        </p:nvSpPr>
        <p:spPr>
          <a:xfrm>
            <a:off x="1600200" y="2895600"/>
            <a:ext cx="5791200" cy="369332"/>
          </a:xfrm>
          <a:prstGeom prst="rect">
            <a:avLst/>
          </a:prstGeom>
          <a:noFill/>
        </p:spPr>
        <p:txBody>
          <a:bodyPr wrap="square" rtlCol="0">
            <a:spAutoFit/>
          </a:bodyPr>
          <a:lstStyle/>
          <a:p>
            <a:r>
              <a:rPr lang="en-US" dirty="0"/>
              <a:t>Avg Weekly Pay: $702</a:t>
            </a:r>
          </a:p>
        </p:txBody>
      </p:sp>
      <p:sp>
        <p:nvSpPr>
          <p:cNvPr id="5" name="TextBox 4">
            <a:extLst>
              <a:ext uri="{FF2B5EF4-FFF2-40B4-BE49-F238E27FC236}">
                <a16:creationId xmlns:a16="http://schemas.microsoft.com/office/drawing/2014/main" id="{F2807B6D-8AA3-4B64-BA8C-35EB148051DD}"/>
              </a:ext>
            </a:extLst>
          </p:cNvPr>
          <p:cNvSpPr txBox="1"/>
          <p:nvPr/>
        </p:nvSpPr>
        <p:spPr>
          <a:xfrm>
            <a:off x="1600200" y="2350532"/>
            <a:ext cx="5410200" cy="369332"/>
          </a:xfrm>
          <a:prstGeom prst="rect">
            <a:avLst/>
          </a:prstGeom>
          <a:noFill/>
        </p:spPr>
        <p:txBody>
          <a:bodyPr wrap="square" rtlCol="0">
            <a:spAutoFit/>
          </a:bodyPr>
          <a:lstStyle/>
          <a:p>
            <a:r>
              <a:rPr lang="en-US" dirty="0"/>
              <a:t>Deductions:  $75+$75+$75 = $225</a:t>
            </a:r>
          </a:p>
        </p:txBody>
      </p:sp>
      <p:sp>
        <p:nvSpPr>
          <p:cNvPr id="6" name="TextBox 5">
            <a:extLst>
              <a:ext uri="{FF2B5EF4-FFF2-40B4-BE49-F238E27FC236}">
                <a16:creationId xmlns:a16="http://schemas.microsoft.com/office/drawing/2014/main" id="{CE61F552-BE1E-45F0-8B20-5DCAE7872558}"/>
              </a:ext>
            </a:extLst>
          </p:cNvPr>
          <p:cNvSpPr txBox="1"/>
          <p:nvPr/>
        </p:nvSpPr>
        <p:spPr>
          <a:xfrm>
            <a:off x="1590675" y="3493532"/>
            <a:ext cx="5562600" cy="369332"/>
          </a:xfrm>
          <a:prstGeom prst="rect">
            <a:avLst/>
          </a:prstGeom>
          <a:noFill/>
        </p:spPr>
        <p:txBody>
          <a:bodyPr wrap="square" rtlCol="0">
            <a:spAutoFit/>
          </a:bodyPr>
          <a:lstStyle/>
          <a:p>
            <a:r>
              <a:rPr lang="en-US" dirty="0"/>
              <a:t>Avg Monthly Pay:  $3,018.60</a:t>
            </a:r>
          </a:p>
        </p:txBody>
      </p:sp>
      <p:sp>
        <p:nvSpPr>
          <p:cNvPr id="7" name="TextBox 6">
            <a:extLst>
              <a:ext uri="{FF2B5EF4-FFF2-40B4-BE49-F238E27FC236}">
                <a16:creationId xmlns:a16="http://schemas.microsoft.com/office/drawing/2014/main" id="{25C90E42-89EE-4C96-8166-4CE980CE844F}"/>
              </a:ext>
            </a:extLst>
          </p:cNvPr>
          <p:cNvSpPr txBox="1"/>
          <p:nvPr/>
        </p:nvSpPr>
        <p:spPr>
          <a:xfrm>
            <a:off x="1676400" y="3962400"/>
            <a:ext cx="3962400" cy="369332"/>
          </a:xfrm>
          <a:prstGeom prst="rect">
            <a:avLst/>
          </a:prstGeom>
          <a:noFill/>
        </p:spPr>
        <p:txBody>
          <a:bodyPr wrap="square" rtlCol="0">
            <a:spAutoFit/>
          </a:bodyPr>
          <a:lstStyle/>
          <a:p>
            <a:r>
              <a:rPr lang="en-US" dirty="0"/>
              <a:t>Avg Yearly Pay:  $36,223.20</a:t>
            </a:r>
          </a:p>
        </p:txBody>
      </p:sp>
    </p:spTree>
    <p:extLst>
      <p:ext uri="{BB962C8B-B14F-4D97-AF65-F5344CB8AC3E}">
        <p14:creationId xmlns:p14="http://schemas.microsoft.com/office/powerpoint/2010/main" val="192380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828800"/>
            <a:ext cx="8077200" cy="2862322"/>
          </a:xfrm>
          <a:prstGeom prst="rect">
            <a:avLst/>
          </a:prstGeom>
        </p:spPr>
        <p:txBody>
          <a:bodyPr wrap="square">
            <a:spAutoFit/>
          </a:bodyPr>
          <a:lstStyle/>
          <a:p>
            <a:pPr algn="ctr">
              <a:lnSpc>
                <a:spcPct val="100000"/>
              </a:lnSpc>
              <a:spcBef>
                <a:spcPct val="0"/>
              </a:spcBef>
              <a:buFontTx/>
              <a:buNone/>
            </a:pPr>
            <a:endParaRPr lang="en-US" altLang="en-US" dirty="0">
              <a:latin typeface="Times New Roman" panose="02020603050405020304" pitchFamily="18" charset="0"/>
              <a:cs typeface="Times New Roman" panose="02020603050405020304" pitchFamily="18" charset="0"/>
            </a:endParaRPr>
          </a:p>
          <a:p>
            <a:pPr algn="ctr">
              <a:lnSpc>
                <a:spcPct val="100000"/>
              </a:lnSpc>
              <a:spcBef>
                <a:spcPct val="0"/>
              </a:spcBef>
              <a:buFontTx/>
              <a:buNone/>
            </a:pPr>
            <a:r>
              <a:rPr lang="en-US" altLang="en-US" dirty="0">
                <a:latin typeface="Times New Roman" panose="02020603050405020304" pitchFamily="18" charset="0"/>
                <a:cs typeface="Times New Roman" panose="02020603050405020304" pitchFamily="18" charset="0"/>
              </a:rPr>
              <a:t>New income may be calculated as following.</a:t>
            </a:r>
          </a:p>
          <a:p>
            <a:pPr>
              <a:lnSpc>
                <a:spcPct val="100000"/>
              </a:lnSpc>
              <a:spcBef>
                <a:spcPct val="0"/>
              </a:spcBef>
              <a:buFontTx/>
              <a:buNone/>
            </a:pPr>
            <a:endParaRPr lang="en-US" altLang="en-US" dirty="0">
              <a:latin typeface="Times New Roman" panose="02020603050405020304" pitchFamily="18" charset="0"/>
              <a:cs typeface="Times New Roman" panose="02020603050405020304" pitchFamily="18" charset="0"/>
            </a:endParaRPr>
          </a:p>
          <a:p>
            <a:pPr>
              <a:lnSpc>
                <a:spcPct val="100000"/>
              </a:lnSpc>
              <a:spcBef>
                <a:spcPct val="0"/>
              </a:spcBef>
              <a:buFontTx/>
              <a:buNone/>
            </a:pPr>
            <a:r>
              <a:rPr lang="en-US" altLang="en-US" dirty="0">
                <a:latin typeface="Times New Roman" panose="02020603050405020304" pitchFamily="18" charset="0"/>
                <a:cs typeface="Times New Roman" panose="02020603050405020304" pitchFamily="18" charset="0"/>
              </a:rPr>
              <a:t>	Step 1:	Determine the average hours worked per week.</a:t>
            </a:r>
          </a:p>
          <a:p>
            <a:pPr>
              <a:lnSpc>
                <a:spcPct val="100000"/>
              </a:lnSpc>
              <a:spcBef>
                <a:spcPct val="0"/>
              </a:spcBef>
              <a:buFontTx/>
              <a:buNone/>
            </a:pPr>
            <a:endParaRPr lang="en-US" altLang="en-US" dirty="0">
              <a:latin typeface="Times New Roman" panose="02020603050405020304" pitchFamily="18" charset="0"/>
              <a:cs typeface="Times New Roman" panose="02020603050405020304" pitchFamily="18" charset="0"/>
            </a:endParaRPr>
          </a:p>
          <a:p>
            <a:pPr>
              <a:lnSpc>
                <a:spcPct val="100000"/>
              </a:lnSpc>
              <a:spcBef>
                <a:spcPct val="0"/>
              </a:spcBef>
              <a:buFontTx/>
              <a:buNone/>
            </a:pPr>
            <a:r>
              <a:rPr lang="en-US" altLang="en-US" dirty="0">
                <a:latin typeface="Times New Roman" panose="02020603050405020304" pitchFamily="18" charset="0"/>
                <a:cs typeface="Times New Roman" panose="02020603050405020304" pitchFamily="18" charset="0"/>
              </a:rPr>
              <a:t>	Step 2:	Estimate the weekly gross income by multiplying the weekly 		estimated hours x the hourly wage.</a:t>
            </a:r>
          </a:p>
          <a:p>
            <a:pPr>
              <a:lnSpc>
                <a:spcPct val="100000"/>
              </a:lnSpc>
              <a:spcBef>
                <a:spcPct val="0"/>
              </a:spcBef>
              <a:buFontTx/>
              <a:buNone/>
            </a:pPr>
            <a:endParaRPr lang="en-US" altLang="en-US" dirty="0">
              <a:latin typeface="Times New Roman" panose="02020603050405020304" pitchFamily="18" charset="0"/>
              <a:cs typeface="Times New Roman" panose="02020603050405020304" pitchFamily="18" charset="0"/>
            </a:endParaRPr>
          </a:p>
          <a:p>
            <a:pPr>
              <a:lnSpc>
                <a:spcPct val="100000"/>
              </a:lnSpc>
              <a:spcBef>
                <a:spcPct val="0"/>
              </a:spcBef>
              <a:buFontTx/>
              <a:buNone/>
            </a:pPr>
            <a:r>
              <a:rPr lang="en-US" altLang="en-US" dirty="0">
                <a:latin typeface="Times New Roman" panose="02020603050405020304" pitchFamily="18" charset="0"/>
                <a:cs typeface="Times New Roman" panose="02020603050405020304" pitchFamily="18" charset="0"/>
              </a:rPr>
              <a:t>	Step 3:	Determine the monthly projected gross income by  multiplying 		the weekly gross by 4.3 </a:t>
            </a:r>
          </a:p>
        </p:txBody>
      </p:sp>
      <p:sp>
        <p:nvSpPr>
          <p:cNvPr id="4" name="TextBox 3"/>
          <p:cNvSpPr txBox="1"/>
          <p:nvPr/>
        </p:nvSpPr>
        <p:spPr>
          <a:xfrm>
            <a:off x="2895600" y="933450"/>
            <a:ext cx="3048000" cy="923330"/>
          </a:xfrm>
          <a:prstGeom prst="rect">
            <a:avLst/>
          </a:prstGeom>
          <a:noFill/>
        </p:spPr>
        <p:txBody>
          <a:bodyPr wrap="square" rtlCol="0">
            <a:spAutoFit/>
          </a:bodyPr>
          <a:lstStyle/>
          <a:p>
            <a:pPr algn="ctr">
              <a:lnSpc>
                <a:spcPct val="100000"/>
              </a:lnSpc>
              <a:spcBef>
                <a:spcPct val="0"/>
              </a:spcBef>
              <a:buFontTx/>
              <a:buNone/>
            </a:pPr>
            <a:r>
              <a:rPr lang="en-US" altLang="en-US" b="1" u="sng" dirty="0">
                <a:latin typeface="Times New Roman" panose="02020603050405020304" pitchFamily="18" charset="0"/>
                <a:cs typeface="Times New Roman" panose="02020603050405020304" pitchFamily="18" charset="0"/>
              </a:rPr>
              <a:t>New Income</a:t>
            </a:r>
          </a:p>
          <a:p>
            <a:pPr algn="ctr">
              <a:lnSpc>
                <a:spcPct val="100000"/>
              </a:lnSpc>
              <a:spcBef>
                <a:spcPct val="0"/>
              </a:spcBef>
              <a:buFontTx/>
              <a:buNone/>
            </a:pPr>
            <a:endParaRPr lang="en-US" altLang="en-US" dirty="0">
              <a:latin typeface="Times New Roman" panose="02020603050405020304" pitchFamily="18" charset="0"/>
              <a:cs typeface="Times New Roman" panose="02020603050405020304" pitchFamily="18" charset="0"/>
            </a:endParaRPr>
          </a:p>
          <a:p>
            <a:pPr algn="ctr">
              <a:lnSpc>
                <a:spcPct val="100000"/>
              </a:lnSpc>
              <a:spcBef>
                <a:spcPct val="0"/>
              </a:spcBef>
              <a:buFontTx/>
              <a:buNone/>
            </a:pPr>
            <a:r>
              <a:rPr lang="en-US" altLang="en-US" dirty="0">
                <a:latin typeface="Times New Roman" panose="02020603050405020304" pitchFamily="18" charset="0"/>
                <a:cs typeface="Times New Roman" panose="02020603050405020304" pitchFamily="18" charset="0"/>
              </a:rPr>
              <a:t>(“I just started a new job”)</a:t>
            </a:r>
          </a:p>
        </p:txBody>
      </p:sp>
    </p:spTree>
    <p:extLst>
      <p:ext uri="{BB962C8B-B14F-4D97-AF65-F5344CB8AC3E}">
        <p14:creationId xmlns:p14="http://schemas.microsoft.com/office/powerpoint/2010/main" val="14715633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Triangle 8">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p:nvPr/>
        </p:nvPicPr>
        <p:blipFill>
          <a:blip r:embed="rId3" cstate="print">
            <a:extLst>
              <a:ext uri="{28A0092B-C50C-407E-A947-70E740481C1C}">
                <a14:useLocalDpi xmlns:a14="http://schemas.microsoft.com/office/drawing/2010/main" val="0"/>
              </a:ext>
            </a:extLst>
          </a:blip>
          <a:stretch>
            <a:fillRect/>
          </a:stretch>
        </p:blipFill>
        <p:spPr>
          <a:xfrm>
            <a:off x="1219200" y="914400"/>
            <a:ext cx="6142980" cy="1600200"/>
          </a:xfrm>
          <a:prstGeom prst="rect">
            <a:avLst/>
          </a:prstGeom>
        </p:spPr>
      </p:pic>
      <p:sp>
        <p:nvSpPr>
          <p:cNvPr id="8" name="TextBox 7"/>
          <p:cNvSpPr txBox="1"/>
          <p:nvPr/>
        </p:nvSpPr>
        <p:spPr>
          <a:xfrm>
            <a:off x="1143000" y="2743200"/>
            <a:ext cx="6295380" cy="1815882"/>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Clients who declare </a:t>
            </a:r>
            <a:r>
              <a:rPr lang="en-US" sz="1600" b="1" dirty="0">
                <a:latin typeface="Times New Roman" panose="02020603050405020304" pitchFamily="18" charset="0"/>
                <a:cs typeface="Times New Roman" panose="02020603050405020304" pitchFamily="18" charset="0"/>
              </a:rPr>
              <a:t>“no income”</a:t>
            </a:r>
            <a:r>
              <a:rPr lang="en-US" sz="1600" dirty="0">
                <a:latin typeface="Times New Roman" panose="02020603050405020304" pitchFamily="18" charset="0"/>
                <a:cs typeface="Times New Roman" panose="02020603050405020304" pitchFamily="18" charset="0"/>
              </a:rPr>
              <a:t> are required to self-report the amount and source of their household support.  Zero income is not allowable unless they have no income).  Clients that declare no income must verify other means of support this includes: </a:t>
            </a:r>
          </a:p>
          <a:p>
            <a:pPr marL="285750" lvl="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 letter of support from the person(s) providing in-kind support to the client. </a:t>
            </a:r>
          </a:p>
          <a:p>
            <a:pPr marL="285750" lvl="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 completed Dependent Support From (CDG 15-48) </a:t>
            </a:r>
          </a:p>
        </p:txBody>
      </p:sp>
    </p:spTree>
    <p:extLst>
      <p:ext uri="{BB962C8B-B14F-4D97-AF65-F5344CB8AC3E}">
        <p14:creationId xmlns:p14="http://schemas.microsoft.com/office/powerpoint/2010/main" val="6404160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6153" y="990600"/>
            <a:ext cx="7772400" cy="4770537"/>
          </a:xfrm>
          <a:prstGeom prst="rect">
            <a:avLst/>
          </a:prstGeom>
          <a:noFill/>
        </p:spPr>
        <p:txBody>
          <a:bodyPr wrap="square" rtlCol="0">
            <a:spAutoFit/>
          </a:bodyPr>
          <a:lstStyle/>
          <a:p>
            <a:pPr lvl="0"/>
            <a:r>
              <a:rPr lang="en-US" sz="1600" b="1" dirty="0">
                <a:latin typeface="Times New Roman" panose="02020603050405020304" pitchFamily="18" charset="0"/>
                <a:cs typeface="Times New Roman" panose="02020603050405020304" pitchFamily="18" charset="0"/>
              </a:rPr>
              <a:t>Frequencies for Collecting Data</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All clients, must attest if there has or has not been a significant change in income that would impact eligibility. Documentation is required during the new/returning program application and during the annual (birth month) certification. Remote self-attestation of no change may be utilized during the partial (half-birth month) recertification.</a:t>
            </a:r>
          </a:p>
          <a:p>
            <a:endParaRPr lang="en-US" sz="1600" dirty="0">
              <a:latin typeface="Times New Roman" panose="02020603050405020304" pitchFamily="18" charset="0"/>
              <a:cs typeface="Times New Roman" panose="02020603050405020304" pitchFamily="18" charset="0"/>
            </a:endParaRPr>
          </a:p>
          <a:p>
            <a:pPr lvl="0"/>
            <a:r>
              <a:rPr lang="en-US" sz="1600" b="1" dirty="0">
                <a:latin typeface="Times New Roman" panose="02020603050405020304" pitchFamily="18" charset="0"/>
                <a:cs typeface="Times New Roman" panose="02020603050405020304" pitchFamily="18" charset="0"/>
              </a:rPr>
              <a:t>Changes in Income </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While eligibility is not reviewed at times other than initial/returning, annual re-enrollment and six-month recertification, it is the responsibility of all enrolled clients to keep the program updated. </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Clients are expected to inform their Case Managers of any significant change (increase or decrease) in their household income. When client income changes, please have the client submit the change with the new acceptable proof for review. </a:t>
            </a:r>
          </a:p>
          <a:p>
            <a:endParaRPr lang="en-US" sz="1600" dirty="0">
              <a:latin typeface="Times New Roman" panose="02020603050405020304" pitchFamily="18" charset="0"/>
              <a:cs typeface="Times New Roman" panose="02020603050405020304" pitchFamily="18" charset="0"/>
            </a:endParaRPr>
          </a:p>
          <a:p>
            <a:pPr lvl="0"/>
            <a:r>
              <a:rPr lang="en-US" sz="1600" b="1" dirty="0">
                <a:latin typeface="Times New Roman" panose="02020603050405020304" pitchFamily="18" charset="0"/>
                <a:cs typeface="Times New Roman" panose="02020603050405020304" pitchFamily="18" charset="0"/>
              </a:rPr>
              <a:t>Refusal to Divulge Information</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Clients who refuse to divulge or document income will not be able to complete the financial eligibility assessment and will therefore be determined ineligible. </a:t>
            </a:r>
          </a:p>
          <a:p>
            <a:pPr marL="285750" lvl="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This includes spouses and household members counted in household size who refuse to provide appropriate information.</a:t>
            </a:r>
          </a:p>
        </p:txBody>
      </p:sp>
    </p:spTree>
    <p:extLst>
      <p:ext uri="{BB962C8B-B14F-4D97-AF65-F5344CB8AC3E}">
        <p14:creationId xmlns:p14="http://schemas.microsoft.com/office/powerpoint/2010/main" val="28317701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447800"/>
            <a:ext cx="4953000" cy="4843903"/>
          </a:xfrm>
          <a:prstGeom prst="rect">
            <a:avLst/>
          </a:prstGeom>
        </p:spPr>
      </p:pic>
    </p:spTree>
    <p:extLst>
      <p:ext uri="{BB962C8B-B14F-4D97-AF65-F5344CB8AC3E}">
        <p14:creationId xmlns:p14="http://schemas.microsoft.com/office/powerpoint/2010/main" val="13778064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FE1AD3-B2BC-4567-8B4A-DCB8F9080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801"/>
            <a:ext cx="9141714" cy="521767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FDE75AAD-F4A4-4ED2-9A2F-B2412F936C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20008" r="8214" b="52759"/>
          <a:stretch/>
        </p:blipFill>
        <p:spPr>
          <a:xfrm flipV="1">
            <a:off x="1" y="0"/>
            <a:ext cx="9143999" cy="2235323"/>
          </a:xfrm>
          <a:custGeom>
            <a:avLst/>
            <a:gdLst>
              <a:gd name="connsiteX0" fmla="*/ 0 w 12191999"/>
              <a:gd name="connsiteY0" fmla="*/ 2235323 h 2235323"/>
              <a:gd name="connsiteX1" fmla="*/ 12191999 w 12191999"/>
              <a:gd name="connsiteY1" fmla="*/ 2235323 h 2235323"/>
              <a:gd name="connsiteX2" fmla="*/ 12191999 w 12191999"/>
              <a:gd name="connsiteY2" fmla="*/ 0 h 2235323"/>
              <a:gd name="connsiteX3" fmla="*/ 0 w 12191999"/>
              <a:gd name="connsiteY3" fmla="*/ 0 h 2235323"/>
            </a:gdLst>
            <a:ahLst/>
            <a:cxnLst>
              <a:cxn ang="0">
                <a:pos x="connsiteX0" y="connsiteY0"/>
              </a:cxn>
              <a:cxn ang="0">
                <a:pos x="connsiteX1" y="connsiteY1"/>
              </a:cxn>
              <a:cxn ang="0">
                <a:pos x="connsiteX2" y="connsiteY2"/>
              </a:cxn>
              <a:cxn ang="0">
                <a:pos x="connsiteX3" y="connsiteY3"/>
              </a:cxn>
            </a:cxnLst>
            <a:rect l="l" t="t" r="r" b="b"/>
            <a:pathLst>
              <a:path w="12191999" h="2235323">
                <a:moveTo>
                  <a:pt x="0" y="2235323"/>
                </a:moveTo>
                <a:lnTo>
                  <a:pt x="12191999" y="2235323"/>
                </a:lnTo>
                <a:lnTo>
                  <a:pt x="12191999" y="0"/>
                </a:lnTo>
                <a:lnTo>
                  <a:pt x="0" y="0"/>
                </a:lnTo>
                <a:close/>
              </a:path>
            </a:pathLst>
          </a:custGeom>
        </p:spPr>
      </p:pic>
      <p:sp>
        <p:nvSpPr>
          <p:cNvPr id="2" name="TextBox 1"/>
          <p:cNvSpPr txBox="1"/>
          <p:nvPr/>
        </p:nvSpPr>
        <p:spPr>
          <a:xfrm>
            <a:off x="629540" y="2667000"/>
            <a:ext cx="8013114" cy="99599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700" kern="1200" dirty="0">
                <a:solidFill>
                  <a:srgbClr val="FFFFFF"/>
                </a:solidFill>
                <a:latin typeface="+mj-lt"/>
                <a:ea typeface="+mj-ea"/>
                <a:cs typeface="+mj-cs"/>
              </a:rPr>
              <a:t>HEALTH INSURANCE</a:t>
            </a:r>
          </a:p>
        </p:txBody>
      </p:sp>
      <p:pic>
        <p:nvPicPr>
          <p:cNvPr id="13" name="Picture 12">
            <a:extLst>
              <a:ext uri="{FF2B5EF4-FFF2-40B4-BE49-F238E27FC236}">
                <a16:creationId xmlns:a16="http://schemas.microsoft.com/office/drawing/2014/main" id="{DA20CE0B-92EC-45FD-8F68-38003D6D8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1" r="8214" b="80325"/>
          <a:stretch/>
        </p:blipFill>
        <p:spPr>
          <a:xfrm flipV="1">
            <a:off x="0" y="4586080"/>
            <a:ext cx="9143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Tree>
    <p:extLst>
      <p:ext uri="{BB962C8B-B14F-4D97-AF65-F5344CB8AC3E}">
        <p14:creationId xmlns:p14="http://schemas.microsoft.com/office/powerpoint/2010/main" val="42476280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2957" y="1371600"/>
            <a:ext cx="8458200" cy="4524315"/>
          </a:xfrm>
          <a:prstGeom prst="rect">
            <a:avLst/>
          </a:prstGeom>
          <a:noFill/>
        </p:spPr>
        <p:txBody>
          <a:bodyPr wrap="square" rtlCol="0">
            <a:spAutoFit/>
          </a:bodyPr>
          <a:lstStyle/>
          <a:p>
            <a:r>
              <a:rPr lang="en-US" dirty="0"/>
              <a:t> </a:t>
            </a:r>
          </a:p>
          <a:p>
            <a:r>
              <a:rPr lang="en-US" dirty="0"/>
              <a:t>Health Insurance assistance services is the provision of financial assistance for eligible individuals living with HIV to maintain continuity of health insurance, or to receive medical and prescription benefits under a health insurance plan.  This includes: </a:t>
            </a:r>
          </a:p>
          <a:p>
            <a:endParaRPr lang="en-US" dirty="0"/>
          </a:p>
          <a:p>
            <a:pPr marL="285750" lvl="0" indent="-285750">
              <a:buFont typeface="Arial" panose="020B0604020202020204" pitchFamily="34" charset="0"/>
              <a:buChar char="•"/>
            </a:pPr>
            <a:r>
              <a:rPr lang="en-US" dirty="0"/>
              <a:t>Purchasing health insurance that provides comprehensive primary care and pharmacy benefits for low-income clients that provide a full range of HIV medications, </a:t>
            </a:r>
          </a:p>
          <a:p>
            <a:pPr lvl="0"/>
            <a:endParaRPr lang="en-US" dirty="0"/>
          </a:p>
          <a:p>
            <a:pPr marL="285750" lvl="0" indent="-285750">
              <a:buFont typeface="Arial" panose="020B0604020202020204" pitchFamily="34" charset="0"/>
              <a:buChar char="•"/>
            </a:pPr>
            <a:r>
              <a:rPr lang="en-US" dirty="0"/>
              <a:t>Paying prescription drug co-pays and deductible on behalf of the client, </a:t>
            </a:r>
          </a:p>
          <a:p>
            <a:pPr lvl="0"/>
            <a:endParaRPr lang="en-US" dirty="0"/>
          </a:p>
          <a:p>
            <a:pPr marL="285750" lvl="0" indent="-285750">
              <a:buFont typeface="Arial" panose="020B0604020202020204" pitchFamily="34" charset="0"/>
              <a:buChar char="•"/>
            </a:pPr>
            <a:r>
              <a:rPr lang="en-US" dirty="0"/>
              <a:t>Providing funds to contribute to a client’s Medicare Part D True Out-of-Pocket Costs. </a:t>
            </a:r>
          </a:p>
          <a:p>
            <a:pPr lvl="0"/>
            <a:endParaRPr lang="en-US" dirty="0"/>
          </a:p>
          <a:p>
            <a:pPr lvl="0"/>
            <a:endParaRPr lang="en-US" dirty="0"/>
          </a:p>
        </p:txBody>
      </p:sp>
      <p:sp>
        <p:nvSpPr>
          <p:cNvPr id="3" name="TextBox 2"/>
          <p:cNvSpPr txBox="1"/>
          <p:nvPr/>
        </p:nvSpPr>
        <p:spPr>
          <a:xfrm>
            <a:off x="2324100" y="773668"/>
            <a:ext cx="4724400"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PURPOSE</a:t>
            </a:r>
          </a:p>
        </p:txBody>
      </p:sp>
    </p:spTree>
    <p:extLst>
      <p:ext uri="{BB962C8B-B14F-4D97-AF65-F5344CB8AC3E}">
        <p14:creationId xmlns:p14="http://schemas.microsoft.com/office/powerpoint/2010/main" val="32221919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BE265E6-D012-42B3-A7DE-C8FEED40D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3687" y="3131936"/>
            <a:ext cx="930480" cy="1240638"/>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EB9A5AE-0A9C-4EB1-9569-A44D89EFC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2729" y="4546924"/>
            <a:ext cx="1777491" cy="2311077"/>
          </a:xfrm>
          <a:custGeom>
            <a:avLst/>
            <a:gdLst>
              <a:gd name="connsiteX0" fmla="*/ 0 w 2369988"/>
              <a:gd name="connsiteY0" fmla="*/ 0 h 2311077"/>
              <a:gd name="connsiteX1" fmla="*/ 1128071 w 2369988"/>
              <a:gd name="connsiteY1" fmla="*/ 0 h 2311077"/>
              <a:gd name="connsiteX2" fmla="*/ 1157716 w 2369988"/>
              <a:gd name="connsiteY2" fmla="*/ 128440 h 2311077"/>
              <a:gd name="connsiteX3" fmla="*/ 2316462 w 2369988"/>
              <a:gd name="connsiteY3" fmla="*/ 2257392 h 2311077"/>
              <a:gd name="connsiteX4" fmla="*/ 2369988 w 2369988"/>
              <a:gd name="connsiteY4" fmla="*/ 2311077 h 2311077"/>
              <a:gd name="connsiteX5" fmla="*/ 957894 w 2369988"/>
              <a:gd name="connsiteY5" fmla="*/ 2311077 h 2311077"/>
              <a:gd name="connsiteX6" fmla="*/ 777804 w 2369988"/>
              <a:gd name="connsiteY6" fmla="*/ 2040997 h 2311077"/>
              <a:gd name="connsiteX7" fmla="*/ 19614 w 2369988"/>
              <a:gd name="connsiteY7" fmla="*/ 109827 h 23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9988" h="2311077">
                <a:moveTo>
                  <a:pt x="0" y="0"/>
                </a:moveTo>
                <a:lnTo>
                  <a:pt x="1128071" y="0"/>
                </a:lnTo>
                <a:lnTo>
                  <a:pt x="1157716" y="128440"/>
                </a:lnTo>
                <a:cubicBezTo>
                  <a:pt x="1365270" y="935139"/>
                  <a:pt x="1769588" y="1662859"/>
                  <a:pt x="2316462" y="2257392"/>
                </a:cubicBezTo>
                <a:lnTo>
                  <a:pt x="2369988" y="2311077"/>
                </a:lnTo>
                <a:lnTo>
                  <a:pt x="957894" y="2311077"/>
                </a:lnTo>
                <a:lnTo>
                  <a:pt x="777804" y="2040997"/>
                </a:lnTo>
                <a:cubicBezTo>
                  <a:pt x="421651" y="1454849"/>
                  <a:pt x="161627" y="803832"/>
                  <a:pt x="19614" y="109827"/>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Box 2"/>
          <p:cNvSpPr txBox="1"/>
          <p:nvPr/>
        </p:nvSpPr>
        <p:spPr>
          <a:xfrm>
            <a:off x="3517252" y="2751746"/>
            <a:ext cx="4191000" cy="2585323"/>
          </a:xfrm>
          <a:prstGeom prst="rect">
            <a:avLst/>
          </a:prstGeom>
          <a:noFill/>
        </p:spPr>
        <p:txBody>
          <a:bodyPr wrap="square" rtlCol="0">
            <a:spAutoFit/>
          </a:bodyPr>
          <a:lstStyle/>
          <a:p>
            <a:r>
              <a:rPr lang="en-US" dirty="0"/>
              <a:t>All applicants should be assessed for health insurance coverage during eligibility determination </a:t>
            </a:r>
            <a:r>
              <a:rPr lang="en-US" b="1" dirty="0"/>
              <a:t>and</a:t>
            </a:r>
            <a:r>
              <a:rPr lang="en-US" dirty="0"/>
              <a:t> at each re-certification. </a:t>
            </a:r>
          </a:p>
          <a:p>
            <a:endParaRPr lang="en-US" dirty="0"/>
          </a:p>
          <a:p>
            <a:r>
              <a:rPr lang="en-US" dirty="0"/>
              <a:t>If eligible the Ryan White program has the expectation that a client will enroll in health insurance that is available to them. </a:t>
            </a:r>
          </a:p>
        </p:txBody>
      </p:sp>
      <p:pic>
        <p:nvPicPr>
          <p:cNvPr id="2052" name="Picture 4">
            <a:extLst>
              <a:ext uri="{FF2B5EF4-FFF2-40B4-BE49-F238E27FC236}">
                <a16:creationId xmlns:a16="http://schemas.microsoft.com/office/drawing/2014/main" id="{E48F310B-CA53-40AE-B45D-25F3056A08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7200"/>
            <a:ext cx="8793605" cy="1853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4024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solidFill>
            <a:srgbClr val="1F2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1" name="Freeform: Shape 10">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pic>
        <p:nvPicPr>
          <p:cNvPr id="2" name="Picture 1"/>
          <p:cNvPicPr/>
          <p:nvPr/>
        </p:nvPicPr>
        <p:blipFill>
          <a:blip r:embed="rId4" cstate="print">
            <a:extLst>
              <a:ext uri="{28A0092B-C50C-407E-A947-70E740481C1C}">
                <a14:useLocalDpi xmlns:a14="http://schemas.microsoft.com/office/drawing/2010/main" val="0"/>
              </a:ext>
            </a:extLst>
          </a:blip>
          <a:stretch>
            <a:fillRect/>
          </a:stretch>
        </p:blipFill>
        <p:spPr>
          <a:xfrm>
            <a:off x="1404728" y="2400300"/>
            <a:ext cx="6249723" cy="2057400"/>
          </a:xfrm>
          <a:prstGeom prst="rect">
            <a:avLst/>
          </a:prstGeom>
        </p:spPr>
      </p:pic>
      <p:sp>
        <p:nvSpPr>
          <p:cNvPr id="3" name="TextBox 2"/>
          <p:cNvSpPr txBox="1"/>
          <p:nvPr/>
        </p:nvSpPr>
        <p:spPr>
          <a:xfrm>
            <a:off x="3043691" y="381000"/>
            <a:ext cx="2971800" cy="369332"/>
          </a:xfrm>
          <a:prstGeom prst="rect">
            <a:avLst/>
          </a:prstGeom>
          <a:noFill/>
        </p:spPr>
        <p:txBody>
          <a:bodyPr wrap="square" rtlCol="0">
            <a:spAutoFit/>
          </a:bodyPr>
          <a:lstStyle/>
          <a:p>
            <a:pPr algn="ctr"/>
            <a:r>
              <a:rPr lang="en-US" b="1" dirty="0"/>
              <a:t>MEDICAID</a:t>
            </a:r>
          </a:p>
        </p:txBody>
      </p:sp>
      <p:sp>
        <p:nvSpPr>
          <p:cNvPr id="4" name="TextBox 3"/>
          <p:cNvSpPr txBox="1"/>
          <p:nvPr/>
        </p:nvSpPr>
        <p:spPr>
          <a:xfrm>
            <a:off x="1511893" y="990600"/>
            <a:ext cx="6249723" cy="1200329"/>
          </a:xfrm>
          <a:prstGeom prst="rect">
            <a:avLst/>
          </a:prstGeom>
          <a:noFill/>
        </p:spPr>
        <p:txBody>
          <a:bodyPr wrap="square" rtlCol="0">
            <a:spAutoFit/>
          </a:bodyPr>
          <a:lstStyle/>
          <a:p>
            <a:r>
              <a:rPr lang="en-US" dirty="0"/>
              <a:t>Medicaid is a state and federally-funded entitlement program. The Nevada Department of Children and Families (DCF) and/or the Social Security Administration (SSA) determine Medicaid recipient eligibility. </a:t>
            </a:r>
          </a:p>
        </p:txBody>
      </p:sp>
      <p:sp>
        <p:nvSpPr>
          <p:cNvPr id="5" name="TextBox 4"/>
          <p:cNvSpPr txBox="1"/>
          <p:nvPr/>
        </p:nvSpPr>
        <p:spPr>
          <a:xfrm>
            <a:off x="1748289" y="4724400"/>
            <a:ext cx="5562599" cy="830997"/>
          </a:xfrm>
          <a:prstGeom prst="rect">
            <a:avLst/>
          </a:prstGeom>
          <a:noFill/>
        </p:spPr>
        <p:txBody>
          <a:bodyPr wrap="square" rtlCol="0">
            <a:spAutoFit/>
          </a:bodyPr>
          <a:lstStyle/>
          <a:p>
            <a:pPr lvl="0"/>
            <a:r>
              <a:rPr lang="en-US" sz="1600" dirty="0">
                <a:latin typeface="Times New Roman" panose="02020603050405020304" pitchFamily="18" charset="0"/>
                <a:cs typeface="Times New Roman" panose="02020603050405020304" pitchFamily="18" charset="0"/>
              </a:rPr>
              <a:t>Clients who are Medicaid eligible will not be eligible for Ryan White services where the same service is covered by Medicaid.</a:t>
            </a:r>
          </a:p>
          <a:p>
            <a:pPr lvl="0"/>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7443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82874" y="505439"/>
            <a:ext cx="7980565" cy="77584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500" b="1" kern="1200" dirty="0">
                <a:solidFill>
                  <a:schemeClr val="tx2"/>
                </a:solidFill>
                <a:latin typeface="+mj-lt"/>
                <a:ea typeface="+mj-ea"/>
                <a:cs typeface="+mj-cs"/>
              </a:rPr>
              <a:t>APPLICATION, START &amp; </a:t>
            </a:r>
            <a:r>
              <a:rPr lang="en-US" sz="3500" b="1" dirty="0">
                <a:solidFill>
                  <a:schemeClr val="tx2"/>
                </a:solidFill>
                <a:latin typeface="+mj-lt"/>
                <a:ea typeface="+mj-ea"/>
                <a:cs typeface="+mj-cs"/>
              </a:rPr>
              <a:t>END </a:t>
            </a:r>
            <a:r>
              <a:rPr lang="en-US" sz="3500" b="1" kern="1200" dirty="0">
                <a:solidFill>
                  <a:schemeClr val="tx2"/>
                </a:solidFill>
                <a:latin typeface="+mj-lt"/>
                <a:ea typeface="+mj-ea"/>
                <a:cs typeface="+mj-cs"/>
              </a:rPr>
              <a:t>DATE</a:t>
            </a:r>
          </a:p>
        </p:txBody>
      </p:sp>
      <p:grpSp>
        <p:nvGrpSpPr>
          <p:cNvPr id="14" name="Group 13">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7257560" y="0"/>
            <a:ext cx="1886211" cy="2174333"/>
            <a:chOff x="-305" y="-4155"/>
            <a:chExt cx="2514948" cy="2174333"/>
          </a:xfrm>
        </p:grpSpPr>
        <p:sp>
          <p:nvSpPr>
            <p:cNvPr id="15" name="Freeform: Shape 14">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dirty="0"/>
            </a:p>
          </p:txBody>
        </p:sp>
        <p:sp>
          <p:nvSpPr>
            <p:cNvPr id="18" name="Freeform: Shape 17">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1"/>
          <p:cNvPicPr/>
          <p:nvPr/>
        </p:nvPicPr>
        <p:blipFill>
          <a:blip r:embed="rId3" cstate="print">
            <a:extLst>
              <a:ext uri="{28A0092B-C50C-407E-A947-70E740481C1C}">
                <a14:useLocalDpi xmlns:a14="http://schemas.microsoft.com/office/drawing/2010/main" val="0"/>
              </a:ext>
            </a:extLst>
          </a:blip>
          <a:stretch>
            <a:fillRect/>
          </a:stretch>
        </p:blipFill>
        <p:spPr>
          <a:xfrm>
            <a:off x="150957" y="1436583"/>
            <a:ext cx="8644398" cy="1080548"/>
          </a:xfrm>
          <a:prstGeom prst="rect">
            <a:avLst/>
          </a:prstGeom>
        </p:spPr>
      </p:pic>
      <p:grpSp>
        <p:nvGrpSpPr>
          <p:cNvPr id="20" name="Group 19">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228" y="4322879"/>
            <a:ext cx="2533818" cy="2535121"/>
            <a:chOff x="-305" y="-1"/>
            <a:chExt cx="3832880" cy="2876136"/>
          </a:xfrm>
        </p:grpSpPr>
        <p:sp>
          <p:nvSpPr>
            <p:cNvPr id="21" name="Freeform: Shape 20">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a:extLst>
              <a:ext uri="{FF2B5EF4-FFF2-40B4-BE49-F238E27FC236}">
                <a16:creationId xmlns:a16="http://schemas.microsoft.com/office/drawing/2014/main" id="{121CBB42-F4E3-444A-B291-0D06A36846FE}"/>
              </a:ext>
            </a:extLst>
          </p:cNvPr>
          <p:cNvSpPr txBox="1"/>
          <p:nvPr/>
        </p:nvSpPr>
        <p:spPr>
          <a:xfrm>
            <a:off x="279863" y="2748148"/>
            <a:ext cx="7800398" cy="584775"/>
          </a:xfrm>
          <a:prstGeom prst="rect">
            <a:avLst/>
          </a:prstGeom>
          <a:noFill/>
        </p:spPr>
        <p:txBody>
          <a:bodyPr wrap="square" rtlCol="0">
            <a:spAutoFit/>
          </a:bodyPr>
          <a:lstStyle/>
          <a:p>
            <a:pPr marL="0" marR="0">
              <a:spcBef>
                <a:spcPts val="0"/>
              </a:spcBef>
              <a:spcAft>
                <a:spcPts val="0"/>
              </a:spcAft>
              <a:tabLst>
                <a:tab pos="171450" algn="l"/>
              </a:tabLs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Application Date: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Date the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complete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application was received by the processing agency.</a:t>
            </a:r>
          </a:p>
        </p:txBody>
      </p:sp>
      <p:sp>
        <p:nvSpPr>
          <p:cNvPr id="19" name="TextBox 18">
            <a:extLst>
              <a:ext uri="{FF2B5EF4-FFF2-40B4-BE49-F238E27FC236}">
                <a16:creationId xmlns:a16="http://schemas.microsoft.com/office/drawing/2014/main" id="{E2EADD06-15D1-4B59-B9DD-9A36EED14C64}"/>
              </a:ext>
            </a:extLst>
          </p:cNvPr>
          <p:cNvSpPr txBox="1"/>
          <p:nvPr/>
        </p:nvSpPr>
        <p:spPr>
          <a:xfrm>
            <a:off x="262059" y="3505200"/>
            <a:ext cx="8385161" cy="1323439"/>
          </a:xfrm>
          <a:prstGeom prst="rect">
            <a:avLst/>
          </a:prstGeom>
          <a:noFill/>
        </p:spPr>
        <p:txBody>
          <a:bodyPr wrap="square" rtlCol="0">
            <a:spAutoFit/>
          </a:bodyPr>
          <a:lstStyle/>
          <a:p>
            <a:pPr marL="0" marR="0">
              <a:spcBef>
                <a:spcPts val="0"/>
              </a:spcBef>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Start Date:  </a:t>
            </a:r>
          </a:p>
          <a:p>
            <a:pPr marL="0" marR="0">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The Eligibility Start Date will always be the date the client has completed the eligibility packet. </a:t>
            </a:r>
          </a:p>
          <a:p>
            <a:pPr marL="0" marR="0">
              <a:spcBef>
                <a:spcPts val="0"/>
              </a:spcBef>
              <a:spcAft>
                <a:spcPts val="0"/>
              </a:spcAft>
            </a:pP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End Date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The Eligibility End Date will always be the last day of the month.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380401" y="5590439"/>
            <a:ext cx="8285335" cy="338554"/>
          </a:xfrm>
          <a:prstGeom prst="rect">
            <a:avLst/>
          </a:prstGeom>
          <a:noFill/>
        </p:spPr>
        <p:txBody>
          <a:bodyPr wrap="square" rtlCol="0">
            <a:spAutoFit/>
          </a:bodyPr>
          <a:lstStyle/>
          <a:p>
            <a:r>
              <a:rPr lang="en-US" sz="1600" i="1" dirty="0">
                <a:latin typeface="Times New Roman" panose="02020603050405020304" pitchFamily="18" charset="0"/>
                <a:ea typeface="Calibri" panose="020F0502020204030204" pitchFamily="34" charset="0"/>
                <a:cs typeface="Times New Roman" panose="02020603050405020304" pitchFamily="18" charset="0"/>
              </a:rPr>
              <a:t>Eligibility Start and End dates are determined by the actual birth month of the client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2387548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solidFill>
            <a:srgbClr val="743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1" name="Freeform: Shape 10">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pic>
        <p:nvPicPr>
          <p:cNvPr id="2" name="Picture 1"/>
          <p:cNvPicPr/>
          <p:nvPr/>
        </p:nvPicPr>
        <p:blipFill>
          <a:blip r:embed="rId4" cstate="print">
            <a:extLst>
              <a:ext uri="{28A0092B-C50C-407E-A947-70E740481C1C}">
                <a14:useLocalDpi xmlns:a14="http://schemas.microsoft.com/office/drawing/2010/main" val="0"/>
              </a:ext>
            </a:extLst>
          </a:blip>
          <a:stretch>
            <a:fillRect/>
          </a:stretch>
        </p:blipFill>
        <p:spPr>
          <a:xfrm>
            <a:off x="1402229" y="2286000"/>
            <a:ext cx="6187141" cy="1828800"/>
          </a:xfrm>
          <a:prstGeom prst="rect">
            <a:avLst/>
          </a:prstGeom>
        </p:spPr>
      </p:pic>
      <p:sp>
        <p:nvSpPr>
          <p:cNvPr id="3" name="TextBox 2"/>
          <p:cNvSpPr txBox="1"/>
          <p:nvPr/>
        </p:nvSpPr>
        <p:spPr>
          <a:xfrm>
            <a:off x="2895600" y="381000"/>
            <a:ext cx="3200400" cy="381000"/>
          </a:xfrm>
          <a:prstGeom prst="rect">
            <a:avLst/>
          </a:prstGeom>
          <a:noFill/>
        </p:spPr>
        <p:txBody>
          <a:bodyPr wrap="square" rtlCol="0">
            <a:spAutoFit/>
          </a:bodyPr>
          <a:lstStyle/>
          <a:p>
            <a:pPr algn="ctr"/>
            <a:r>
              <a:rPr lang="en-US" b="1" dirty="0"/>
              <a:t>MEDICARE</a:t>
            </a:r>
          </a:p>
        </p:txBody>
      </p:sp>
      <p:sp>
        <p:nvSpPr>
          <p:cNvPr id="4" name="TextBox 3"/>
          <p:cNvSpPr txBox="1"/>
          <p:nvPr/>
        </p:nvSpPr>
        <p:spPr>
          <a:xfrm>
            <a:off x="1600200" y="1091013"/>
            <a:ext cx="5867399" cy="923330"/>
          </a:xfrm>
          <a:prstGeom prst="rect">
            <a:avLst/>
          </a:prstGeom>
          <a:noFill/>
        </p:spPr>
        <p:txBody>
          <a:bodyPr wrap="square" rtlCol="0">
            <a:spAutoFit/>
          </a:bodyPr>
          <a:lstStyle/>
          <a:p>
            <a:r>
              <a:rPr lang="en-US" dirty="0"/>
              <a:t>Medicare is a federally-funded entitlement program administered by the Centers for Medicare and Medicaid Services. </a:t>
            </a:r>
          </a:p>
        </p:txBody>
      </p:sp>
      <p:sp>
        <p:nvSpPr>
          <p:cNvPr id="5" name="TextBox 4"/>
          <p:cNvSpPr txBox="1"/>
          <p:nvPr/>
        </p:nvSpPr>
        <p:spPr>
          <a:xfrm>
            <a:off x="2192904" y="4495800"/>
            <a:ext cx="4758191" cy="830997"/>
          </a:xfrm>
          <a:prstGeom prst="rect">
            <a:avLst/>
          </a:prstGeom>
          <a:noFill/>
        </p:spPr>
        <p:txBody>
          <a:bodyPr wrap="square" rtlCol="0">
            <a:spAutoFit/>
          </a:bodyPr>
          <a:lstStyle/>
          <a:p>
            <a:pPr lvl="0"/>
            <a:r>
              <a:rPr lang="en-US" sz="1600" dirty="0">
                <a:latin typeface="Times New Roman" panose="02020603050405020304" pitchFamily="18" charset="0"/>
                <a:cs typeface="Times New Roman" panose="02020603050405020304" pitchFamily="18" charset="0"/>
              </a:rPr>
              <a:t>Individuals who are eligible for Medicare must enroll in all coverage that is available before accessing Ryan White Part B services.</a:t>
            </a:r>
          </a:p>
        </p:txBody>
      </p:sp>
    </p:spTree>
    <p:extLst>
      <p:ext uri="{BB962C8B-B14F-4D97-AF65-F5344CB8AC3E}">
        <p14:creationId xmlns:p14="http://schemas.microsoft.com/office/powerpoint/2010/main" val="8841914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7FEEA15F-30B1-460E-AE5E-DC0A00E21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76400"/>
            <a:ext cx="691515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0836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6">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8">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0121"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ight Triangle 10">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p:nvPr/>
        </p:nvPicPr>
        <p:blipFill>
          <a:blip r:embed="rId3" cstate="print">
            <a:extLst>
              <a:ext uri="{28A0092B-C50C-407E-A947-70E740481C1C}">
                <a14:useLocalDpi xmlns:a14="http://schemas.microsoft.com/office/drawing/2010/main" val="0"/>
              </a:ext>
            </a:extLst>
          </a:blip>
          <a:stretch>
            <a:fillRect/>
          </a:stretch>
        </p:blipFill>
        <p:spPr>
          <a:xfrm>
            <a:off x="1039738" y="2397614"/>
            <a:ext cx="6275462" cy="1981200"/>
          </a:xfrm>
          <a:prstGeom prst="rect">
            <a:avLst/>
          </a:prstGeom>
        </p:spPr>
      </p:pic>
      <p:sp>
        <p:nvSpPr>
          <p:cNvPr id="3" name="TextBox 2"/>
          <p:cNvSpPr txBox="1"/>
          <p:nvPr/>
        </p:nvSpPr>
        <p:spPr>
          <a:xfrm>
            <a:off x="1371600" y="637702"/>
            <a:ext cx="5943600" cy="461665"/>
          </a:xfrm>
          <a:prstGeom prst="rect">
            <a:avLst/>
          </a:prstGeom>
          <a:noFill/>
        </p:spPr>
        <p:txBody>
          <a:bodyPr wrap="square" rtlCol="0">
            <a:spAutoFit/>
          </a:bodyPr>
          <a:lstStyle/>
          <a:p>
            <a:pPr algn="ctr"/>
            <a:r>
              <a:rPr lang="en-US" sz="2400" b="1" dirty="0"/>
              <a:t>PRIVATE/EMPLOYER INSURANCE </a:t>
            </a:r>
          </a:p>
        </p:txBody>
      </p:sp>
      <p:sp>
        <p:nvSpPr>
          <p:cNvPr id="4" name="TextBox 3"/>
          <p:cNvSpPr txBox="1"/>
          <p:nvPr/>
        </p:nvSpPr>
        <p:spPr>
          <a:xfrm>
            <a:off x="685800" y="1219200"/>
            <a:ext cx="7848599" cy="830997"/>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Clients who are employed are expected to pursue insurance enrollment available to them.  Similarly, if employer-based insurance is available through a spouse or a parent, clients should pursue enrollment.  </a:t>
            </a:r>
          </a:p>
        </p:txBody>
      </p:sp>
      <p:sp>
        <p:nvSpPr>
          <p:cNvPr id="5" name="TextBox 4"/>
          <p:cNvSpPr txBox="1"/>
          <p:nvPr/>
        </p:nvSpPr>
        <p:spPr>
          <a:xfrm>
            <a:off x="958147" y="4915352"/>
            <a:ext cx="5518140" cy="954107"/>
          </a:xfrm>
          <a:prstGeom prst="rect">
            <a:avLst/>
          </a:prstGeom>
          <a:noFill/>
        </p:spPr>
        <p:txBody>
          <a:bodyPr wrap="square" rtlCol="0">
            <a:spAutoFit/>
          </a:bodyPr>
          <a:lstStyle/>
          <a:p>
            <a:pPr lvl="0"/>
            <a:r>
              <a:rPr lang="en-US" sz="1400" b="1" dirty="0">
                <a:latin typeface="Times New Roman" panose="02020603050405020304" pitchFamily="18" charset="0"/>
                <a:cs typeface="Times New Roman" panose="02020603050405020304" pitchFamily="18" charset="0"/>
              </a:rPr>
              <a:t>Coverage as a Dependent</a:t>
            </a:r>
            <a:r>
              <a:rPr lang="en-US" sz="1400" dirty="0">
                <a:latin typeface="Times New Roman" panose="02020603050405020304" pitchFamily="18" charset="0"/>
                <a:cs typeface="Times New Roman" panose="02020603050405020304" pitchFamily="18" charset="0"/>
              </a:rPr>
              <a:t>: Clients covered by a parent or spouse’s insurance are eligible to receive assistance from the program for pharmacy deductible, co-payments, cost-sharing and the client’s portion of the premium only. </a:t>
            </a:r>
          </a:p>
        </p:txBody>
      </p:sp>
    </p:spTree>
    <p:extLst>
      <p:ext uri="{BB962C8B-B14F-4D97-AF65-F5344CB8AC3E}">
        <p14:creationId xmlns:p14="http://schemas.microsoft.com/office/powerpoint/2010/main" val="36762969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Triangle 8">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84179" y="1524000"/>
            <a:ext cx="2819400" cy="32004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kern="1200" dirty="0">
                <a:solidFill>
                  <a:schemeClr val="tx1"/>
                </a:solidFill>
                <a:latin typeface="+mj-lt"/>
                <a:ea typeface="+mj-ea"/>
                <a:cs typeface="+mj-cs"/>
              </a:rPr>
              <a:t>If a client has no insurance and employed</a:t>
            </a:r>
          </a:p>
        </p:txBody>
      </p:sp>
      <p:cxnSp>
        <p:nvCxnSpPr>
          <p:cNvPr id="13" name="Straight Connector 12">
            <a:extLst>
              <a:ext uri="{FF2B5EF4-FFF2-40B4-BE49-F238E27FC236}">
                <a16:creationId xmlns:a16="http://schemas.microsoft.com/office/drawing/2014/main" id="{BDF0D3DE-EC74-4C9F-AFA1-DC5CE5236B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2260"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03579" y="1066800"/>
            <a:ext cx="5154621" cy="923330"/>
          </a:xfrm>
          <a:prstGeom prst="rect">
            <a:avLst/>
          </a:prstGeom>
          <a:noFill/>
        </p:spPr>
        <p:txBody>
          <a:bodyPr wrap="square" rtlCol="0">
            <a:spAutoFit/>
          </a:bodyPr>
          <a:lstStyle/>
          <a:p>
            <a:pPr lvl="0"/>
            <a:r>
              <a:rPr lang="en-US" b="1" dirty="0">
                <a:latin typeface="Times New Roman" panose="02020603050405020304" pitchFamily="18" charset="0"/>
                <a:cs typeface="Times New Roman" panose="02020603050405020304" pitchFamily="18" charset="0"/>
              </a:rPr>
              <a:t>Proper documentation is required. It is not acceptable to take a client’s word they have no access to insurance when employed.</a:t>
            </a:r>
          </a:p>
        </p:txBody>
      </p:sp>
      <p:sp>
        <p:nvSpPr>
          <p:cNvPr id="4" name="TextBox 3"/>
          <p:cNvSpPr txBox="1"/>
          <p:nvPr/>
        </p:nvSpPr>
        <p:spPr>
          <a:xfrm>
            <a:off x="3355566" y="4335901"/>
            <a:ext cx="3856980" cy="1200329"/>
          </a:xfrm>
          <a:prstGeom prst="rect">
            <a:avLst/>
          </a:prstGeom>
          <a:noFill/>
        </p:spPr>
        <p:txBody>
          <a:bodyPr wrap="square" rtlCol="0">
            <a:spAutoFit/>
          </a:bodyPr>
          <a:lstStyle/>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Document the steps taken to ensure insurance is not available.</a:t>
            </a:r>
          </a:p>
          <a:p>
            <a:pPr lvl="0"/>
            <a:endParaRPr lang="en-US"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Refer the client for NMAP services. </a:t>
            </a:r>
          </a:p>
        </p:txBody>
      </p:sp>
      <p:sp>
        <p:nvSpPr>
          <p:cNvPr id="5" name="TextBox 4"/>
          <p:cNvSpPr txBox="1"/>
          <p:nvPr/>
        </p:nvSpPr>
        <p:spPr>
          <a:xfrm>
            <a:off x="3339899" y="2087925"/>
            <a:ext cx="4161780" cy="2031325"/>
          </a:xfrm>
          <a:prstGeom prst="rect">
            <a:avLst/>
          </a:prstGeom>
          <a:noFill/>
        </p:spPr>
        <p:txBody>
          <a:bodyPr wrap="square" rtlCol="0">
            <a:spAutoFit/>
          </a:bodyPr>
          <a:lstStyle/>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the client is employed but without insurance, the client will need to provide proof that they have no access to insurance from their employer. This can be done in various ways. (for example:  letter from employer, an employee handbook stating it, etc.) </a:t>
            </a:r>
          </a:p>
        </p:txBody>
      </p:sp>
    </p:spTree>
    <p:extLst>
      <p:ext uri="{BB962C8B-B14F-4D97-AF65-F5344CB8AC3E}">
        <p14:creationId xmlns:p14="http://schemas.microsoft.com/office/powerpoint/2010/main" val="14425522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542" y="838200"/>
            <a:ext cx="8458200" cy="369332"/>
          </a:xfrm>
          <a:prstGeom prst="rect">
            <a:avLst/>
          </a:prstGeom>
          <a:noFill/>
        </p:spPr>
        <p:txBody>
          <a:bodyPr wrap="square" rtlCol="0">
            <a:spAutoFit/>
          </a:bodyPr>
          <a:lstStyle/>
          <a:p>
            <a:pPr algn="ctr"/>
            <a:r>
              <a:rPr lang="en-US" b="1" dirty="0"/>
              <a:t>DOCUMENTATION</a:t>
            </a:r>
          </a:p>
        </p:txBody>
      </p:sp>
      <p:graphicFrame>
        <p:nvGraphicFramePr>
          <p:cNvPr id="3" name="Table 2"/>
          <p:cNvGraphicFramePr>
            <a:graphicFrameLocks noGrp="1"/>
          </p:cNvGraphicFramePr>
          <p:nvPr>
            <p:extLst>
              <p:ext uri="{D42A27DB-BD31-4B8C-83A1-F6EECF244321}">
                <p14:modId xmlns:p14="http://schemas.microsoft.com/office/powerpoint/2010/main" val="1886336910"/>
              </p:ext>
            </p:extLst>
          </p:nvPr>
        </p:nvGraphicFramePr>
        <p:xfrm>
          <a:off x="1489977" y="1261382"/>
          <a:ext cx="6069330" cy="5138739"/>
        </p:xfrm>
        <a:graphic>
          <a:graphicData uri="http://schemas.openxmlformats.org/drawingml/2006/table">
            <a:tbl>
              <a:tblPr firstRow="1" firstCol="1" bandRow="1">
                <a:tableStyleId>{5C22544A-7EE6-4342-B048-85BDC9FD1C3A}</a:tableStyleId>
              </a:tblPr>
              <a:tblGrid>
                <a:gridCol w="1483995">
                  <a:extLst>
                    <a:ext uri="{9D8B030D-6E8A-4147-A177-3AD203B41FA5}">
                      <a16:colId xmlns:a16="http://schemas.microsoft.com/office/drawing/2014/main" val="20000"/>
                    </a:ext>
                  </a:extLst>
                </a:gridCol>
                <a:gridCol w="2527935">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0">
                <a:tc>
                  <a:txBody>
                    <a:bodyPr/>
                    <a:lstStyle/>
                    <a:p>
                      <a:pPr marL="0" marR="0">
                        <a:lnSpc>
                          <a:spcPct val="107000"/>
                        </a:lnSpc>
                        <a:spcBef>
                          <a:spcPts val="0"/>
                        </a:spcBef>
                        <a:spcAft>
                          <a:spcPts val="0"/>
                        </a:spcAft>
                      </a:pPr>
                      <a:r>
                        <a:rPr lang="en-US" sz="1100" dirty="0">
                          <a:effectLst/>
                        </a:rPr>
                        <a:t>Insurance Type</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Description </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Acceptable Screening document to submit with applications</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marL="0" marR="0">
                        <a:lnSpc>
                          <a:spcPct val="107000"/>
                        </a:lnSpc>
                        <a:spcBef>
                          <a:spcPts val="0"/>
                        </a:spcBef>
                        <a:spcAft>
                          <a:spcPts val="0"/>
                        </a:spcAft>
                      </a:pPr>
                      <a:r>
                        <a:rPr lang="en-US" sz="1100" dirty="0">
                          <a:effectLst/>
                        </a:rPr>
                        <a:t>Employer Insurance</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Clients must enroll in affordable and adequate employer insurance plans </a:t>
                      </a:r>
                    </a:p>
                    <a:p>
                      <a:pPr marL="0" marR="0">
                        <a:lnSpc>
                          <a:spcPct val="107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Benefit Verification Form</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marL="0" marR="0">
                        <a:lnSpc>
                          <a:spcPct val="107000"/>
                        </a:lnSpc>
                        <a:spcBef>
                          <a:spcPts val="0"/>
                        </a:spcBef>
                        <a:spcAft>
                          <a:spcPts val="0"/>
                        </a:spcAft>
                      </a:pPr>
                      <a:r>
                        <a:rPr lang="en-US" sz="1100" dirty="0">
                          <a:effectLst/>
                        </a:rPr>
                        <a:t>Spouse’s Employer</a:t>
                      </a:r>
                    </a:p>
                    <a:p>
                      <a:pPr marL="0" marR="0">
                        <a:lnSpc>
                          <a:spcPct val="107000"/>
                        </a:lnSpc>
                        <a:spcBef>
                          <a:spcPts val="0"/>
                        </a:spcBef>
                        <a:spcAft>
                          <a:spcPts val="0"/>
                        </a:spcAft>
                      </a:pPr>
                      <a:r>
                        <a:rPr lang="en-US" sz="1100" dirty="0">
                          <a:effectLst/>
                        </a:rPr>
                        <a:t>Insurance</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Enrollment requirements extend to spouse’s employer insurance plans regardless of spousal enrollment into the program</a:t>
                      </a:r>
                    </a:p>
                    <a:p>
                      <a:pPr marL="0" marR="0">
                        <a:lnSpc>
                          <a:spcPct val="107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Benefit Verification Form</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0">
                <a:tc>
                  <a:txBody>
                    <a:bodyPr/>
                    <a:lstStyle/>
                    <a:p>
                      <a:pPr marL="0" marR="0">
                        <a:lnSpc>
                          <a:spcPct val="107000"/>
                        </a:lnSpc>
                        <a:spcBef>
                          <a:spcPts val="0"/>
                        </a:spcBef>
                        <a:spcAft>
                          <a:spcPts val="0"/>
                        </a:spcAft>
                      </a:pPr>
                      <a:r>
                        <a:rPr lang="en-US" sz="1100" dirty="0">
                          <a:effectLst/>
                        </a:rPr>
                        <a:t>Medicare</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Clients enrolled in SSDI for at least 24 months or over 65 years old </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Copy of Medicare card OR application and dated screenshots of Medicare lookup. </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0">
                <a:tc>
                  <a:txBody>
                    <a:bodyPr/>
                    <a:lstStyle/>
                    <a:p>
                      <a:pPr marL="0" marR="0">
                        <a:lnSpc>
                          <a:spcPct val="107000"/>
                        </a:lnSpc>
                        <a:spcBef>
                          <a:spcPts val="0"/>
                        </a:spcBef>
                        <a:spcAft>
                          <a:spcPts val="0"/>
                        </a:spcAft>
                      </a:pPr>
                      <a:r>
                        <a:rPr lang="en-US" sz="1100" dirty="0">
                          <a:effectLst/>
                        </a:rPr>
                        <a:t>Medicare Part D</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Clients enrolled in Medicare part A and/or B</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Medicare Part D card, if available otherwise documented proof of enrollment</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0">
                <a:tc>
                  <a:txBody>
                    <a:bodyPr/>
                    <a:lstStyle/>
                    <a:p>
                      <a:pPr marL="0" marR="0">
                        <a:lnSpc>
                          <a:spcPct val="107000"/>
                        </a:lnSpc>
                        <a:spcBef>
                          <a:spcPts val="0"/>
                        </a:spcBef>
                        <a:spcAft>
                          <a:spcPts val="0"/>
                        </a:spcAft>
                      </a:pPr>
                      <a:r>
                        <a:rPr lang="en-US" sz="1100" dirty="0">
                          <a:effectLst/>
                        </a:rPr>
                        <a:t>Medicare LIS</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Clients enrolled in Medicare and under 175% of the federal poverty level</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Copy of Medicare card OR Application and dated screenshots </a:t>
                      </a:r>
                    </a:p>
                    <a:p>
                      <a:pPr marL="0" marR="0">
                        <a:lnSpc>
                          <a:spcPct val="107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0">
                <a:tc>
                  <a:txBody>
                    <a:bodyPr/>
                    <a:lstStyle/>
                    <a:p>
                      <a:pPr marL="0" marR="0">
                        <a:lnSpc>
                          <a:spcPct val="107000"/>
                        </a:lnSpc>
                        <a:spcBef>
                          <a:spcPts val="0"/>
                        </a:spcBef>
                        <a:spcAft>
                          <a:spcPts val="0"/>
                        </a:spcAft>
                      </a:pPr>
                      <a:r>
                        <a:rPr lang="en-US" sz="1100" dirty="0">
                          <a:effectLst/>
                        </a:rPr>
                        <a:t> Marketplace Insurance</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Private insurance is purchased through the healthcare.gov marketplace website.</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Copy of Benefit Verification</a:t>
                      </a:r>
                    </a:p>
                    <a:p>
                      <a:pPr marL="0" marR="0">
                        <a:lnSpc>
                          <a:spcPct val="107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0">
                <a:tc>
                  <a:txBody>
                    <a:bodyPr/>
                    <a:lstStyle/>
                    <a:p>
                      <a:pPr marL="75565" marR="0">
                        <a:lnSpc>
                          <a:spcPct val="107000"/>
                        </a:lnSpc>
                        <a:spcBef>
                          <a:spcPts val="5"/>
                        </a:spcBef>
                        <a:spcAft>
                          <a:spcPts val="0"/>
                        </a:spcAft>
                      </a:pPr>
                      <a:r>
                        <a:rPr lang="en-US" sz="1100" dirty="0">
                          <a:effectLst/>
                        </a:rPr>
                        <a:t>Direct Purchase Insurance</a:t>
                      </a:r>
                    </a:p>
                    <a:p>
                      <a:pPr marL="0" marR="0">
                        <a:lnSpc>
                          <a:spcPct val="107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Private-individual insurance purchased directly through an insurance company</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Copy of Benefit Verification</a:t>
                      </a:r>
                    </a:p>
                    <a:p>
                      <a:pPr marL="0" marR="0">
                        <a:lnSpc>
                          <a:spcPct val="107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188691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295400"/>
            <a:ext cx="6172200" cy="369332"/>
          </a:xfrm>
          <a:prstGeom prst="rect">
            <a:avLst/>
          </a:prstGeom>
          <a:noFill/>
        </p:spPr>
        <p:txBody>
          <a:bodyPr wrap="square" rtlCol="0">
            <a:spAutoFit/>
          </a:bodyPr>
          <a:lstStyle/>
          <a:p>
            <a:pPr algn="ctr"/>
            <a:r>
              <a:rPr lang="en-US" b="1" dirty="0"/>
              <a:t>VETERANS AFFAIRS AND INDIAN HEALTH SERVICES</a:t>
            </a:r>
          </a:p>
        </p:txBody>
      </p:sp>
      <p:sp>
        <p:nvSpPr>
          <p:cNvPr id="3" name="TextBox 2"/>
          <p:cNvSpPr txBox="1"/>
          <p:nvPr/>
        </p:nvSpPr>
        <p:spPr>
          <a:xfrm>
            <a:off x="1104900" y="2057400"/>
            <a:ext cx="7162800" cy="1477328"/>
          </a:xfrm>
          <a:prstGeom prst="rect">
            <a:avLst/>
          </a:prstGeom>
          <a:noFill/>
        </p:spPr>
        <p:txBody>
          <a:bodyPr wrap="square" rtlCol="0">
            <a:spAutoFit/>
          </a:bodyPr>
          <a:lstStyle/>
          <a:p>
            <a:r>
              <a:rPr lang="en-US" dirty="0"/>
              <a:t>Veterans Affairs (VA) and Indian Health Services (IHS) eligibility </a:t>
            </a:r>
            <a:r>
              <a:rPr lang="en-US" b="1" dirty="0"/>
              <a:t>does not</a:t>
            </a:r>
            <a:r>
              <a:rPr lang="en-US" dirty="0"/>
              <a:t> preclude clients from receiving Ryan White Services. </a:t>
            </a:r>
          </a:p>
          <a:p>
            <a:pPr marL="285750" indent="-285750">
              <a:buFont typeface="Arial" panose="020B0604020202020204" pitchFamily="34" charset="0"/>
              <a:buChar char="•"/>
            </a:pPr>
            <a:endParaRPr lang="en-US" dirty="0"/>
          </a:p>
          <a:p>
            <a:r>
              <a:rPr lang="en-US" dirty="0"/>
              <a:t>Veterans and American Indian/Alaskan Natives (AIs/ANs) are never required to access their health care services from the VA/IHS.</a:t>
            </a:r>
          </a:p>
        </p:txBody>
      </p:sp>
      <p:sp>
        <p:nvSpPr>
          <p:cNvPr id="4" name="TextBox 3"/>
          <p:cNvSpPr txBox="1"/>
          <p:nvPr/>
        </p:nvSpPr>
        <p:spPr>
          <a:xfrm>
            <a:off x="1079500" y="3657600"/>
            <a:ext cx="7162800" cy="1200329"/>
          </a:xfrm>
          <a:prstGeom prst="rect">
            <a:avLst/>
          </a:prstGeom>
          <a:noFill/>
        </p:spPr>
        <p:txBody>
          <a:bodyPr wrap="square" rtlCol="0">
            <a:spAutoFit/>
          </a:bodyPr>
          <a:lstStyle/>
          <a:p>
            <a:r>
              <a:rPr lang="en-US" dirty="0"/>
              <a:t>Providers </a:t>
            </a:r>
            <a:r>
              <a:rPr lang="en-US" b="1" dirty="0"/>
              <a:t>may not</a:t>
            </a:r>
            <a:r>
              <a:rPr lang="en-US" dirty="0"/>
              <a:t> cite the “Payer of Last Resort” language to compel an HIV-infected veteran to obtain services from the VA health care system or refuse to provide services, nor an HIV-infected eligible AIs/ANs to obtain services from the Indian Health Services (IHS).</a:t>
            </a:r>
          </a:p>
        </p:txBody>
      </p:sp>
    </p:spTree>
    <p:extLst>
      <p:ext uri="{BB962C8B-B14F-4D97-AF65-F5344CB8AC3E}">
        <p14:creationId xmlns:p14="http://schemas.microsoft.com/office/powerpoint/2010/main" val="33001536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p:nvPr/>
        </p:nvPicPr>
        <p:blipFill>
          <a:blip r:embed="rId3" cstate="print">
            <a:extLst>
              <a:ext uri="{28A0092B-C50C-407E-A947-70E740481C1C}">
                <a14:useLocalDpi xmlns:a14="http://schemas.microsoft.com/office/drawing/2010/main" val="0"/>
              </a:ext>
            </a:extLst>
          </a:blip>
          <a:stretch>
            <a:fillRect/>
          </a:stretch>
        </p:blipFill>
        <p:spPr>
          <a:xfrm>
            <a:off x="482599" y="1752600"/>
            <a:ext cx="8178799" cy="2555874"/>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133600" y="998876"/>
            <a:ext cx="4883882" cy="369332"/>
          </a:xfrm>
          <a:prstGeom prst="rect">
            <a:avLst/>
          </a:prstGeom>
          <a:noFill/>
        </p:spPr>
        <p:txBody>
          <a:bodyPr wrap="square" rtlCol="0">
            <a:spAutoFit/>
          </a:bodyPr>
          <a:lstStyle/>
          <a:p>
            <a:pPr algn="ctr"/>
            <a:r>
              <a:rPr lang="en-US" b="1" dirty="0"/>
              <a:t>CLIENT SERVICE NEEDS ASSESSMENT </a:t>
            </a:r>
          </a:p>
        </p:txBody>
      </p:sp>
    </p:spTree>
    <p:extLst>
      <p:ext uri="{BB962C8B-B14F-4D97-AF65-F5344CB8AC3E}">
        <p14:creationId xmlns:p14="http://schemas.microsoft.com/office/powerpoint/2010/main" val="27540163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B3938-9C9A-47FC-BA47-A4E9B5D1249D}"/>
              </a:ext>
            </a:extLst>
          </p:cNvPr>
          <p:cNvSpPr>
            <a:spLocks noGrp="1"/>
          </p:cNvSpPr>
          <p:nvPr>
            <p:ph type="title"/>
          </p:nvPr>
        </p:nvSpPr>
        <p:spPr>
          <a:xfrm>
            <a:off x="228600" y="838200"/>
            <a:ext cx="2819400" cy="1905000"/>
          </a:xfrm>
        </p:spPr>
        <p:txBody>
          <a:bodyPr>
            <a:noAutofit/>
          </a:bodyPr>
          <a:lstStyle/>
          <a:p>
            <a:r>
              <a:rPr lang="en-US" sz="4400" dirty="0"/>
              <a:t>Signing on Behalf of a Client</a:t>
            </a:r>
          </a:p>
        </p:txBody>
      </p:sp>
      <p:pic>
        <p:nvPicPr>
          <p:cNvPr id="6" name="Picture Placeholder 5">
            <a:extLst>
              <a:ext uri="{FF2B5EF4-FFF2-40B4-BE49-F238E27FC236}">
                <a16:creationId xmlns:a16="http://schemas.microsoft.com/office/drawing/2014/main" id="{A61CDCFD-301D-4758-91A0-06DE47E9E09F}"/>
              </a:ext>
            </a:extLst>
          </p:cNvPr>
          <p:cNvPicPr>
            <a:picLocks noGrp="1" noChangeAspect="1"/>
          </p:cNvPicPr>
          <p:nvPr>
            <p:ph type="pic" idx="1"/>
          </p:nvPr>
        </p:nvPicPr>
        <p:blipFill>
          <a:blip r:embed="rId3"/>
          <a:srcRect t="7425" b="7425"/>
          <a:stretch>
            <a:fillRect/>
          </a:stretch>
        </p:blipFill>
        <p:spPr>
          <a:xfrm>
            <a:off x="4267200" y="1678600"/>
            <a:ext cx="3048000" cy="2595358"/>
          </a:xfrm>
          <a:prstGeom prst="rect">
            <a:avLst/>
          </a:prstGeom>
        </p:spPr>
      </p:pic>
    </p:spTree>
    <p:extLst>
      <p:ext uri="{BB962C8B-B14F-4D97-AF65-F5344CB8AC3E}">
        <p14:creationId xmlns:p14="http://schemas.microsoft.com/office/powerpoint/2010/main" val="31879329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1E083-78B9-4935-91E2-5590A5CE6918}"/>
              </a:ext>
            </a:extLst>
          </p:cNvPr>
          <p:cNvSpPr>
            <a:spLocks noGrp="1"/>
          </p:cNvSpPr>
          <p:nvPr>
            <p:ph type="title"/>
          </p:nvPr>
        </p:nvSpPr>
        <p:spPr>
          <a:xfrm>
            <a:off x="762000" y="838200"/>
            <a:ext cx="7848600" cy="838200"/>
          </a:xfrm>
        </p:spPr>
        <p:txBody>
          <a:bodyPr>
            <a:normAutofit/>
          </a:bodyPr>
          <a:lstStyle/>
          <a:p>
            <a:r>
              <a:rPr lang="en-US" dirty="0"/>
              <a:t>Signing on Behalf of a Client </a:t>
            </a:r>
          </a:p>
        </p:txBody>
      </p:sp>
      <p:sp>
        <p:nvSpPr>
          <p:cNvPr id="5" name="TextBox 4">
            <a:extLst>
              <a:ext uri="{FF2B5EF4-FFF2-40B4-BE49-F238E27FC236}">
                <a16:creationId xmlns:a16="http://schemas.microsoft.com/office/drawing/2014/main" id="{49224649-0716-4DD6-8068-06B7D37EF819}"/>
              </a:ext>
            </a:extLst>
          </p:cNvPr>
          <p:cNvSpPr txBox="1"/>
          <p:nvPr/>
        </p:nvSpPr>
        <p:spPr>
          <a:xfrm>
            <a:off x="609600" y="2133600"/>
            <a:ext cx="8077200" cy="3970318"/>
          </a:xfrm>
          <a:prstGeom prst="rect">
            <a:avLst/>
          </a:prstGeom>
          <a:noFill/>
        </p:spPr>
        <p:txBody>
          <a:bodyPr wrap="square" rtlCol="0">
            <a:spAutoFit/>
          </a:bodyPr>
          <a:lstStyle/>
          <a:p>
            <a:r>
              <a:rPr lang="en-US" dirty="0"/>
              <a:t>Case Manger must do the following:</a:t>
            </a:r>
          </a:p>
          <a:p>
            <a:endParaRPr lang="en-US" dirty="0"/>
          </a:p>
          <a:p>
            <a:pPr marL="400050" indent="-400050">
              <a:buAutoNum type="romanLcPeriod"/>
            </a:pPr>
            <a:r>
              <a:rPr lang="en-US" dirty="0"/>
              <a:t>Case Manager will print the following words “</a:t>
            </a:r>
            <a:r>
              <a:rPr lang="en-US" b="1" i="1" dirty="0"/>
              <a:t>Signing on Behalf of the Client”</a:t>
            </a:r>
            <a:r>
              <a:rPr lang="en-US" dirty="0"/>
              <a:t> in the signature section.</a:t>
            </a:r>
          </a:p>
          <a:p>
            <a:pPr marL="400050" indent="-400050">
              <a:buAutoNum type="romanLcPeriod"/>
            </a:pPr>
            <a:endParaRPr lang="en-US" dirty="0"/>
          </a:p>
          <a:p>
            <a:pPr marL="400050" indent="-400050">
              <a:buAutoNum type="romanLcPeriod"/>
            </a:pPr>
            <a:r>
              <a:rPr lang="en-US" dirty="0"/>
              <a:t>Case Manger will then sign their name and date it at time of signature where appropriate.</a:t>
            </a:r>
          </a:p>
          <a:p>
            <a:pPr marL="400050" indent="-400050">
              <a:buAutoNum type="romanLcPeriod"/>
            </a:pPr>
            <a:endParaRPr lang="en-US" dirty="0"/>
          </a:p>
          <a:p>
            <a:pPr marL="400050" indent="-400050">
              <a:buAutoNum type="romanLcPeriod"/>
            </a:pPr>
            <a:r>
              <a:rPr lang="en-US" dirty="0"/>
              <a:t>Case Manger will annotate </a:t>
            </a:r>
            <a:r>
              <a:rPr lang="en-US" b="1" i="1" dirty="0"/>
              <a:t>“Signed on Behalf of the Client” </a:t>
            </a:r>
            <a:r>
              <a:rPr lang="en-US" dirty="0"/>
              <a:t>at the beginning the CAREWare service notes. </a:t>
            </a:r>
          </a:p>
          <a:p>
            <a:pPr marL="400050" indent="-400050">
              <a:buAutoNum type="romanLcPeriod"/>
            </a:pPr>
            <a:endParaRPr lang="en-US" dirty="0"/>
          </a:p>
          <a:p>
            <a:pPr marL="400050" indent="-400050">
              <a:buAutoNum type="romanLcPeriod"/>
            </a:pPr>
            <a:r>
              <a:rPr lang="en-US" dirty="0"/>
              <a:t>Case Manger will mail the client a Release of Information (ROI) for their signature.   </a:t>
            </a:r>
          </a:p>
          <a:p>
            <a:endParaRPr lang="en-US" dirty="0"/>
          </a:p>
        </p:txBody>
      </p:sp>
    </p:spTree>
    <p:extLst>
      <p:ext uri="{BB962C8B-B14F-4D97-AF65-F5344CB8AC3E}">
        <p14:creationId xmlns:p14="http://schemas.microsoft.com/office/powerpoint/2010/main" val="30016810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1629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4572000" y="260647"/>
            <a:ext cx="4114800" cy="648557"/>
          </a:xfrm>
          <a:prstGeom prst="rect">
            <a:avLst/>
          </a:prstGeom>
        </p:spPr>
        <p:txBody>
          <a:bodyPr vert="horz" lIns="91440" tIns="45720" rIns="91440" bIns="45720" rtlCol="0" anchor="t">
            <a:normAutofit fontScale="77500" lnSpcReduction="20000"/>
          </a:bodyPr>
          <a:lstStyle/>
          <a:p>
            <a:pPr>
              <a:lnSpc>
                <a:spcPct val="90000"/>
              </a:lnSpc>
              <a:spcBef>
                <a:spcPct val="0"/>
              </a:spcBef>
              <a:spcAft>
                <a:spcPts val="600"/>
              </a:spcAft>
            </a:pPr>
            <a:r>
              <a:rPr lang="en-US" sz="3200" b="1" kern="1200" dirty="0">
                <a:solidFill>
                  <a:srgbClr val="000000"/>
                </a:solidFill>
                <a:latin typeface="+mj-lt"/>
                <a:ea typeface="+mj-ea"/>
                <a:cs typeface="+mj-cs"/>
              </a:rPr>
              <a:t>CLIENT RIGHTS &amp; RESPONSIBILIES </a:t>
            </a:r>
          </a:p>
        </p:txBody>
      </p:sp>
      <p:sp>
        <p:nvSpPr>
          <p:cNvPr id="12"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409865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914400" y="2902710"/>
            <a:ext cx="2438400" cy="1052579"/>
          </a:xfrm>
          <a:custGeom>
            <a:avLst/>
            <a:gdLst/>
            <a:ahLst/>
            <a:cxnLst/>
            <a:rect l="l" t="t" r="r" b="b"/>
            <a:pathLst>
              <a:path w="4141760" h="4377846">
                <a:moveTo>
                  <a:pt x="0" y="0"/>
                </a:moveTo>
                <a:lnTo>
                  <a:pt x="4141760" y="0"/>
                </a:lnTo>
                <a:lnTo>
                  <a:pt x="4141760" y="4377846"/>
                </a:lnTo>
                <a:lnTo>
                  <a:pt x="0" y="4377846"/>
                </a:lnTo>
                <a:close/>
              </a:path>
            </a:pathLst>
          </a:custGeom>
        </p:spPr>
      </p:pic>
      <p:sp>
        <p:nvSpPr>
          <p:cNvPr id="4" name="TextBox 3"/>
          <p:cNvSpPr txBox="1"/>
          <p:nvPr/>
        </p:nvSpPr>
        <p:spPr>
          <a:xfrm>
            <a:off x="4572000" y="1600200"/>
            <a:ext cx="4267200" cy="3416320"/>
          </a:xfrm>
          <a:prstGeom prst="rect">
            <a:avLst/>
          </a:prstGeom>
          <a:noFill/>
        </p:spPr>
        <p:txBody>
          <a:bodyPr wrap="square" rtlCol="0">
            <a:spAutoFit/>
          </a:bodyPr>
          <a:lstStyle/>
          <a:p>
            <a:pPr marL="742950" lvl="1" indent="-285750">
              <a:buFont typeface="Arial" panose="020B0604020202020204" pitchFamily="34" charset="0"/>
              <a:buChar char="•"/>
            </a:pPr>
            <a:r>
              <a:rPr lang="en-US" dirty="0"/>
              <a:t>Please read (or have the client read) his/her Rights and Responsibilities.  </a:t>
            </a:r>
            <a:endParaRPr lang="en-US" sz="1600" dirty="0"/>
          </a:p>
          <a:p>
            <a:r>
              <a:rPr lang="en-US" dirty="0"/>
              <a:t> </a:t>
            </a:r>
            <a:endParaRPr lang="en-US" sz="1600" dirty="0"/>
          </a:p>
          <a:p>
            <a:pPr marL="742950" lvl="1" indent="-285750">
              <a:buFont typeface="Arial" panose="020B0604020202020204" pitchFamily="34" charset="0"/>
              <a:buChar char="•"/>
            </a:pPr>
            <a:r>
              <a:rPr lang="en-US" dirty="0"/>
              <a:t>Have client initial that he/she has read and understands their rights and responsibilities, but only after he/she has acknowledged that they fully understand these rights and responsibilities and their questions and concerns have been answered. </a:t>
            </a:r>
            <a:endParaRPr lang="en-US" sz="1600" dirty="0"/>
          </a:p>
        </p:txBody>
      </p:sp>
      <p:pic>
        <p:nvPicPr>
          <p:cNvPr id="9" name="image25.png">
            <a:extLst>
              <a:ext uri="{FF2B5EF4-FFF2-40B4-BE49-F238E27FC236}">
                <a16:creationId xmlns:a16="http://schemas.microsoft.com/office/drawing/2014/main" id="{8880B2CB-CFEE-4746-BD37-BFDD6F4CEFD0}"/>
              </a:ext>
            </a:extLst>
          </p:cNvPr>
          <p:cNvPicPr/>
          <p:nvPr/>
        </p:nvPicPr>
        <p:blipFill>
          <a:blip r:embed="rId5" cstate="print"/>
          <a:stretch>
            <a:fillRect/>
          </a:stretch>
        </p:blipFill>
        <p:spPr>
          <a:xfrm>
            <a:off x="914400" y="4536448"/>
            <a:ext cx="2438400" cy="1059371"/>
          </a:xfrm>
          <a:prstGeom prst="rect">
            <a:avLst/>
          </a:prstGeom>
        </p:spPr>
      </p:pic>
    </p:spTree>
    <p:extLst>
      <p:ext uri="{BB962C8B-B14F-4D97-AF65-F5344CB8AC3E}">
        <p14:creationId xmlns:p14="http://schemas.microsoft.com/office/powerpoint/2010/main" val="3750896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63C281B8-3099-49D2-B06D-465A5E3291F1}"/>
              </a:ext>
            </a:extLst>
          </p:cNvPr>
          <p:cNvSpPr txBox="1"/>
          <p:nvPr/>
        </p:nvSpPr>
        <p:spPr>
          <a:xfrm>
            <a:off x="609600" y="2564870"/>
            <a:ext cx="7467600" cy="1930930"/>
          </a:xfrm>
          <a:prstGeom prst="rect">
            <a:avLst/>
          </a:prstGeom>
        </p:spPr>
        <p:txBody>
          <a:bodyPr vert="horz" lIns="91440" tIns="45720" rIns="91440" bIns="45720" rtlCol="0" anchor="t">
            <a:normAutofit/>
          </a:bodyPr>
          <a:lstStyle/>
          <a:p>
            <a:pPr marR="0">
              <a:lnSpc>
                <a:spcPct val="90000"/>
              </a:lnSpc>
              <a:spcBef>
                <a:spcPts val="0"/>
              </a:spcBef>
              <a:spcAft>
                <a:spcPts val="800"/>
              </a:spcAft>
            </a:pPr>
            <a:r>
              <a:rPr lang="en-US" sz="2000" dirty="0">
                <a:effectLst/>
              </a:rPr>
              <a:t>Gap Certification and Alignment </a:t>
            </a:r>
            <a:r>
              <a:rPr lang="en-US" sz="2000" dirty="0"/>
              <a:t>are the months a consumer is eligible prior to their birthday / half birthday cycle of registration.</a:t>
            </a:r>
          </a:p>
          <a:p>
            <a:pPr marR="0">
              <a:lnSpc>
                <a:spcPct val="90000"/>
              </a:lnSpc>
              <a:spcBef>
                <a:spcPts val="0"/>
              </a:spcBef>
              <a:spcAft>
                <a:spcPts val="800"/>
              </a:spcAft>
            </a:pPr>
            <a:r>
              <a:rPr lang="en-US" sz="2000" dirty="0"/>
              <a:t> </a:t>
            </a:r>
          </a:p>
          <a:p>
            <a:pPr marR="0" lvl="0">
              <a:lnSpc>
                <a:spcPct val="90000"/>
              </a:lnSpc>
              <a:spcBef>
                <a:spcPts val="0"/>
              </a:spcBef>
              <a:spcAft>
                <a:spcPts val="0"/>
              </a:spcAft>
            </a:pPr>
            <a:endParaRPr lang="en-US" sz="1300" dirty="0">
              <a:effectLst/>
            </a:endParaRPr>
          </a:p>
          <a:p>
            <a:pPr algn="ctr">
              <a:lnSpc>
                <a:spcPct val="90000"/>
              </a:lnSpc>
            </a:pPr>
            <a:r>
              <a:rPr lang="en-US" sz="2000" b="1" dirty="0"/>
              <a:t>*Applies to active Ryan White consumers </a:t>
            </a:r>
          </a:p>
          <a:p>
            <a:pPr marR="0" lvl="0">
              <a:lnSpc>
                <a:spcPct val="90000"/>
              </a:lnSpc>
              <a:spcBef>
                <a:spcPts val="0"/>
              </a:spcBef>
              <a:spcAft>
                <a:spcPts val="0"/>
              </a:spcAft>
            </a:pPr>
            <a:endParaRPr lang="en-US" sz="1300" dirty="0">
              <a:effectLst/>
            </a:endParaRPr>
          </a:p>
        </p:txBody>
      </p:sp>
      <p:sp>
        <p:nvSpPr>
          <p:cNvPr id="2" name="TextBox 1">
            <a:extLst>
              <a:ext uri="{FF2B5EF4-FFF2-40B4-BE49-F238E27FC236}">
                <a16:creationId xmlns:a16="http://schemas.microsoft.com/office/drawing/2014/main" id="{5E4014F6-CB03-417F-940F-86BA1163BDE6}"/>
              </a:ext>
            </a:extLst>
          </p:cNvPr>
          <p:cNvSpPr txBox="1"/>
          <p:nvPr/>
        </p:nvSpPr>
        <p:spPr>
          <a:xfrm>
            <a:off x="533400" y="609600"/>
            <a:ext cx="8077200" cy="1166473"/>
          </a:xfrm>
          <a:prstGeom prst="rect">
            <a:avLst/>
          </a:prstGeom>
          <a:noFill/>
        </p:spPr>
        <p:txBody>
          <a:bodyPr wrap="square" rtlCol="0">
            <a:spAutoFit/>
          </a:bodyPr>
          <a:lstStyle/>
          <a:p>
            <a:pPr algn="ctr">
              <a:lnSpc>
                <a:spcPct val="90000"/>
              </a:lnSpc>
              <a:spcBef>
                <a:spcPct val="0"/>
              </a:spcBef>
              <a:spcAft>
                <a:spcPts val="600"/>
              </a:spcAft>
            </a:pPr>
            <a:r>
              <a:rPr lang="en-US" sz="3600" b="1" kern="1200" dirty="0">
                <a:solidFill>
                  <a:schemeClr val="bg1">
                    <a:lumMod val="50000"/>
                  </a:schemeClr>
                </a:solidFill>
                <a:effectLst>
                  <a:innerShdw blurRad="63500" dist="50800" dir="18900000">
                    <a:prstClr val="black">
                      <a:alpha val="50000"/>
                    </a:prstClr>
                  </a:innerShdw>
                </a:effectLst>
                <a:latin typeface="+mj-lt"/>
                <a:ea typeface="+mj-ea"/>
                <a:cs typeface="+mj-cs"/>
              </a:rPr>
              <a:t>GAP CERTIFICATION &amp; </a:t>
            </a:r>
            <a:r>
              <a:rPr lang="en-US" sz="3600" b="1" kern="1200" dirty="0">
                <a:solidFill>
                  <a:schemeClr val="tx1">
                    <a:lumMod val="50000"/>
                    <a:lumOff val="50000"/>
                  </a:schemeClr>
                </a:solidFill>
                <a:effectLst>
                  <a:innerShdw blurRad="63500" dist="50800" dir="18900000">
                    <a:prstClr val="black">
                      <a:alpha val="50000"/>
                    </a:prstClr>
                  </a:innerShdw>
                </a:effectLst>
                <a:latin typeface="+mj-lt"/>
                <a:ea typeface="+mj-ea"/>
                <a:cs typeface="+mj-cs"/>
              </a:rPr>
              <a:t>ALIGNMENT</a:t>
            </a:r>
          </a:p>
          <a:p>
            <a:pPr algn="ctr">
              <a:lnSpc>
                <a:spcPct val="90000"/>
              </a:lnSpc>
              <a:spcBef>
                <a:spcPct val="0"/>
              </a:spcBef>
              <a:spcAft>
                <a:spcPts val="600"/>
              </a:spcAft>
            </a:pPr>
            <a:r>
              <a:rPr lang="en-US" sz="3600" b="1" kern="1200" dirty="0">
                <a:solidFill>
                  <a:schemeClr val="bg1">
                    <a:lumMod val="50000"/>
                  </a:schemeClr>
                </a:solidFill>
                <a:effectLst>
                  <a:innerShdw blurRad="63500" dist="50800" dir="18900000">
                    <a:prstClr val="black">
                      <a:alpha val="50000"/>
                    </a:prstClr>
                  </a:innerShdw>
                </a:effectLst>
                <a:latin typeface="+mj-lt"/>
                <a:ea typeface="+mj-ea"/>
                <a:cs typeface="+mj-cs"/>
              </a:rPr>
              <a:t>EXPLAINED </a:t>
            </a:r>
          </a:p>
        </p:txBody>
      </p:sp>
    </p:spTree>
    <p:extLst>
      <p:ext uri="{BB962C8B-B14F-4D97-AF65-F5344CB8AC3E}">
        <p14:creationId xmlns:p14="http://schemas.microsoft.com/office/powerpoint/2010/main" val="10137399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Process</a:t>
            </a:r>
            <a:endParaRPr lang="en-US" dirty="0"/>
          </a:p>
          <a:p>
            <a:r>
              <a:rPr lang="en-US" dirty="0"/>
              <a:t> </a:t>
            </a:r>
          </a:p>
          <a:p>
            <a:pPr lvl="0"/>
            <a:r>
              <a:rPr lang="en-US" dirty="0"/>
              <a:t>Case Manager will read or have the client read the above statement and go through the list of current providers.</a:t>
            </a:r>
          </a:p>
          <a:p>
            <a:pPr lvl="0"/>
            <a:r>
              <a:rPr lang="en-US" dirty="0"/>
              <a:t>(fill in the name of his physician</a:t>
            </a:r>
          </a:p>
          <a:p>
            <a:pPr lvl="0"/>
            <a:r>
              <a:rPr lang="en-US" dirty="0"/>
              <a:t>(Optional) the client can fill in the name of his partner/spouse/other (this would be preferably his emergency contact) </a:t>
            </a:r>
          </a:p>
        </p:txBody>
      </p:sp>
      <p:sp>
        <p:nvSpPr>
          <p:cNvPr id="2" name="TextBox 1"/>
          <p:cNvSpPr txBox="1"/>
          <p:nvPr/>
        </p:nvSpPr>
        <p:spPr>
          <a:xfrm>
            <a:off x="990600" y="381000"/>
            <a:ext cx="7602317" cy="70200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800" b="1" kern="1200" dirty="0">
                <a:solidFill>
                  <a:schemeClr val="tx1"/>
                </a:solidFill>
                <a:latin typeface="+mj-lt"/>
                <a:ea typeface="+mj-ea"/>
                <a:cs typeface="+mj-cs"/>
              </a:rPr>
              <a:t>ROI</a:t>
            </a:r>
          </a:p>
        </p:txBody>
      </p:sp>
      <p:grpSp>
        <p:nvGrpSpPr>
          <p:cNvPr id="19" name="Group 9">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64368" cy="6858000"/>
            <a:chOff x="0" y="0"/>
            <a:chExt cx="885825" cy="6858000"/>
          </a:xfrm>
        </p:grpSpPr>
        <p:sp>
          <p:nvSpPr>
            <p:cNvPr id="11"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20"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979206" y="1083000"/>
            <a:ext cx="7694306" cy="838200"/>
          </a:xfrm>
          <a:prstGeom prst="rect">
            <a:avLst/>
          </a:prstGeom>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979206" y="3886200"/>
            <a:ext cx="7391400" cy="949008"/>
          </a:xfrm>
          <a:prstGeom prst="rect">
            <a:avLst/>
          </a:prstGeom>
        </p:spPr>
      </p:pic>
      <p:sp>
        <p:nvSpPr>
          <p:cNvPr id="4" name="TextBox 3"/>
          <p:cNvSpPr txBox="1"/>
          <p:nvPr/>
        </p:nvSpPr>
        <p:spPr>
          <a:xfrm>
            <a:off x="784938" y="2133600"/>
            <a:ext cx="8174832" cy="1384995"/>
          </a:xfrm>
          <a:prstGeom prst="rect">
            <a:avLst/>
          </a:prstGeom>
          <a:noFill/>
        </p:spPr>
        <p:txBody>
          <a:bodyPr wrap="square" rtlCol="0">
            <a:spAutoFit/>
          </a:bodyPr>
          <a:lstStyle/>
          <a:p>
            <a:r>
              <a:rPr lang="en-US" sz="1400" i="1" dirty="0">
                <a:latin typeface="Times New Roman" panose="02020603050405020304" pitchFamily="18" charset="0"/>
                <a:cs typeface="Times New Roman" panose="02020603050405020304" pitchFamily="18" charset="0"/>
              </a:rPr>
              <a:t>Case Manager will read or have the client read the above statement and go through the list of current providers.</a:t>
            </a:r>
          </a:p>
          <a:p>
            <a:endParaRPr lang="en-US" sz="1400" i="1"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1400" i="1" dirty="0">
                <a:latin typeface="Times New Roman" panose="02020603050405020304" pitchFamily="18" charset="0"/>
                <a:cs typeface="Times New Roman" panose="02020603050405020304" pitchFamily="18" charset="0"/>
              </a:rPr>
              <a:t>The client can fill in the name of his physician</a:t>
            </a:r>
          </a:p>
          <a:p>
            <a:pPr marL="285750" lvl="0" indent="-285750">
              <a:buFont typeface="Arial" panose="020B0604020202020204" pitchFamily="34" charset="0"/>
              <a:buChar char="•"/>
            </a:pPr>
            <a:endParaRPr lang="en-US" sz="1400" i="1"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1400" i="1" dirty="0">
                <a:latin typeface="Times New Roman" panose="02020603050405020304" pitchFamily="18" charset="0"/>
                <a:cs typeface="Times New Roman" panose="02020603050405020304" pitchFamily="18" charset="0"/>
              </a:rPr>
              <a:t>The client can fill in the name of his partner/spouse/other (this would be preferably his emergency contact)  </a:t>
            </a:r>
          </a:p>
        </p:txBody>
      </p:sp>
      <p:sp>
        <p:nvSpPr>
          <p:cNvPr id="5" name="TextBox 4"/>
          <p:cNvSpPr txBox="1"/>
          <p:nvPr/>
        </p:nvSpPr>
        <p:spPr>
          <a:xfrm>
            <a:off x="784938" y="5093732"/>
            <a:ext cx="7387004" cy="738664"/>
          </a:xfrm>
          <a:prstGeom prst="rect">
            <a:avLst/>
          </a:prstGeom>
          <a:noFill/>
        </p:spPr>
        <p:txBody>
          <a:bodyPr wrap="square" rtlCol="0">
            <a:spAutoFit/>
          </a:bodyPr>
          <a:lstStyle/>
          <a:p>
            <a:pPr marL="285750" marR="0">
              <a:spcBef>
                <a:spcPts val="0"/>
              </a:spcBef>
              <a:spcAft>
                <a:spcPts val="0"/>
              </a:spcAft>
            </a:pPr>
            <a:r>
              <a:rPr lang="en-US" sz="1400" dirty="0">
                <a:latin typeface="Times New Roman"/>
                <a:ea typeface="Calibri"/>
                <a:cs typeface="Times New Roman"/>
              </a:rPr>
              <a:t>The client </a:t>
            </a:r>
            <a:r>
              <a:rPr lang="en-US" sz="1400" b="1" dirty="0">
                <a:latin typeface="Times New Roman"/>
                <a:ea typeface="Calibri"/>
                <a:cs typeface="Times New Roman"/>
              </a:rPr>
              <a:t>cannot </a:t>
            </a:r>
            <a:r>
              <a:rPr lang="en-US" sz="1400" dirty="0">
                <a:latin typeface="Times New Roman"/>
                <a:ea typeface="Calibri"/>
                <a:cs typeface="Times New Roman"/>
              </a:rPr>
              <a:t>choose which agencies he wishes to place on this list, and which to remove.  If the question arises, assure the client that </a:t>
            </a:r>
            <a:r>
              <a:rPr lang="en-US" sz="1400" b="1" dirty="0">
                <a:latin typeface="Times New Roman"/>
                <a:ea typeface="Calibri"/>
                <a:cs typeface="Times New Roman"/>
              </a:rPr>
              <a:t>ONLY </a:t>
            </a:r>
            <a:r>
              <a:rPr lang="en-US" sz="1400" dirty="0">
                <a:latin typeface="Times New Roman"/>
                <a:ea typeface="Calibri"/>
                <a:cs typeface="Times New Roman"/>
              </a:rPr>
              <a:t>those agencies who he/she has sought services from will have access to their information.  </a:t>
            </a:r>
            <a:endParaRPr lang="en-US" sz="1400" dirty="0">
              <a:effectLst/>
              <a:latin typeface="Calibri"/>
              <a:ea typeface="Calibri"/>
              <a:cs typeface="Times New Roman"/>
            </a:endParaRPr>
          </a:p>
        </p:txBody>
      </p:sp>
    </p:spTree>
    <p:extLst>
      <p:ext uri="{BB962C8B-B14F-4D97-AF65-F5344CB8AC3E}">
        <p14:creationId xmlns:p14="http://schemas.microsoft.com/office/powerpoint/2010/main" val="34494086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28650" y="720953"/>
            <a:ext cx="7886700" cy="5416094"/>
          </a:xfrm>
          <a:custGeom>
            <a:avLst/>
            <a:gdLst>
              <a:gd name="connsiteX0" fmla="*/ 0 w 7886700"/>
              <a:gd name="connsiteY0" fmla="*/ 0 h 5416094"/>
              <a:gd name="connsiteX1" fmla="*/ 578358 w 7886700"/>
              <a:gd name="connsiteY1" fmla="*/ 0 h 5416094"/>
              <a:gd name="connsiteX2" fmla="*/ 998982 w 7886700"/>
              <a:gd name="connsiteY2" fmla="*/ 0 h 5416094"/>
              <a:gd name="connsiteX3" fmla="*/ 1813941 w 7886700"/>
              <a:gd name="connsiteY3" fmla="*/ 0 h 5416094"/>
              <a:gd name="connsiteX4" fmla="*/ 2392299 w 7886700"/>
              <a:gd name="connsiteY4" fmla="*/ 0 h 5416094"/>
              <a:gd name="connsiteX5" fmla="*/ 2970657 w 7886700"/>
              <a:gd name="connsiteY5" fmla="*/ 0 h 5416094"/>
              <a:gd name="connsiteX6" fmla="*/ 3785616 w 7886700"/>
              <a:gd name="connsiteY6" fmla="*/ 0 h 5416094"/>
              <a:gd name="connsiteX7" fmla="*/ 4285107 w 7886700"/>
              <a:gd name="connsiteY7" fmla="*/ 0 h 5416094"/>
              <a:gd name="connsiteX8" fmla="*/ 5100066 w 7886700"/>
              <a:gd name="connsiteY8" fmla="*/ 0 h 5416094"/>
              <a:gd name="connsiteX9" fmla="*/ 5915025 w 7886700"/>
              <a:gd name="connsiteY9" fmla="*/ 0 h 5416094"/>
              <a:gd name="connsiteX10" fmla="*/ 6572250 w 7886700"/>
              <a:gd name="connsiteY10" fmla="*/ 0 h 5416094"/>
              <a:gd name="connsiteX11" fmla="*/ 7886700 w 7886700"/>
              <a:gd name="connsiteY11" fmla="*/ 0 h 5416094"/>
              <a:gd name="connsiteX12" fmla="*/ 7886700 w 7886700"/>
              <a:gd name="connsiteY12" fmla="*/ 622851 h 5416094"/>
              <a:gd name="connsiteX13" fmla="*/ 7886700 w 7886700"/>
              <a:gd name="connsiteY13" fmla="*/ 1137380 h 5416094"/>
              <a:gd name="connsiteX14" fmla="*/ 7886700 w 7886700"/>
              <a:gd name="connsiteY14" fmla="*/ 1814391 h 5416094"/>
              <a:gd name="connsiteX15" fmla="*/ 7886700 w 7886700"/>
              <a:gd name="connsiteY15" fmla="*/ 2491403 h 5416094"/>
              <a:gd name="connsiteX16" fmla="*/ 7886700 w 7886700"/>
              <a:gd name="connsiteY16" fmla="*/ 3168415 h 5416094"/>
              <a:gd name="connsiteX17" fmla="*/ 7886700 w 7886700"/>
              <a:gd name="connsiteY17" fmla="*/ 3899588 h 5416094"/>
              <a:gd name="connsiteX18" fmla="*/ 7886700 w 7886700"/>
              <a:gd name="connsiteY18" fmla="*/ 4630760 h 5416094"/>
              <a:gd name="connsiteX19" fmla="*/ 7886700 w 7886700"/>
              <a:gd name="connsiteY19" fmla="*/ 5416094 h 5416094"/>
              <a:gd name="connsiteX20" fmla="*/ 7466076 w 7886700"/>
              <a:gd name="connsiteY20" fmla="*/ 5416094 h 5416094"/>
              <a:gd name="connsiteX21" fmla="*/ 6651117 w 7886700"/>
              <a:gd name="connsiteY21" fmla="*/ 5416094 h 5416094"/>
              <a:gd name="connsiteX22" fmla="*/ 5993892 w 7886700"/>
              <a:gd name="connsiteY22" fmla="*/ 5416094 h 5416094"/>
              <a:gd name="connsiteX23" fmla="*/ 5494401 w 7886700"/>
              <a:gd name="connsiteY23" fmla="*/ 5416094 h 5416094"/>
              <a:gd name="connsiteX24" fmla="*/ 4837176 w 7886700"/>
              <a:gd name="connsiteY24" fmla="*/ 5416094 h 5416094"/>
              <a:gd name="connsiteX25" fmla="*/ 4416552 w 7886700"/>
              <a:gd name="connsiteY25" fmla="*/ 5416094 h 5416094"/>
              <a:gd name="connsiteX26" fmla="*/ 3995928 w 7886700"/>
              <a:gd name="connsiteY26" fmla="*/ 5416094 h 5416094"/>
              <a:gd name="connsiteX27" fmla="*/ 3338703 w 7886700"/>
              <a:gd name="connsiteY27" fmla="*/ 5416094 h 5416094"/>
              <a:gd name="connsiteX28" fmla="*/ 2839212 w 7886700"/>
              <a:gd name="connsiteY28" fmla="*/ 5416094 h 5416094"/>
              <a:gd name="connsiteX29" fmla="*/ 2103120 w 7886700"/>
              <a:gd name="connsiteY29" fmla="*/ 5416094 h 5416094"/>
              <a:gd name="connsiteX30" fmla="*/ 1603629 w 7886700"/>
              <a:gd name="connsiteY30" fmla="*/ 5416094 h 5416094"/>
              <a:gd name="connsiteX31" fmla="*/ 867537 w 7886700"/>
              <a:gd name="connsiteY31" fmla="*/ 5416094 h 5416094"/>
              <a:gd name="connsiteX32" fmla="*/ 0 w 7886700"/>
              <a:gd name="connsiteY32" fmla="*/ 5416094 h 5416094"/>
              <a:gd name="connsiteX33" fmla="*/ 0 w 7886700"/>
              <a:gd name="connsiteY33" fmla="*/ 4684921 h 5416094"/>
              <a:gd name="connsiteX34" fmla="*/ 0 w 7886700"/>
              <a:gd name="connsiteY34" fmla="*/ 3953749 h 5416094"/>
              <a:gd name="connsiteX35" fmla="*/ 0 w 7886700"/>
              <a:gd name="connsiteY35" fmla="*/ 3168415 h 5416094"/>
              <a:gd name="connsiteX36" fmla="*/ 0 w 7886700"/>
              <a:gd name="connsiteY36" fmla="*/ 2545564 h 5416094"/>
              <a:gd name="connsiteX37" fmla="*/ 0 w 7886700"/>
              <a:gd name="connsiteY37" fmla="*/ 1760231 h 5416094"/>
              <a:gd name="connsiteX38" fmla="*/ 0 w 7886700"/>
              <a:gd name="connsiteY38" fmla="*/ 1191541 h 5416094"/>
              <a:gd name="connsiteX39" fmla="*/ 0 w 7886700"/>
              <a:gd name="connsiteY39" fmla="*/ 677012 h 5416094"/>
              <a:gd name="connsiteX40" fmla="*/ 0 w 7886700"/>
              <a:gd name="connsiteY4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886700" h="5416094" extrusionOk="0">
                <a:moveTo>
                  <a:pt x="0" y="0"/>
                </a:moveTo>
                <a:cubicBezTo>
                  <a:pt x="139873" y="-36890"/>
                  <a:pt x="289244" y="-9562"/>
                  <a:pt x="578358" y="0"/>
                </a:cubicBezTo>
                <a:cubicBezTo>
                  <a:pt x="847064" y="24657"/>
                  <a:pt x="880681" y="-4887"/>
                  <a:pt x="998982" y="0"/>
                </a:cubicBezTo>
                <a:cubicBezTo>
                  <a:pt x="1105496" y="8991"/>
                  <a:pt x="1621733" y="-31737"/>
                  <a:pt x="1813941" y="0"/>
                </a:cubicBezTo>
                <a:cubicBezTo>
                  <a:pt x="1973330" y="19047"/>
                  <a:pt x="2194836" y="27334"/>
                  <a:pt x="2392299" y="0"/>
                </a:cubicBezTo>
                <a:cubicBezTo>
                  <a:pt x="2647282" y="-14327"/>
                  <a:pt x="2792350" y="-29596"/>
                  <a:pt x="2970657" y="0"/>
                </a:cubicBezTo>
                <a:cubicBezTo>
                  <a:pt x="3147904" y="21045"/>
                  <a:pt x="3587221" y="27684"/>
                  <a:pt x="3785616" y="0"/>
                </a:cubicBezTo>
                <a:cubicBezTo>
                  <a:pt x="3970964" y="-52390"/>
                  <a:pt x="4115919" y="38588"/>
                  <a:pt x="4285107" y="0"/>
                </a:cubicBezTo>
                <a:cubicBezTo>
                  <a:pt x="4447779" y="-2110"/>
                  <a:pt x="4724122" y="-2905"/>
                  <a:pt x="5100066" y="0"/>
                </a:cubicBezTo>
                <a:cubicBezTo>
                  <a:pt x="5460611" y="1474"/>
                  <a:pt x="5711040" y="11734"/>
                  <a:pt x="5915025" y="0"/>
                </a:cubicBezTo>
                <a:cubicBezTo>
                  <a:pt x="6130646" y="788"/>
                  <a:pt x="6309484" y="37469"/>
                  <a:pt x="6572250" y="0"/>
                </a:cubicBezTo>
                <a:cubicBezTo>
                  <a:pt x="6867825" y="19129"/>
                  <a:pt x="7346334" y="77623"/>
                  <a:pt x="7886700" y="0"/>
                </a:cubicBezTo>
                <a:cubicBezTo>
                  <a:pt x="7921292" y="250253"/>
                  <a:pt x="7885085" y="350918"/>
                  <a:pt x="7886700" y="622851"/>
                </a:cubicBezTo>
                <a:cubicBezTo>
                  <a:pt x="7891037" y="863445"/>
                  <a:pt x="7896513" y="880863"/>
                  <a:pt x="7886700" y="1137380"/>
                </a:cubicBezTo>
                <a:cubicBezTo>
                  <a:pt x="7848199" y="1390882"/>
                  <a:pt x="7850084" y="1481865"/>
                  <a:pt x="7886700" y="1814391"/>
                </a:cubicBezTo>
                <a:cubicBezTo>
                  <a:pt x="7914914" y="2114801"/>
                  <a:pt x="7876514" y="2290034"/>
                  <a:pt x="7886700" y="2491403"/>
                </a:cubicBezTo>
                <a:cubicBezTo>
                  <a:pt x="7860421" y="2730042"/>
                  <a:pt x="7935302" y="2970567"/>
                  <a:pt x="7886700" y="3168415"/>
                </a:cubicBezTo>
                <a:cubicBezTo>
                  <a:pt x="7872903" y="3427641"/>
                  <a:pt x="7902616" y="3535292"/>
                  <a:pt x="7886700" y="3899588"/>
                </a:cubicBezTo>
                <a:cubicBezTo>
                  <a:pt x="7873378" y="4266585"/>
                  <a:pt x="7896651" y="4438558"/>
                  <a:pt x="7886700" y="4630760"/>
                </a:cubicBezTo>
                <a:cubicBezTo>
                  <a:pt x="7875991" y="4843491"/>
                  <a:pt x="7861317" y="5204020"/>
                  <a:pt x="7886700" y="5416094"/>
                </a:cubicBezTo>
                <a:cubicBezTo>
                  <a:pt x="7693930" y="5418977"/>
                  <a:pt x="7589762" y="5415014"/>
                  <a:pt x="7466076" y="5416094"/>
                </a:cubicBezTo>
                <a:cubicBezTo>
                  <a:pt x="7353704" y="5436401"/>
                  <a:pt x="6825827" y="5440774"/>
                  <a:pt x="6651117" y="5416094"/>
                </a:cubicBezTo>
                <a:cubicBezTo>
                  <a:pt x="6465509" y="5418892"/>
                  <a:pt x="6151767" y="5433550"/>
                  <a:pt x="5993892" y="5416094"/>
                </a:cubicBezTo>
                <a:cubicBezTo>
                  <a:pt x="5847447" y="5391015"/>
                  <a:pt x="5686891" y="5398705"/>
                  <a:pt x="5494401" y="5416094"/>
                </a:cubicBezTo>
                <a:cubicBezTo>
                  <a:pt x="5328106" y="5425870"/>
                  <a:pt x="5021736" y="5443480"/>
                  <a:pt x="4837176" y="5416094"/>
                </a:cubicBezTo>
                <a:cubicBezTo>
                  <a:pt x="4635356" y="5394384"/>
                  <a:pt x="4544001" y="5404023"/>
                  <a:pt x="4416552" y="5416094"/>
                </a:cubicBezTo>
                <a:cubicBezTo>
                  <a:pt x="4292970" y="5412667"/>
                  <a:pt x="4202046" y="5389835"/>
                  <a:pt x="3995928" y="5416094"/>
                </a:cubicBezTo>
                <a:cubicBezTo>
                  <a:pt x="3784996" y="5430801"/>
                  <a:pt x="3527611" y="5369833"/>
                  <a:pt x="3338703" y="5416094"/>
                </a:cubicBezTo>
                <a:cubicBezTo>
                  <a:pt x="3144794" y="5458636"/>
                  <a:pt x="2967928" y="5418629"/>
                  <a:pt x="2839212" y="5416094"/>
                </a:cubicBezTo>
                <a:cubicBezTo>
                  <a:pt x="2725210" y="5428339"/>
                  <a:pt x="2252076" y="5423466"/>
                  <a:pt x="2103120" y="5416094"/>
                </a:cubicBezTo>
                <a:cubicBezTo>
                  <a:pt x="1978909" y="5450285"/>
                  <a:pt x="1801161" y="5407672"/>
                  <a:pt x="1603629" y="5416094"/>
                </a:cubicBezTo>
                <a:cubicBezTo>
                  <a:pt x="1421672" y="5419493"/>
                  <a:pt x="1050243" y="5442158"/>
                  <a:pt x="867537" y="5416094"/>
                </a:cubicBezTo>
                <a:cubicBezTo>
                  <a:pt x="706773" y="5412112"/>
                  <a:pt x="210463" y="5420499"/>
                  <a:pt x="0" y="5416094"/>
                </a:cubicBezTo>
                <a:cubicBezTo>
                  <a:pt x="5900" y="5172647"/>
                  <a:pt x="-60077" y="4935206"/>
                  <a:pt x="0" y="4684921"/>
                </a:cubicBezTo>
                <a:cubicBezTo>
                  <a:pt x="5207" y="4424508"/>
                  <a:pt x="-18202" y="4114010"/>
                  <a:pt x="0" y="3953749"/>
                </a:cubicBezTo>
                <a:cubicBezTo>
                  <a:pt x="49519" y="3783233"/>
                  <a:pt x="34464" y="3425313"/>
                  <a:pt x="0" y="3168415"/>
                </a:cubicBezTo>
                <a:cubicBezTo>
                  <a:pt x="-54225" y="2910622"/>
                  <a:pt x="1049" y="2830191"/>
                  <a:pt x="0" y="2545564"/>
                </a:cubicBezTo>
                <a:cubicBezTo>
                  <a:pt x="-14962" y="2263203"/>
                  <a:pt x="24933" y="1989633"/>
                  <a:pt x="0" y="1760231"/>
                </a:cubicBezTo>
                <a:cubicBezTo>
                  <a:pt x="-10050" y="1539318"/>
                  <a:pt x="43364" y="1391654"/>
                  <a:pt x="0" y="1191541"/>
                </a:cubicBezTo>
                <a:cubicBezTo>
                  <a:pt x="-26023" y="999746"/>
                  <a:pt x="-17864" y="813951"/>
                  <a:pt x="0" y="677012"/>
                </a:cubicBezTo>
                <a:cubicBezTo>
                  <a:pt x="21524" y="463086"/>
                  <a:pt x="9223" y="250147"/>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custGeom>
                    <a:avLst/>
                    <a:gdLst>
                      <a:gd name="connsiteX0" fmla="*/ 0 w 7886700"/>
                      <a:gd name="connsiteY0" fmla="*/ 0 h 5416094"/>
                      <a:gd name="connsiteX1" fmla="*/ 578358 w 7886700"/>
                      <a:gd name="connsiteY1" fmla="*/ 0 h 5416094"/>
                      <a:gd name="connsiteX2" fmla="*/ 998982 w 7886700"/>
                      <a:gd name="connsiteY2" fmla="*/ 0 h 5416094"/>
                      <a:gd name="connsiteX3" fmla="*/ 1813941 w 7886700"/>
                      <a:gd name="connsiteY3" fmla="*/ 0 h 5416094"/>
                      <a:gd name="connsiteX4" fmla="*/ 2392299 w 7886700"/>
                      <a:gd name="connsiteY4" fmla="*/ 0 h 5416094"/>
                      <a:gd name="connsiteX5" fmla="*/ 2970657 w 7886700"/>
                      <a:gd name="connsiteY5" fmla="*/ 0 h 5416094"/>
                      <a:gd name="connsiteX6" fmla="*/ 3785616 w 7886700"/>
                      <a:gd name="connsiteY6" fmla="*/ 0 h 5416094"/>
                      <a:gd name="connsiteX7" fmla="*/ 4285107 w 7886700"/>
                      <a:gd name="connsiteY7" fmla="*/ 0 h 5416094"/>
                      <a:gd name="connsiteX8" fmla="*/ 5100066 w 7886700"/>
                      <a:gd name="connsiteY8" fmla="*/ 0 h 5416094"/>
                      <a:gd name="connsiteX9" fmla="*/ 5915025 w 7886700"/>
                      <a:gd name="connsiteY9" fmla="*/ 0 h 5416094"/>
                      <a:gd name="connsiteX10" fmla="*/ 6572250 w 7886700"/>
                      <a:gd name="connsiteY10" fmla="*/ 0 h 5416094"/>
                      <a:gd name="connsiteX11" fmla="*/ 7886700 w 7886700"/>
                      <a:gd name="connsiteY11" fmla="*/ 0 h 5416094"/>
                      <a:gd name="connsiteX12" fmla="*/ 7886700 w 7886700"/>
                      <a:gd name="connsiteY12" fmla="*/ 622851 h 5416094"/>
                      <a:gd name="connsiteX13" fmla="*/ 7886700 w 7886700"/>
                      <a:gd name="connsiteY13" fmla="*/ 1137380 h 5416094"/>
                      <a:gd name="connsiteX14" fmla="*/ 7886700 w 7886700"/>
                      <a:gd name="connsiteY14" fmla="*/ 1814391 h 5416094"/>
                      <a:gd name="connsiteX15" fmla="*/ 7886700 w 7886700"/>
                      <a:gd name="connsiteY15" fmla="*/ 2491403 h 5416094"/>
                      <a:gd name="connsiteX16" fmla="*/ 7886700 w 7886700"/>
                      <a:gd name="connsiteY16" fmla="*/ 3168415 h 5416094"/>
                      <a:gd name="connsiteX17" fmla="*/ 7886700 w 7886700"/>
                      <a:gd name="connsiteY17" fmla="*/ 3899588 h 5416094"/>
                      <a:gd name="connsiteX18" fmla="*/ 7886700 w 7886700"/>
                      <a:gd name="connsiteY18" fmla="*/ 4630760 h 5416094"/>
                      <a:gd name="connsiteX19" fmla="*/ 7886700 w 7886700"/>
                      <a:gd name="connsiteY19" fmla="*/ 5416094 h 5416094"/>
                      <a:gd name="connsiteX20" fmla="*/ 7466076 w 7886700"/>
                      <a:gd name="connsiteY20" fmla="*/ 5416094 h 5416094"/>
                      <a:gd name="connsiteX21" fmla="*/ 6651117 w 7886700"/>
                      <a:gd name="connsiteY21" fmla="*/ 5416094 h 5416094"/>
                      <a:gd name="connsiteX22" fmla="*/ 5993892 w 7886700"/>
                      <a:gd name="connsiteY22" fmla="*/ 5416094 h 5416094"/>
                      <a:gd name="connsiteX23" fmla="*/ 5494401 w 7886700"/>
                      <a:gd name="connsiteY23" fmla="*/ 5416094 h 5416094"/>
                      <a:gd name="connsiteX24" fmla="*/ 4837176 w 7886700"/>
                      <a:gd name="connsiteY24" fmla="*/ 5416094 h 5416094"/>
                      <a:gd name="connsiteX25" fmla="*/ 4416552 w 7886700"/>
                      <a:gd name="connsiteY25" fmla="*/ 5416094 h 5416094"/>
                      <a:gd name="connsiteX26" fmla="*/ 3995928 w 7886700"/>
                      <a:gd name="connsiteY26" fmla="*/ 5416094 h 5416094"/>
                      <a:gd name="connsiteX27" fmla="*/ 3338703 w 7886700"/>
                      <a:gd name="connsiteY27" fmla="*/ 5416094 h 5416094"/>
                      <a:gd name="connsiteX28" fmla="*/ 2839212 w 7886700"/>
                      <a:gd name="connsiteY28" fmla="*/ 5416094 h 5416094"/>
                      <a:gd name="connsiteX29" fmla="*/ 2103120 w 7886700"/>
                      <a:gd name="connsiteY29" fmla="*/ 5416094 h 5416094"/>
                      <a:gd name="connsiteX30" fmla="*/ 1603629 w 7886700"/>
                      <a:gd name="connsiteY30" fmla="*/ 5416094 h 5416094"/>
                      <a:gd name="connsiteX31" fmla="*/ 867537 w 7886700"/>
                      <a:gd name="connsiteY31" fmla="*/ 5416094 h 5416094"/>
                      <a:gd name="connsiteX32" fmla="*/ 0 w 7886700"/>
                      <a:gd name="connsiteY32" fmla="*/ 5416094 h 5416094"/>
                      <a:gd name="connsiteX33" fmla="*/ 0 w 7886700"/>
                      <a:gd name="connsiteY33" fmla="*/ 4684921 h 5416094"/>
                      <a:gd name="connsiteX34" fmla="*/ 0 w 7886700"/>
                      <a:gd name="connsiteY34" fmla="*/ 3953749 h 5416094"/>
                      <a:gd name="connsiteX35" fmla="*/ 0 w 7886700"/>
                      <a:gd name="connsiteY35" fmla="*/ 3168415 h 5416094"/>
                      <a:gd name="connsiteX36" fmla="*/ 0 w 7886700"/>
                      <a:gd name="connsiteY36" fmla="*/ 2545564 h 5416094"/>
                      <a:gd name="connsiteX37" fmla="*/ 0 w 7886700"/>
                      <a:gd name="connsiteY37" fmla="*/ 1760231 h 5416094"/>
                      <a:gd name="connsiteX38" fmla="*/ 0 w 7886700"/>
                      <a:gd name="connsiteY38" fmla="*/ 1191541 h 5416094"/>
                      <a:gd name="connsiteX39" fmla="*/ 0 w 7886700"/>
                      <a:gd name="connsiteY39" fmla="*/ 677012 h 5416094"/>
                      <a:gd name="connsiteX40" fmla="*/ 0 w 7886700"/>
                      <a:gd name="connsiteY4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886700" h="5416094" extrusionOk="0">
                        <a:moveTo>
                          <a:pt x="0" y="0"/>
                        </a:moveTo>
                        <a:cubicBezTo>
                          <a:pt x="165412" y="-21137"/>
                          <a:pt x="322344" y="-21985"/>
                          <a:pt x="578358" y="0"/>
                        </a:cubicBezTo>
                        <a:cubicBezTo>
                          <a:pt x="834372" y="21985"/>
                          <a:pt x="888520" y="-5136"/>
                          <a:pt x="998982" y="0"/>
                        </a:cubicBezTo>
                        <a:cubicBezTo>
                          <a:pt x="1109444" y="5136"/>
                          <a:pt x="1622600" y="-36529"/>
                          <a:pt x="1813941" y="0"/>
                        </a:cubicBezTo>
                        <a:cubicBezTo>
                          <a:pt x="2005282" y="36529"/>
                          <a:pt x="2177619" y="19108"/>
                          <a:pt x="2392299" y="0"/>
                        </a:cubicBezTo>
                        <a:cubicBezTo>
                          <a:pt x="2606979" y="-19108"/>
                          <a:pt x="2788556" y="-21788"/>
                          <a:pt x="2970657" y="0"/>
                        </a:cubicBezTo>
                        <a:cubicBezTo>
                          <a:pt x="3152758" y="21788"/>
                          <a:pt x="3596738" y="18723"/>
                          <a:pt x="3785616" y="0"/>
                        </a:cubicBezTo>
                        <a:cubicBezTo>
                          <a:pt x="3974494" y="-18723"/>
                          <a:pt x="4136501" y="9985"/>
                          <a:pt x="4285107" y="0"/>
                        </a:cubicBezTo>
                        <a:cubicBezTo>
                          <a:pt x="4433713" y="-9985"/>
                          <a:pt x="4710656" y="-6143"/>
                          <a:pt x="5100066" y="0"/>
                        </a:cubicBezTo>
                        <a:cubicBezTo>
                          <a:pt x="5489476" y="6143"/>
                          <a:pt x="5703885" y="5883"/>
                          <a:pt x="5915025" y="0"/>
                        </a:cubicBezTo>
                        <a:cubicBezTo>
                          <a:pt x="6126165" y="-5883"/>
                          <a:pt x="6308797" y="30350"/>
                          <a:pt x="6572250" y="0"/>
                        </a:cubicBezTo>
                        <a:cubicBezTo>
                          <a:pt x="6835703" y="-30350"/>
                          <a:pt x="7286910" y="4832"/>
                          <a:pt x="7886700" y="0"/>
                        </a:cubicBezTo>
                        <a:cubicBezTo>
                          <a:pt x="7917044" y="253972"/>
                          <a:pt x="7878280" y="382927"/>
                          <a:pt x="7886700" y="622851"/>
                        </a:cubicBezTo>
                        <a:cubicBezTo>
                          <a:pt x="7895120" y="862775"/>
                          <a:pt x="7898095" y="881954"/>
                          <a:pt x="7886700" y="1137380"/>
                        </a:cubicBezTo>
                        <a:cubicBezTo>
                          <a:pt x="7875305" y="1392806"/>
                          <a:pt x="7859449" y="1500954"/>
                          <a:pt x="7886700" y="1814391"/>
                        </a:cubicBezTo>
                        <a:cubicBezTo>
                          <a:pt x="7913951" y="2127828"/>
                          <a:pt x="7899710" y="2276490"/>
                          <a:pt x="7886700" y="2491403"/>
                        </a:cubicBezTo>
                        <a:cubicBezTo>
                          <a:pt x="7873690" y="2706316"/>
                          <a:pt x="7899048" y="2943627"/>
                          <a:pt x="7886700" y="3168415"/>
                        </a:cubicBezTo>
                        <a:cubicBezTo>
                          <a:pt x="7874352" y="3393203"/>
                          <a:pt x="7895759" y="3539359"/>
                          <a:pt x="7886700" y="3899588"/>
                        </a:cubicBezTo>
                        <a:cubicBezTo>
                          <a:pt x="7877641" y="4259817"/>
                          <a:pt x="7907485" y="4437980"/>
                          <a:pt x="7886700" y="4630760"/>
                        </a:cubicBezTo>
                        <a:cubicBezTo>
                          <a:pt x="7865915" y="4823540"/>
                          <a:pt x="7871525" y="5198637"/>
                          <a:pt x="7886700" y="5416094"/>
                        </a:cubicBezTo>
                        <a:cubicBezTo>
                          <a:pt x="7691680" y="5431844"/>
                          <a:pt x="7601555" y="5415681"/>
                          <a:pt x="7466076" y="5416094"/>
                        </a:cubicBezTo>
                        <a:cubicBezTo>
                          <a:pt x="7330597" y="5416507"/>
                          <a:pt x="6831360" y="5424066"/>
                          <a:pt x="6651117" y="5416094"/>
                        </a:cubicBezTo>
                        <a:cubicBezTo>
                          <a:pt x="6470874" y="5408122"/>
                          <a:pt x="6162822" y="5448218"/>
                          <a:pt x="5993892" y="5416094"/>
                        </a:cubicBezTo>
                        <a:cubicBezTo>
                          <a:pt x="5824963" y="5383970"/>
                          <a:pt x="5688089" y="5423575"/>
                          <a:pt x="5494401" y="5416094"/>
                        </a:cubicBezTo>
                        <a:cubicBezTo>
                          <a:pt x="5300713" y="5408613"/>
                          <a:pt x="5038344" y="5439836"/>
                          <a:pt x="4837176" y="5416094"/>
                        </a:cubicBezTo>
                        <a:cubicBezTo>
                          <a:pt x="4636008" y="5392352"/>
                          <a:pt x="4547230" y="5414191"/>
                          <a:pt x="4416552" y="5416094"/>
                        </a:cubicBezTo>
                        <a:cubicBezTo>
                          <a:pt x="4285874" y="5417997"/>
                          <a:pt x="4197467" y="5397786"/>
                          <a:pt x="3995928" y="5416094"/>
                        </a:cubicBezTo>
                        <a:cubicBezTo>
                          <a:pt x="3794389" y="5434402"/>
                          <a:pt x="3512175" y="5385012"/>
                          <a:pt x="3338703" y="5416094"/>
                        </a:cubicBezTo>
                        <a:cubicBezTo>
                          <a:pt x="3165232" y="5447176"/>
                          <a:pt x="2961841" y="5402137"/>
                          <a:pt x="2839212" y="5416094"/>
                        </a:cubicBezTo>
                        <a:cubicBezTo>
                          <a:pt x="2716583" y="5430051"/>
                          <a:pt x="2260631" y="5391454"/>
                          <a:pt x="2103120" y="5416094"/>
                        </a:cubicBezTo>
                        <a:cubicBezTo>
                          <a:pt x="1945609" y="5440734"/>
                          <a:pt x="1802870" y="5413244"/>
                          <a:pt x="1603629" y="5416094"/>
                        </a:cubicBezTo>
                        <a:cubicBezTo>
                          <a:pt x="1404388" y="5418944"/>
                          <a:pt x="1036615" y="5428037"/>
                          <a:pt x="867537" y="5416094"/>
                        </a:cubicBezTo>
                        <a:cubicBezTo>
                          <a:pt x="698459" y="5404151"/>
                          <a:pt x="196765" y="5387017"/>
                          <a:pt x="0" y="5416094"/>
                        </a:cubicBezTo>
                        <a:cubicBezTo>
                          <a:pt x="-7913" y="5158982"/>
                          <a:pt x="-32352" y="4972281"/>
                          <a:pt x="0" y="4684921"/>
                        </a:cubicBezTo>
                        <a:cubicBezTo>
                          <a:pt x="32352" y="4397561"/>
                          <a:pt x="-36146" y="4109983"/>
                          <a:pt x="0" y="3953749"/>
                        </a:cubicBezTo>
                        <a:cubicBezTo>
                          <a:pt x="36146" y="3797515"/>
                          <a:pt x="38942" y="3433311"/>
                          <a:pt x="0" y="3168415"/>
                        </a:cubicBezTo>
                        <a:cubicBezTo>
                          <a:pt x="-38942" y="2903519"/>
                          <a:pt x="-264" y="2810505"/>
                          <a:pt x="0" y="2545564"/>
                        </a:cubicBezTo>
                        <a:cubicBezTo>
                          <a:pt x="264" y="2280623"/>
                          <a:pt x="20689" y="1994225"/>
                          <a:pt x="0" y="1760231"/>
                        </a:cubicBezTo>
                        <a:cubicBezTo>
                          <a:pt x="-20689" y="1526237"/>
                          <a:pt x="16073" y="1386976"/>
                          <a:pt x="0" y="1191541"/>
                        </a:cubicBezTo>
                        <a:cubicBezTo>
                          <a:pt x="-16073" y="996106"/>
                          <a:pt x="-16965" y="844858"/>
                          <a:pt x="0" y="677012"/>
                        </a:cubicBezTo>
                        <a:cubicBezTo>
                          <a:pt x="16965" y="509166"/>
                          <a:pt x="85" y="27716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p:nvPr/>
        </p:nvPicPr>
        <p:blipFill>
          <a:blip r:embed="rId3" cstate="print">
            <a:extLst>
              <a:ext uri="{28A0092B-C50C-407E-A947-70E740481C1C}">
                <a14:useLocalDpi xmlns:a14="http://schemas.microsoft.com/office/drawing/2010/main" val="0"/>
              </a:ext>
            </a:extLst>
          </a:blip>
          <a:stretch>
            <a:fillRect/>
          </a:stretch>
        </p:blipFill>
        <p:spPr>
          <a:xfrm>
            <a:off x="838200" y="1143000"/>
            <a:ext cx="7600950" cy="2926366"/>
          </a:xfrm>
          <a:prstGeom prst="rect">
            <a:avLst/>
          </a:prstGeom>
        </p:spPr>
      </p:pic>
    </p:spTree>
    <p:extLst>
      <p:ext uri="{BB962C8B-B14F-4D97-AF65-F5344CB8AC3E}">
        <p14:creationId xmlns:p14="http://schemas.microsoft.com/office/powerpoint/2010/main" val="7863719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sz="4000" dirty="0"/>
              <a:t>Recertification</a:t>
            </a:r>
          </a:p>
        </p:txBody>
      </p:sp>
      <p:sp>
        <p:nvSpPr>
          <p:cNvPr id="3" name="Content Placeholder 2"/>
          <p:cNvSpPr>
            <a:spLocks noGrp="1"/>
          </p:cNvSpPr>
          <p:nvPr>
            <p:ph idx="1"/>
          </p:nvPr>
        </p:nvSpPr>
        <p:spPr>
          <a:xfrm>
            <a:off x="457200" y="1447800"/>
            <a:ext cx="8229600" cy="4389120"/>
          </a:xfrm>
        </p:spPr>
        <p:txBody>
          <a:bodyPr>
            <a:normAutofit fontScale="92500" lnSpcReduction="20000"/>
          </a:bodyPr>
          <a:lstStyle/>
          <a:p>
            <a:pPr marL="0" indent="0">
              <a:buNone/>
            </a:pPr>
            <a:r>
              <a:rPr lang="en-US" sz="1600" dirty="0"/>
              <a:t>Clients must reassess their eligibility status every six months, upon either their birthday or ½ birthday or sooner if their circumstances have changed. This reassessment provides an opportunity to review and update a client’s eligibility, progress, consider successes and barriers, and evaluate the previous period of activities. The recertification process may be completed in person, by mail, phone, or other electronic means. If a client has not recertified prior to the expiration of their current benefits, they may be dropped from all elements of the Ryan White program.</a:t>
            </a:r>
          </a:p>
          <a:p>
            <a:pPr marL="0" indent="0">
              <a:buNone/>
            </a:pPr>
            <a:endParaRPr lang="en-US" sz="1600" b="1" dirty="0"/>
          </a:p>
          <a:p>
            <a:pPr marL="0" indent="0">
              <a:buNone/>
            </a:pPr>
            <a:r>
              <a:rPr lang="en-US" sz="1600" b="1" dirty="0"/>
              <a:t>Annual Review	</a:t>
            </a:r>
            <a:endParaRPr lang="en-US" sz="1600" dirty="0"/>
          </a:p>
          <a:p>
            <a:r>
              <a:rPr lang="en-US" sz="1600" dirty="0"/>
              <a:t>Case Managers must conduct a comprehensive annual eligibility assessment during the clients birthday month to determine the ability to continue access to Ryan White services.  Clients must have a completed </a:t>
            </a:r>
            <a:r>
              <a:rPr lang="en-US" sz="1600" b="1" dirty="0"/>
              <a:t>Universal Application 18-05</a:t>
            </a:r>
            <a:r>
              <a:rPr lang="en-US" sz="1600" dirty="0"/>
              <a:t> and verified required documentation prior to the finalization of the process.  </a:t>
            </a:r>
          </a:p>
          <a:p>
            <a:endParaRPr lang="en-US" sz="1600" dirty="0"/>
          </a:p>
          <a:p>
            <a:pPr marL="0" indent="0">
              <a:buNone/>
            </a:pPr>
            <a:r>
              <a:rPr lang="en-US" sz="1600" b="1" dirty="0"/>
              <a:t>6-Month Attestation</a:t>
            </a:r>
          </a:p>
          <a:p>
            <a:r>
              <a:rPr lang="en-US" sz="1600" dirty="0"/>
              <a:t>Case Managers must conduct an eligibility assessment during the clients ½ birthday month to determine the ability to continue access to Ryan White services.  Clients must have a completed </a:t>
            </a:r>
            <a:r>
              <a:rPr lang="en-US" sz="1600" b="1" dirty="0"/>
              <a:t>Universal Application 18-06</a:t>
            </a:r>
            <a:r>
              <a:rPr lang="en-US" sz="1600" dirty="0"/>
              <a:t> and verified required documentation (if applicable) prior to the finalization of the process.  </a:t>
            </a:r>
          </a:p>
          <a:p>
            <a:pPr marL="0" indent="0">
              <a:buNone/>
            </a:pPr>
            <a:r>
              <a:rPr lang="en-US" sz="1600" b="1" dirty="0"/>
              <a:t>	</a:t>
            </a:r>
            <a:endParaRPr lang="en-US" sz="1600" dirty="0"/>
          </a:p>
          <a:p>
            <a:pPr marL="0" indent="0">
              <a:buNone/>
            </a:pPr>
            <a:endParaRPr lang="en-US" sz="1600" dirty="0"/>
          </a:p>
          <a:p>
            <a:pPr marL="0" indent="0">
              <a:buNone/>
            </a:pPr>
            <a:endParaRPr lang="en-US" dirty="0"/>
          </a:p>
        </p:txBody>
      </p:sp>
    </p:spTree>
    <p:extLst>
      <p:ext uri="{BB962C8B-B14F-4D97-AF65-F5344CB8AC3E}">
        <p14:creationId xmlns:p14="http://schemas.microsoft.com/office/powerpoint/2010/main" val="40914279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15112"/>
          </a:xfrm>
        </p:spPr>
        <p:txBody>
          <a:bodyPr>
            <a:normAutofit fontScale="90000"/>
          </a:bodyPr>
          <a:lstStyle/>
          <a:p>
            <a:pPr algn="ctr"/>
            <a:r>
              <a:rPr lang="en-US" sz="3600" dirty="0"/>
              <a:t>Required Documentation </a:t>
            </a:r>
          </a:p>
        </p:txBody>
      </p:sp>
      <p:graphicFrame>
        <p:nvGraphicFramePr>
          <p:cNvPr id="4" name="Table 3">
            <a:extLst>
              <a:ext uri="{FF2B5EF4-FFF2-40B4-BE49-F238E27FC236}">
                <a16:creationId xmlns:a16="http://schemas.microsoft.com/office/drawing/2014/main" id="{A583A16E-851F-4496-AAAF-D57964EF7DE8}"/>
              </a:ext>
            </a:extLst>
          </p:cNvPr>
          <p:cNvGraphicFramePr>
            <a:graphicFrameLocks noGrp="1"/>
          </p:cNvGraphicFramePr>
          <p:nvPr>
            <p:extLst>
              <p:ext uri="{D42A27DB-BD31-4B8C-83A1-F6EECF244321}">
                <p14:modId xmlns:p14="http://schemas.microsoft.com/office/powerpoint/2010/main" val="2533198074"/>
              </p:ext>
            </p:extLst>
          </p:nvPr>
        </p:nvGraphicFramePr>
        <p:xfrm>
          <a:off x="685800" y="1394348"/>
          <a:ext cx="8229600" cy="3619262"/>
        </p:xfrm>
        <a:graphic>
          <a:graphicData uri="http://schemas.openxmlformats.org/drawingml/2006/table">
            <a:tbl>
              <a:tblPr firstRow="1" firstCol="1" bandRow="1">
                <a:tableStyleId>{5C22544A-7EE6-4342-B048-85BDC9FD1C3A}</a:tableStyleId>
              </a:tblPr>
              <a:tblGrid>
                <a:gridCol w="1793631">
                  <a:extLst>
                    <a:ext uri="{9D8B030D-6E8A-4147-A177-3AD203B41FA5}">
                      <a16:colId xmlns:a16="http://schemas.microsoft.com/office/drawing/2014/main" val="2217825870"/>
                    </a:ext>
                  </a:extLst>
                </a:gridCol>
                <a:gridCol w="1951892">
                  <a:extLst>
                    <a:ext uri="{9D8B030D-6E8A-4147-A177-3AD203B41FA5}">
                      <a16:colId xmlns:a16="http://schemas.microsoft.com/office/drawing/2014/main" val="1337935729"/>
                    </a:ext>
                  </a:extLst>
                </a:gridCol>
                <a:gridCol w="2268415">
                  <a:extLst>
                    <a:ext uri="{9D8B030D-6E8A-4147-A177-3AD203B41FA5}">
                      <a16:colId xmlns:a16="http://schemas.microsoft.com/office/drawing/2014/main" val="1468201224"/>
                    </a:ext>
                  </a:extLst>
                </a:gridCol>
                <a:gridCol w="2215662">
                  <a:extLst>
                    <a:ext uri="{9D8B030D-6E8A-4147-A177-3AD203B41FA5}">
                      <a16:colId xmlns:a16="http://schemas.microsoft.com/office/drawing/2014/main" val="2411007375"/>
                    </a:ext>
                  </a:extLst>
                </a:gridCol>
              </a:tblGrid>
              <a:tr h="586852">
                <a:tc>
                  <a:txBody>
                    <a:bodyPr/>
                    <a:lstStyle/>
                    <a:p>
                      <a:pPr marL="0" marR="0">
                        <a:lnSpc>
                          <a:spcPct val="107000"/>
                        </a:lnSpc>
                        <a:spcBef>
                          <a:spcPts val="0"/>
                        </a:spcBef>
                        <a:spcAft>
                          <a:spcPts val="0"/>
                        </a:spcAft>
                      </a:pPr>
                      <a:r>
                        <a:rPr lang="en-US" sz="1100">
                          <a:effectLst/>
                        </a:rPr>
                        <a:t>Requirement</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63305" marR="63305" marT="0" marB="0"/>
                </a:tc>
                <a:tc>
                  <a:txBody>
                    <a:bodyPr/>
                    <a:lstStyle/>
                    <a:p>
                      <a:pPr marL="0" marR="0">
                        <a:lnSpc>
                          <a:spcPct val="107000"/>
                        </a:lnSpc>
                        <a:spcBef>
                          <a:spcPts val="0"/>
                        </a:spcBef>
                        <a:spcAft>
                          <a:spcPts val="0"/>
                        </a:spcAft>
                      </a:pPr>
                      <a:r>
                        <a:rPr lang="en-US" sz="1100" dirty="0">
                          <a:effectLst/>
                        </a:rPr>
                        <a:t>Initial </a:t>
                      </a:r>
                      <a:endParaRPr lang="en-US" sz="10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63305" marR="63305" marT="0" marB="0"/>
                </a:tc>
                <a:tc>
                  <a:txBody>
                    <a:bodyPr/>
                    <a:lstStyle/>
                    <a:p>
                      <a:pPr marL="0" marR="0">
                        <a:lnSpc>
                          <a:spcPct val="107000"/>
                        </a:lnSpc>
                        <a:spcBef>
                          <a:spcPts val="0"/>
                        </a:spcBef>
                        <a:spcAft>
                          <a:spcPts val="0"/>
                        </a:spcAft>
                      </a:pPr>
                      <a:r>
                        <a:rPr lang="en-US" sz="1100">
                          <a:effectLst/>
                        </a:rPr>
                        <a:t>6-Month Self Attestation</a:t>
                      </a:r>
                      <a:endParaRPr lang="en-US" sz="1000">
                        <a:effectLst/>
                      </a:endParaRPr>
                    </a:p>
                    <a:p>
                      <a:pPr marL="0" marR="0">
                        <a:lnSpc>
                          <a:spcPct val="107000"/>
                        </a:lnSpc>
                        <a:spcBef>
                          <a:spcPts val="0"/>
                        </a:spcBef>
                        <a:spcAft>
                          <a:spcPts val="0"/>
                        </a:spcAft>
                      </a:pPr>
                      <a:r>
                        <a:rPr lang="en-US" sz="1100">
                          <a:effectLst/>
                        </a:rPr>
                        <a:t> </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63305" marR="63305" marT="0" marB="0"/>
                </a:tc>
                <a:tc>
                  <a:txBody>
                    <a:bodyPr/>
                    <a:lstStyle/>
                    <a:p>
                      <a:pPr marL="0" marR="0">
                        <a:lnSpc>
                          <a:spcPct val="107000"/>
                        </a:lnSpc>
                        <a:spcBef>
                          <a:spcPts val="0"/>
                        </a:spcBef>
                        <a:spcAft>
                          <a:spcPts val="0"/>
                        </a:spcAft>
                      </a:pPr>
                      <a:r>
                        <a:rPr lang="en-US" sz="1100">
                          <a:effectLst/>
                        </a:rPr>
                        <a:t>Annual Review</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63305" marR="63305" marT="0" marB="0"/>
                </a:tc>
                <a:extLst>
                  <a:ext uri="{0D108BD9-81ED-4DB2-BD59-A6C34878D82A}">
                    <a16:rowId xmlns:a16="http://schemas.microsoft.com/office/drawing/2014/main" val="2697077929"/>
                  </a:ext>
                </a:extLst>
              </a:tr>
              <a:tr h="532287">
                <a:tc>
                  <a:txBody>
                    <a:bodyPr/>
                    <a:lstStyle/>
                    <a:p>
                      <a:pPr marL="0" marR="0">
                        <a:lnSpc>
                          <a:spcPct val="107000"/>
                        </a:lnSpc>
                        <a:spcBef>
                          <a:spcPts val="0"/>
                        </a:spcBef>
                        <a:spcAft>
                          <a:spcPts val="0"/>
                        </a:spcAft>
                      </a:pPr>
                      <a:r>
                        <a:rPr lang="en-US" sz="1100">
                          <a:effectLst/>
                        </a:rPr>
                        <a:t>HIV Diagnosis</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63305" marR="63305" marT="0" marB="0"/>
                </a:tc>
                <a:tc>
                  <a:txBody>
                    <a:bodyPr/>
                    <a:lstStyle/>
                    <a:p>
                      <a:pPr marL="0" marR="0">
                        <a:lnSpc>
                          <a:spcPct val="107000"/>
                        </a:lnSpc>
                        <a:spcBef>
                          <a:spcPts val="0"/>
                        </a:spcBef>
                        <a:spcAft>
                          <a:spcPts val="0"/>
                        </a:spcAft>
                      </a:pPr>
                      <a:r>
                        <a:rPr lang="en-US" sz="1100">
                          <a:effectLst/>
                        </a:rPr>
                        <a:t>Documentation required for Initial Determination</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63305" marR="63305" marT="0" marB="0"/>
                </a:tc>
                <a:tc>
                  <a:txBody>
                    <a:bodyPr/>
                    <a:lstStyle/>
                    <a:p>
                      <a:pPr marL="0" marR="0">
                        <a:lnSpc>
                          <a:spcPct val="107000"/>
                        </a:lnSpc>
                        <a:spcBef>
                          <a:spcPts val="0"/>
                        </a:spcBef>
                        <a:spcAft>
                          <a:spcPts val="0"/>
                        </a:spcAft>
                      </a:pPr>
                      <a:r>
                        <a:rPr lang="en-US" sz="1100">
                          <a:effectLst/>
                        </a:rPr>
                        <a:t>Not Applicable</a:t>
                      </a:r>
                      <a:endParaRPr lang="en-US" sz="1000">
                        <a:effectLst/>
                      </a:endParaRPr>
                    </a:p>
                    <a:p>
                      <a:pPr marL="0" marR="0">
                        <a:lnSpc>
                          <a:spcPct val="107000"/>
                        </a:lnSpc>
                        <a:spcBef>
                          <a:spcPts val="0"/>
                        </a:spcBef>
                        <a:spcAft>
                          <a:spcPts val="0"/>
                        </a:spcAft>
                      </a:pPr>
                      <a:r>
                        <a:rPr lang="en-US" sz="1100">
                          <a:effectLst/>
                        </a:rPr>
                        <a:t> </a:t>
                      </a:r>
                      <a:endParaRPr lang="en-US" sz="1000">
                        <a:effectLst/>
                      </a:endParaRPr>
                    </a:p>
                    <a:p>
                      <a:pPr marL="0" marR="0">
                        <a:lnSpc>
                          <a:spcPct val="107000"/>
                        </a:lnSpc>
                        <a:spcBef>
                          <a:spcPts val="0"/>
                        </a:spcBef>
                        <a:spcAft>
                          <a:spcPts val="0"/>
                        </a:spcAft>
                      </a:pPr>
                      <a:r>
                        <a:rPr lang="en-US" sz="1100">
                          <a:effectLst/>
                        </a:rPr>
                        <a:t> </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63305" marR="63305" marT="0" marB="0"/>
                </a:tc>
                <a:tc>
                  <a:txBody>
                    <a:bodyPr/>
                    <a:lstStyle/>
                    <a:p>
                      <a:pPr marL="0" marR="0">
                        <a:lnSpc>
                          <a:spcPct val="107000"/>
                        </a:lnSpc>
                        <a:spcBef>
                          <a:spcPts val="0"/>
                        </a:spcBef>
                        <a:spcAft>
                          <a:spcPts val="0"/>
                        </a:spcAft>
                      </a:pPr>
                      <a:r>
                        <a:rPr lang="en-US" sz="1100">
                          <a:effectLst/>
                        </a:rPr>
                        <a:t>Not Applicable</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63305" marR="63305" marT="0" marB="0"/>
                </a:tc>
                <a:extLst>
                  <a:ext uri="{0D108BD9-81ED-4DB2-BD59-A6C34878D82A}">
                    <a16:rowId xmlns:a16="http://schemas.microsoft.com/office/drawing/2014/main" val="1262509074"/>
                  </a:ext>
                </a:extLst>
              </a:tr>
              <a:tr h="893592">
                <a:tc>
                  <a:txBody>
                    <a:bodyPr/>
                    <a:lstStyle/>
                    <a:p>
                      <a:pPr marL="0" marR="0">
                        <a:lnSpc>
                          <a:spcPct val="107000"/>
                        </a:lnSpc>
                        <a:spcBef>
                          <a:spcPts val="0"/>
                        </a:spcBef>
                        <a:spcAft>
                          <a:spcPts val="0"/>
                        </a:spcAft>
                      </a:pPr>
                      <a:r>
                        <a:rPr lang="en-US" sz="1100">
                          <a:effectLst/>
                        </a:rPr>
                        <a:t>Household Income (under 400% of Federal Poverty Level) </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63305" marR="63305" marT="0" marB="0"/>
                </a:tc>
                <a:tc>
                  <a:txBody>
                    <a:bodyPr/>
                    <a:lstStyle/>
                    <a:p>
                      <a:pPr marL="0" marR="0">
                        <a:lnSpc>
                          <a:spcPct val="107000"/>
                        </a:lnSpc>
                        <a:spcBef>
                          <a:spcPts val="0"/>
                        </a:spcBef>
                        <a:spcAft>
                          <a:spcPts val="0"/>
                        </a:spcAft>
                      </a:pPr>
                      <a:r>
                        <a:rPr lang="en-US" sz="1100">
                          <a:effectLst/>
                        </a:rPr>
                        <a:t>Documentation required for Initial Determination</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63305" marR="63305" marT="0" marB="0"/>
                </a:tc>
                <a:tc>
                  <a:txBody>
                    <a:bodyPr/>
                    <a:lstStyle/>
                    <a:p>
                      <a:pPr marL="0" marR="0">
                        <a:lnSpc>
                          <a:spcPct val="107000"/>
                        </a:lnSpc>
                        <a:spcBef>
                          <a:spcPts val="0"/>
                        </a:spcBef>
                        <a:spcAft>
                          <a:spcPts val="0"/>
                        </a:spcAft>
                      </a:pPr>
                      <a:r>
                        <a:rPr lang="en-US" sz="1100">
                          <a:effectLst/>
                        </a:rPr>
                        <a:t>Self-attestation of no change. </a:t>
                      </a:r>
                      <a:endParaRPr lang="en-US" sz="1000">
                        <a:effectLst/>
                      </a:endParaRPr>
                    </a:p>
                    <a:p>
                      <a:pPr marL="0" marR="0">
                        <a:lnSpc>
                          <a:spcPct val="107000"/>
                        </a:lnSpc>
                        <a:spcBef>
                          <a:spcPts val="0"/>
                        </a:spcBef>
                        <a:spcAft>
                          <a:spcPts val="0"/>
                        </a:spcAft>
                      </a:pPr>
                      <a:r>
                        <a:rPr lang="en-US" sz="1100">
                          <a:effectLst/>
                        </a:rPr>
                        <a:t>Documentation required if there are changes. </a:t>
                      </a:r>
                      <a:endParaRPr lang="en-US" sz="1000">
                        <a:effectLst/>
                      </a:endParaRPr>
                    </a:p>
                    <a:p>
                      <a:pPr marL="0" marR="0">
                        <a:lnSpc>
                          <a:spcPct val="107000"/>
                        </a:lnSpc>
                        <a:spcBef>
                          <a:spcPts val="0"/>
                        </a:spcBef>
                        <a:spcAft>
                          <a:spcPts val="0"/>
                        </a:spcAft>
                      </a:pPr>
                      <a:r>
                        <a:rPr lang="en-US" sz="1100">
                          <a:effectLst/>
                        </a:rPr>
                        <a:t> </a:t>
                      </a:r>
                      <a:endParaRPr lang="en-US" sz="1000">
                        <a:effectLst/>
                      </a:endParaRPr>
                    </a:p>
                    <a:p>
                      <a:pPr marL="0" marR="0">
                        <a:lnSpc>
                          <a:spcPct val="107000"/>
                        </a:lnSpc>
                        <a:spcBef>
                          <a:spcPts val="0"/>
                        </a:spcBef>
                        <a:spcAft>
                          <a:spcPts val="0"/>
                        </a:spcAft>
                      </a:pPr>
                      <a:r>
                        <a:rPr lang="en-US" sz="1100">
                          <a:effectLst/>
                        </a:rPr>
                        <a:t> </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63305" marR="63305" marT="0" marB="0"/>
                </a:tc>
                <a:tc>
                  <a:txBody>
                    <a:bodyPr/>
                    <a:lstStyle/>
                    <a:p>
                      <a:pPr marL="0" marR="0">
                        <a:lnSpc>
                          <a:spcPct val="107000"/>
                        </a:lnSpc>
                        <a:spcBef>
                          <a:spcPts val="0"/>
                        </a:spcBef>
                        <a:spcAft>
                          <a:spcPts val="0"/>
                        </a:spcAft>
                      </a:pPr>
                      <a:r>
                        <a:rPr lang="en-US" sz="1100">
                          <a:effectLst/>
                        </a:rPr>
                        <a:t>Documentation required for Annual Recertification Determination</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63305" marR="63305" marT="0" marB="0"/>
                </a:tc>
                <a:extLst>
                  <a:ext uri="{0D108BD9-81ED-4DB2-BD59-A6C34878D82A}">
                    <a16:rowId xmlns:a16="http://schemas.microsoft.com/office/drawing/2014/main" val="1971388349"/>
                  </a:ext>
                </a:extLst>
              </a:tr>
              <a:tr h="712939">
                <a:tc>
                  <a:txBody>
                    <a:bodyPr/>
                    <a:lstStyle/>
                    <a:p>
                      <a:pPr marL="0" marR="0">
                        <a:lnSpc>
                          <a:spcPct val="107000"/>
                        </a:lnSpc>
                        <a:spcBef>
                          <a:spcPts val="0"/>
                        </a:spcBef>
                        <a:spcAft>
                          <a:spcPts val="0"/>
                        </a:spcAft>
                      </a:pPr>
                      <a:r>
                        <a:rPr lang="en-US" sz="1100">
                          <a:effectLst/>
                        </a:rPr>
                        <a:t>Proof of Nevada Residency</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63305" marR="63305" marT="0" marB="0"/>
                </a:tc>
                <a:tc>
                  <a:txBody>
                    <a:bodyPr/>
                    <a:lstStyle/>
                    <a:p>
                      <a:pPr marL="0" marR="0">
                        <a:lnSpc>
                          <a:spcPct val="107000"/>
                        </a:lnSpc>
                        <a:spcBef>
                          <a:spcPts val="0"/>
                        </a:spcBef>
                        <a:spcAft>
                          <a:spcPts val="0"/>
                        </a:spcAft>
                      </a:pPr>
                      <a:r>
                        <a:rPr lang="en-US" sz="1100">
                          <a:effectLst/>
                        </a:rPr>
                        <a:t>Documentation required for Initial Determination</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63305" marR="63305" marT="0" marB="0"/>
                </a:tc>
                <a:tc>
                  <a:txBody>
                    <a:bodyPr/>
                    <a:lstStyle/>
                    <a:p>
                      <a:pPr marL="0" marR="0">
                        <a:lnSpc>
                          <a:spcPct val="107000"/>
                        </a:lnSpc>
                        <a:spcBef>
                          <a:spcPts val="0"/>
                        </a:spcBef>
                        <a:spcAft>
                          <a:spcPts val="0"/>
                        </a:spcAft>
                      </a:pPr>
                      <a:r>
                        <a:rPr lang="en-US" sz="1100">
                          <a:effectLst/>
                        </a:rPr>
                        <a:t>Self-attestation of no change. Documentation required if there are changes. </a:t>
                      </a:r>
                      <a:endParaRPr lang="en-US" sz="1000">
                        <a:effectLst/>
                      </a:endParaRPr>
                    </a:p>
                    <a:p>
                      <a:pPr marL="0" marR="0">
                        <a:lnSpc>
                          <a:spcPct val="107000"/>
                        </a:lnSpc>
                        <a:spcBef>
                          <a:spcPts val="0"/>
                        </a:spcBef>
                        <a:spcAft>
                          <a:spcPts val="0"/>
                        </a:spcAft>
                      </a:pPr>
                      <a:r>
                        <a:rPr lang="en-US" sz="1100">
                          <a:effectLst/>
                        </a:rPr>
                        <a:t> </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63305" marR="63305" marT="0" marB="0"/>
                </a:tc>
                <a:tc>
                  <a:txBody>
                    <a:bodyPr/>
                    <a:lstStyle/>
                    <a:p>
                      <a:pPr marL="0" marR="0">
                        <a:lnSpc>
                          <a:spcPct val="107000"/>
                        </a:lnSpc>
                        <a:spcBef>
                          <a:spcPts val="0"/>
                        </a:spcBef>
                        <a:spcAft>
                          <a:spcPts val="0"/>
                        </a:spcAft>
                      </a:pPr>
                      <a:r>
                        <a:rPr lang="en-US" sz="1100">
                          <a:effectLst/>
                        </a:rPr>
                        <a:t>Documentation required for Annual Recertification Determination</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63305" marR="63305" marT="0" marB="0"/>
                </a:tc>
                <a:extLst>
                  <a:ext uri="{0D108BD9-81ED-4DB2-BD59-A6C34878D82A}">
                    <a16:rowId xmlns:a16="http://schemas.microsoft.com/office/drawing/2014/main" val="2745355994"/>
                  </a:ext>
                </a:extLst>
              </a:tr>
              <a:tr h="893592">
                <a:tc>
                  <a:txBody>
                    <a:bodyPr/>
                    <a:lstStyle/>
                    <a:p>
                      <a:pPr marL="0" marR="0">
                        <a:lnSpc>
                          <a:spcPct val="107000"/>
                        </a:lnSpc>
                        <a:spcBef>
                          <a:spcPts val="0"/>
                        </a:spcBef>
                        <a:spcAft>
                          <a:spcPts val="0"/>
                        </a:spcAft>
                      </a:pPr>
                      <a:r>
                        <a:rPr lang="en-US" sz="1100">
                          <a:effectLst/>
                        </a:rPr>
                        <a:t>Insurance Status </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63305" marR="63305" marT="0" marB="0"/>
                </a:tc>
                <a:tc>
                  <a:txBody>
                    <a:bodyPr/>
                    <a:lstStyle/>
                    <a:p>
                      <a:pPr marL="0" marR="0">
                        <a:lnSpc>
                          <a:spcPct val="107000"/>
                        </a:lnSpc>
                        <a:spcBef>
                          <a:spcPts val="0"/>
                        </a:spcBef>
                        <a:spcAft>
                          <a:spcPts val="0"/>
                        </a:spcAft>
                      </a:pPr>
                      <a:r>
                        <a:rPr lang="en-US" sz="1100" dirty="0">
                          <a:effectLst/>
                        </a:rPr>
                        <a:t>Documentation required for Initial Determination</a:t>
                      </a:r>
                      <a:endParaRPr lang="en-US" sz="10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63305" marR="63305" marT="0" marB="0"/>
                </a:tc>
                <a:tc>
                  <a:txBody>
                    <a:bodyPr/>
                    <a:lstStyle/>
                    <a:p>
                      <a:pPr marL="0" marR="0">
                        <a:lnSpc>
                          <a:spcPct val="107000"/>
                        </a:lnSpc>
                        <a:spcBef>
                          <a:spcPts val="0"/>
                        </a:spcBef>
                        <a:spcAft>
                          <a:spcPts val="0"/>
                        </a:spcAft>
                      </a:pPr>
                      <a:r>
                        <a:rPr lang="en-US" sz="1100" dirty="0">
                          <a:effectLst/>
                        </a:rPr>
                        <a:t>Self-attestation of no change. Documentation required if there are changes.</a:t>
                      </a:r>
                      <a:endParaRPr lang="en-US" sz="1000" dirty="0">
                        <a:effectLst/>
                      </a:endParaRPr>
                    </a:p>
                    <a:p>
                      <a:pPr marL="0" marR="0">
                        <a:lnSpc>
                          <a:spcPct val="107000"/>
                        </a:lnSpc>
                        <a:spcBef>
                          <a:spcPts val="0"/>
                        </a:spcBef>
                        <a:spcAft>
                          <a:spcPts val="0"/>
                        </a:spcAft>
                      </a:pPr>
                      <a:r>
                        <a:rPr lang="en-US" sz="1100" dirty="0">
                          <a:effectLst/>
                        </a:rPr>
                        <a:t> </a:t>
                      </a:r>
                      <a:endParaRPr lang="en-US" sz="1000" dirty="0">
                        <a:effectLst/>
                      </a:endParaRPr>
                    </a:p>
                    <a:p>
                      <a:pPr marL="0" marR="0">
                        <a:lnSpc>
                          <a:spcPct val="107000"/>
                        </a:lnSpc>
                        <a:spcBef>
                          <a:spcPts val="0"/>
                        </a:spcBef>
                        <a:spcAft>
                          <a:spcPts val="0"/>
                        </a:spcAft>
                      </a:pPr>
                      <a:r>
                        <a:rPr lang="en-US" sz="1100" dirty="0">
                          <a:effectLst/>
                        </a:rPr>
                        <a:t> </a:t>
                      </a:r>
                      <a:endParaRPr lang="en-US" sz="10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63305" marR="63305" marT="0" marB="0"/>
                </a:tc>
                <a:tc>
                  <a:txBody>
                    <a:bodyPr/>
                    <a:lstStyle/>
                    <a:p>
                      <a:pPr marL="0" marR="0">
                        <a:lnSpc>
                          <a:spcPct val="107000"/>
                        </a:lnSpc>
                        <a:spcBef>
                          <a:spcPts val="0"/>
                        </a:spcBef>
                        <a:spcAft>
                          <a:spcPts val="0"/>
                        </a:spcAft>
                      </a:pPr>
                      <a:r>
                        <a:rPr lang="en-US" sz="1100" dirty="0">
                          <a:effectLst/>
                        </a:rPr>
                        <a:t>Documentation Verifying client is enrolled with an insurance.  </a:t>
                      </a:r>
                      <a:endParaRPr lang="en-US" sz="10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63305" marR="63305" marT="0" marB="0"/>
                </a:tc>
                <a:extLst>
                  <a:ext uri="{0D108BD9-81ED-4DB2-BD59-A6C34878D82A}">
                    <a16:rowId xmlns:a16="http://schemas.microsoft.com/office/drawing/2014/main" val="3611493942"/>
                  </a:ext>
                </a:extLst>
              </a:tr>
            </a:tbl>
          </a:graphicData>
        </a:graphic>
      </p:graphicFrame>
    </p:spTree>
    <p:extLst>
      <p:ext uri="{BB962C8B-B14F-4D97-AF65-F5344CB8AC3E}">
        <p14:creationId xmlns:p14="http://schemas.microsoft.com/office/powerpoint/2010/main" val="6064104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01555601"/>
              </p:ext>
            </p:extLst>
          </p:nvPr>
        </p:nvGraphicFramePr>
        <p:xfrm>
          <a:off x="3810000" y="838200"/>
          <a:ext cx="4842622" cy="5597017"/>
        </p:xfrm>
        <a:graphic>
          <a:graphicData uri="http://schemas.openxmlformats.org/drawingml/2006/table">
            <a:tbl>
              <a:tblPr firstRow="1" firstCol="1" bandRow="1">
                <a:tableStyleId>{5C22544A-7EE6-4342-B048-85BDC9FD1C3A}</a:tableStyleId>
              </a:tblPr>
              <a:tblGrid>
                <a:gridCol w="1613862">
                  <a:extLst>
                    <a:ext uri="{9D8B030D-6E8A-4147-A177-3AD203B41FA5}">
                      <a16:colId xmlns:a16="http://schemas.microsoft.com/office/drawing/2014/main" val="20000"/>
                    </a:ext>
                  </a:extLst>
                </a:gridCol>
                <a:gridCol w="1614380">
                  <a:extLst>
                    <a:ext uri="{9D8B030D-6E8A-4147-A177-3AD203B41FA5}">
                      <a16:colId xmlns:a16="http://schemas.microsoft.com/office/drawing/2014/main" val="20001"/>
                    </a:ext>
                  </a:extLst>
                </a:gridCol>
                <a:gridCol w="1614380">
                  <a:extLst>
                    <a:ext uri="{9D8B030D-6E8A-4147-A177-3AD203B41FA5}">
                      <a16:colId xmlns:a16="http://schemas.microsoft.com/office/drawing/2014/main" val="20002"/>
                    </a:ext>
                  </a:extLst>
                </a:gridCol>
              </a:tblGrid>
              <a:tr h="782394">
                <a:tc>
                  <a:txBody>
                    <a:bodyPr/>
                    <a:lstStyle/>
                    <a:p>
                      <a:pPr marL="0" marR="0">
                        <a:lnSpc>
                          <a:spcPct val="107000"/>
                        </a:lnSpc>
                        <a:spcBef>
                          <a:spcPts val="0"/>
                        </a:spcBef>
                        <a:spcAft>
                          <a:spcPts val="0"/>
                        </a:spcAft>
                      </a:pPr>
                      <a:r>
                        <a:rPr lang="en-US" sz="900" dirty="0">
                          <a:effectLst/>
                        </a:rPr>
                        <a:t>Additional Forms</a:t>
                      </a:r>
                      <a:endParaRPr lang="en-US" sz="900" dirty="0">
                        <a:effectLst/>
                        <a:latin typeface="Calibri"/>
                        <a:ea typeface="Calibri"/>
                        <a:cs typeface="Times New Roman"/>
                      </a:endParaRPr>
                    </a:p>
                  </a:txBody>
                  <a:tcPr marL="55936" marR="55936" marT="0" marB="0"/>
                </a:tc>
                <a:tc>
                  <a:txBody>
                    <a:bodyPr/>
                    <a:lstStyle/>
                    <a:p>
                      <a:pPr marL="0" marR="0">
                        <a:lnSpc>
                          <a:spcPct val="107000"/>
                        </a:lnSpc>
                        <a:spcBef>
                          <a:spcPts val="0"/>
                        </a:spcBef>
                        <a:spcAft>
                          <a:spcPts val="0"/>
                        </a:spcAft>
                      </a:pPr>
                      <a:r>
                        <a:rPr lang="en-US" sz="900" dirty="0">
                          <a:effectLst/>
                        </a:rPr>
                        <a:t>Description</a:t>
                      </a:r>
                      <a:endParaRPr lang="en-US" sz="900" dirty="0">
                        <a:effectLst/>
                        <a:latin typeface="Calibri"/>
                        <a:ea typeface="Calibri"/>
                        <a:cs typeface="Times New Roman"/>
                      </a:endParaRPr>
                    </a:p>
                  </a:txBody>
                  <a:tcPr marL="55936" marR="55936" marT="0" marB="0"/>
                </a:tc>
                <a:tc>
                  <a:txBody>
                    <a:bodyPr/>
                    <a:lstStyle/>
                    <a:p>
                      <a:pPr marL="0" marR="0">
                        <a:lnSpc>
                          <a:spcPct val="107000"/>
                        </a:lnSpc>
                        <a:spcBef>
                          <a:spcPts val="0"/>
                        </a:spcBef>
                        <a:spcAft>
                          <a:spcPts val="0"/>
                        </a:spcAft>
                      </a:pPr>
                      <a:r>
                        <a:rPr lang="en-US" sz="900" dirty="0">
                          <a:effectLst/>
                        </a:rPr>
                        <a:t>When to use </a:t>
                      </a:r>
                      <a:endParaRPr lang="en-US" sz="900" dirty="0">
                        <a:effectLst/>
                        <a:latin typeface="Calibri"/>
                        <a:ea typeface="Calibri"/>
                        <a:cs typeface="Times New Roman"/>
                      </a:endParaRPr>
                    </a:p>
                  </a:txBody>
                  <a:tcPr marL="55936" marR="55936" marT="0" marB="0"/>
                </a:tc>
                <a:extLst>
                  <a:ext uri="{0D108BD9-81ED-4DB2-BD59-A6C34878D82A}">
                    <a16:rowId xmlns:a16="http://schemas.microsoft.com/office/drawing/2014/main" val="10000"/>
                  </a:ext>
                </a:extLst>
              </a:tr>
              <a:tr h="731573">
                <a:tc>
                  <a:txBody>
                    <a:bodyPr/>
                    <a:lstStyle/>
                    <a:p>
                      <a:pPr marL="0" marR="0">
                        <a:lnSpc>
                          <a:spcPct val="107000"/>
                        </a:lnSpc>
                        <a:spcBef>
                          <a:spcPts val="0"/>
                        </a:spcBef>
                        <a:spcAft>
                          <a:spcPts val="0"/>
                        </a:spcAft>
                      </a:pPr>
                      <a:r>
                        <a:rPr lang="en-US" sz="900" dirty="0">
                          <a:effectLst/>
                        </a:rPr>
                        <a:t>Request for Proof of Diagnosis (CGD 15-39)</a:t>
                      </a:r>
                      <a:endParaRPr lang="en-US" sz="900" dirty="0">
                        <a:effectLst/>
                        <a:latin typeface="Calibri"/>
                        <a:ea typeface="Calibri"/>
                        <a:cs typeface="Times New Roman"/>
                      </a:endParaRPr>
                    </a:p>
                  </a:txBody>
                  <a:tcPr marL="55936" marR="55936" marT="0" marB="0"/>
                </a:tc>
                <a:tc>
                  <a:txBody>
                    <a:bodyPr/>
                    <a:lstStyle/>
                    <a:p>
                      <a:pPr marL="0" marR="0">
                        <a:lnSpc>
                          <a:spcPct val="107000"/>
                        </a:lnSpc>
                        <a:spcBef>
                          <a:spcPts val="0"/>
                        </a:spcBef>
                        <a:spcAft>
                          <a:spcPts val="0"/>
                        </a:spcAft>
                      </a:pPr>
                      <a:r>
                        <a:rPr lang="en-US" sz="900" dirty="0">
                          <a:effectLst/>
                        </a:rPr>
                        <a:t>Completed by client’s medical provider who has direct knowledge of client’s HIV diagnosis. </a:t>
                      </a:r>
                      <a:endParaRPr lang="en-US" sz="900" dirty="0">
                        <a:effectLst/>
                        <a:latin typeface="Calibri"/>
                        <a:ea typeface="Calibri"/>
                        <a:cs typeface="Times New Roman"/>
                      </a:endParaRPr>
                    </a:p>
                  </a:txBody>
                  <a:tcPr marL="55936" marR="55936" marT="0" marB="0"/>
                </a:tc>
                <a:tc>
                  <a:txBody>
                    <a:bodyPr/>
                    <a:lstStyle/>
                    <a:p>
                      <a:pPr marL="0" marR="0">
                        <a:lnSpc>
                          <a:spcPct val="107000"/>
                        </a:lnSpc>
                        <a:spcBef>
                          <a:spcPts val="0"/>
                        </a:spcBef>
                        <a:spcAft>
                          <a:spcPts val="0"/>
                        </a:spcAft>
                      </a:pPr>
                      <a:r>
                        <a:rPr lang="en-US" sz="900" dirty="0">
                          <a:effectLst/>
                        </a:rPr>
                        <a:t>Utilized when a client has no medical diagnosis available and needs verification of HIV Status. This form will only be utilized at initial determination.  </a:t>
                      </a:r>
                      <a:endParaRPr lang="en-US" sz="900" dirty="0">
                        <a:effectLst/>
                        <a:latin typeface="Calibri"/>
                        <a:ea typeface="Calibri"/>
                        <a:cs typeface="Times New Roman"/>
                      </a:endParaRPr>
                    </a:p>
                  </a:txBody>
                  <a:tcPr marL="55936" marR="55936" marT="0" marB="0"/>
                </a:tc>
                <a:extLst>
                  <a:ext uri="{0D108BD9-81ED-4DB2-BD59-A6C34878D82A}">
                    <a16:rowId xmlns:a16="http://schemas.microsoft.com/office/drawing/2014/main" val="10001"/>
                  </a:ext>
                </a:extLst>
              </a:tr>
              <a:tr h="731573">
                <a:tc>
                  <a:txBody>
                    <a:bodyPr/>
                    <a:lstStyle/>
                    <a:p>
                      <a:pPr marL="0" marR="0">
                        <a:lnSpc>
                          <a:spcPct val="107000"/>
                        </a:lnSpc>
                        <a:spcBef>
                          <a:spcPts val="0"/>
                        </a:spcBef>
                        <a:spcAft>
                          <a:spcPts val="0"/>
                        </a:spcAft>
                      </a:pPr>
                      <a:r>
                        <a:rPr lang="en-US" sz="900" dirty="0">
                          <a:effectLst/>
                        </a:rPr>
                        <a:t>Dependent Support Form </a:t>
                      </a:r>
                    </a:p>
                    <a:p>
                      <a:pPr marL="0" marR="0">
                        <a:lnSpc>
                          <a:spcPct val="107000"/>
                        </a:lnSpc>
                        <a:spcBef>
                          <a:spcPts val="0"/>
                        </a:spcBef>
                        <a:spcAft>
                          <a:spcPts val="0"/>
                        </a:spcAft>
                      </a:pPr>
                      <a:r>
                        <a:rPr lang="en-US" sz="900" dirty="0">
                          <a:effectLst/>
                        </a:rPr>
                        <a:t>(CGD 15-48)</a:t>
                      </a:r>
                      <a:endParaRPr lang="en-US" sz="900" dirty="0">
                        <a:effectLst/>
                        <a:latin typeface="Calibri"/>
                        <a:ea typeface="Calibri"/>
                        <a:cs typeface="Times New Roman"/>
                      </a:endParaRPr>
                    </a:p>
                  </a:txBody>
                  <a:tcPr marL="55936" marR="55936" marT="0" marB="0"/>
                </a:tc>
                <a:tc>
                  <a:txBody>
                    <a:bodyPr/>
                    <a:lstStyle/>
                    <a:p>
                      <a:pPr marL="0" marR="0">
                        <a:lnSpc>
                          <a:spcPct val="107000"/>
                        </a:lnSpc>
                        <a:spcBef>
                          <a:spcPts val="0"/>
                        </a:spcBef>
                        <a:spcAft>
                          <a:spcPts val="0"/>
                        </a:spcAft>
                      </a:pPr>
                      <a:r>
                        <a:rPr lang="en-US" sz="900" dirty="0">
                          <a:effectLst/>
                        </a:rPr>
                        <a:t>Completed by an individual who is providing the client with support and/or housing status. </a:t>
                      </a:r>
                      <a:endParaRPr lang="en-US" sz="900" dirty="0">
                        <a:effectLst/>
                        <a:latin typeface="Calibri"/>
                        <a:ea typeface="Calibri"/>
                        <a:cs typeface="Times New Roman"/>
                      </a:endParaRPr>
                    </a:p>
                  </a:txBody>
                  <a:tcPr marL="55936" marR="55936" marT="0" marB="0"/>
                </a:tc>
                <a:tc>
                  <a:txBody>
                    <a:bodyPr/>
                    <a:lstStyle/>
                    <a:p>
                      <a:pPr marL="0" marR="0">
                        <a:lnSpc>
                          <a:spcPct val="107000"/>
                        </a:lnSpc>
                        <a:spcBef>
                          <a:spcPts val="0"/>
                        </a:spcBef>
                        <a:spcAft>
                          <a:spcPts val="0"/>
                        </a:spcAft>
                      </a:pPr>
                      <a:r>
                        <a:rPr lang="en-US" sz="900" dirty="0">
                          <a:effectLst/>
                        </a:rPr>
                        <a:t>Utilized when a client is receiving support from a non-governmental third party.  Utilized when a client has made a declaration of no income.</a:t>
                      </a:r>
                      <a:endParaRPr lang="en-US" sz="900" dirty="0">
                        <a:effectLst/>
                        <a:latin typeface="Calibri"/>
                        <a:ea typeface="Calibri"/>
                        <a:cs typeface="Times New Roman"/>
                      </a:endParaRPr>
                    </a:p>
                  </a:txBody>
                  <a:tcPr marL="55936" marR="55936" marT="0" marB="0"/>
                </a:tc>
                <a:extLst>
                  <a:ext uri="{0D108BD9-81ED-4DB2-BD59-A6C34878D82A}">
                    <a16:rowId xmlns:a16="http://schemas.microsoft.com/office/drawing/2014/main" val="10002"/>
                  </a:ext>
                </a:extLst>
              </a:tr>
              <a:tr h="731573">
                <a:tc>
                  <a:txBody>
                    <a:bodyPr/>
                    <a:lstStyle/>
                    <a:p>
                      <a:pPr marL="0" marR="0">
                        <a:lnSpc>
                          <a:spcPct val="107000"/>
                        </a:lnSpc>
                        <a:spcBef>
                          <a:spcPts val="0"/>
                        </a:spcBef>
                        <a:spcAft>
                          <a:spcPts val="0"/>
                        </a:spcAft>
                      </a:pPr>
                      <a:r>
                        <a:rPr lang="en-US" sz="900" dirty="0">
                          <a:effectLst/>
                        </a:rPr>
                        <a:t>Verification of Residence </a:t>
                      </a:r>
                    </a:p>
                    <a:p>
                      <a:pPr marL="0" marR="0">
                        <a:lnSpc>
                          <a:spcPct val="107000"/>
                        </a:lnSpc>
                        <a:spcBef>
                          <a:spcPts val="0"/>
                        </a:spcBef>
                        <a:spcAft>
                          <a:spcPts val="0"/>
                        </a:spcAft>
                      </a:pPr>
                      <a:r>
                        <a:rPr lang="en-US" sz="900" dirty="0">
                          <a:effectLst/>
                        </a:rPr>
                        <a:t>(CGD 15-50) </a:t>
                      </a:r>
                      <a:endParaRPr lang="en-US" sz="900" dirty="0">
                        <a:effectLst/>
                        <a:latin typeface="Calibri"/>
                        <a:ea typeface="Calibri"/>
                        <a:cs typeface="Times New Roman"/>
                      </a:endParaRPr>
                    </a:p>
                  </a:txBody>
                  <a:tcPr marL="55936" marR="55936" marT="0" marB="0"/>
                </a:tc>
                <a:tc>
                  <a:txBody>
                    <a:bodyPr/>
                    <a:lstStyle/>
                    <a:p>
                      <a:pPr marL="0" marR="0">
                        <a:lnSpc>
                          <a:spcPct val="107000"/>
                        </a:lnSpc>
                        <a:spcBef>
                          <a:spcPts val="0"/>
                        </a:spcBef>
                        <a:spcAft>
                          <a:spcPts val="0"/>
                        </a:spcAft>
                      </a:pPr>
                      <a:r>
                        <a:rPr lang="en-US" sz="900" dirty="0">
                          <a:effectLst/>
                        </a:rPr>
                        <a:t>Completed by client’s landlord to establish his/her physical address for residency purposes. </a:t>
                      </a:r>
                      <a:endParaRPr lang="en-US" sz="900" dirty="0">
                        <a:effectLst/>
                        <a:latin typeface="Calibri"/>
                        <a:ea typeface="Calibri"/>
                        <a:cs typeface="Times New Roman"/>
                      </a:endParaRPr>
                    </a:p>
                  </a:txBody>
                  <a:tcPr marL="55936" marR="55936" marT="0" marB="0"/>
                </a:tc>
                <a:tc>
                  <a:txBody>
                    <a:bodyPr/>
                    <a:lstStyle/>
                    <a:p>
                      <a:pPr marL="0" marR="0">
                        <a:lnSpc>
                          <a:spcPct val="107000"/>
                        </a:lnSpc>
                        <a:spcBef>
                          <a:spcPts val="0"/>
                        </a:spcBef>
                        <a:spcAft>
                          <a:spcPts val="0"/>
                        </a:spcAft>
                      </a:pPr>
                      <a:r>
                        <a:rPr lang="en-US" sz="900" dirty="0">
                          <a:effectLst/>
                        </a:rPr>
                        <a:t>When a client has a residency, but has no other back-up documentation.  Utilized to establish residency for eligibility purposes.</a:t>
                      </a:r>
                      <a:endParaRPr lang="en-US" sz="900" dirty="0">
                        <a:effectLst/>
                        <a:latin typeface="Calibri"/>
                        <a:ea typeface="Calibri"/>
                        <a:cs typeface="Times New Roman"/>
                      </a:endParaRPr>
                    </a:p>
                  </a:txBody>
                  <a:tcPr marL="55936" marR="55936" marT="0" marB="0"/>
                </a:tc>
                <a:extLst>
                  <a:ext uri="{0D108BD9-81ED-4DB2-BD59-A6C34878D82A}">
                    <a16:rowId xmlns:a16="http://schemas.microsoft.com/office/drawing/2014/main" val="10003"/>
                  </a:ext>
                </a:extLst>
              </a:tr>
              <a:tr h="1609460">
                <a:tc>
                  <a:txBody>
                    <a:bodyPr/>
                    <a:lstStyle/>
                    <a:p>
                      <a:pPr marL="0" marR="0">
                        <a:lnSpc>
                          <a:spcPct val="107000"/>
                        </a:lnSpc>
                        <a:spcBef>
                          <a:spcPts val="0"/>
                        </a:spcBef>
                        <a:spcAft>
                          <a:spcPts val="0"/>
                        </a:spcAft>
                      </a:pPr>
                      <a:r>
                        <a:rPr lang="en-US" sz="900" dirty="0">
                          <a:effectLst/>
                        </a:rPr>
                        <a:t>Profit and Loss Statement for Self-Employment (CGD 16-04) </a:t>
                      </a:r>
                      <a:endParaRPr lang="en-US" sz="900" dirty="0">
                        <a:effectLst/>
                        <a:latin typeface="Calibri"/>
                        <a:ea typeface="Calibri"/>
                        <a:cs typeface="Times New Roman"/>
                      </a:endParaRPr>
                    </a:p>
                  </a:txBody>
                  <a:tcPr marL="55936" marR="55936" marT="0" marB="0"/>
                </a:tc>
                <a:tc>
                  <a:txBody>
                    <a:bodyPr/>
                    <a:lstStyle/>
                    <a:p>
                      <a:pPr marL="0" marR="0">
                        <a:lnSpc>
                          <a:spcPct val="107000"/>
                        </a:lnSpc>
                        <a:spcBef>
                          <a:spcPts val="0"/>
                        </a:spcBef>
                        <a:spcAft>
                          <a:spcPts val="0"/>
                        </a:spcAft>
                      </a:pPr>
                      <a:r>
                        <a:rPr lang="en-US" sz="900" dirty="0">
                          <a:effectLst/>
                        </a:rPr>
                        <a:t>Completed by a client who is self-employed or has other non-traditional income. </a:t>
                      </a:r>
                      <a:endParaRPr lang="en-US" sz="900" dirty="0">
                        <a:effectLst/>
                        <a:latin typeface="Calibri"/>
                        <a:ea typeface="Calibri"/>
                        <a:cs typeface="Times New Roman"/>
                      </a:endParaRPr>
                    </a:p>
                  </a:txBody>
                  <a:tcPr marL="55936" marR="55936" marT="0" marB="0"/>
                </a:tc>
                <a:tc>
                  <a:txBody>
                    <a:bodyPr/>
                    <a:lstStyle/>
                    <a:p>
                      <a:pPr marL="0" marR="0">
                        <a:lnSpc>
                          <a:spcPct val="107000"/>
                        </a:lnSpc>
                        <a:spcBef>
                          <a:spcPts val="0"/>
                        </a:spcBef>
                        <a:spcAft>
                          <a:spcPts val="0"/>
                        </a:spcAft>
                      </a:pPr>
                      <a:r>
                        <a:rPr lang="en-US" sz="900" dirty="0">
                          <a:effectLst/>
                        </a:rPr>
                        <a:t>Utilized when client’s income is from a self-owned business (including proprietorships and partnerships), a paid professional, paraprofessional, or occupational services (such as lawn care, domestic work, handyperson, landscaping, salesperson, street entertainer, or sex workers, etc.) Utilized to establish income.  </a:t>
                      </a:r>
                      <a:endParaRPr lang="en-US" sz="900" dirty="0">
                        <a:effectLst/>
                        <a:latin typeface="Calibri"/>
                        <a:ea typeface="Calibri"/>
                        <a:cs typeface="Times New Roman"/>
                      </a:endParaRPr>
                    </a:p>
                  </a:txBody>
                  <a:tcPr marL="55936" marR="55936" marT="0" marB="0"/>
                </a:tc>
                <a:extLst>
                  <a:ext uri="{0D108BD9-81ED-4DB2-BD59-A6C34878D82A}">
                    <a16:rowId xmlns:a16="http://schemas.microsoft.com/office/drawing/2014/main" val="10004"/>
                  </a:ext>
                </a:extLst>
              </a:tr>
              <a:tr h="438944">
                <a:tc>
                  <a:txBody>
                    <a:bodyPr/>
                    <a:lstStyle/>
                    <a:p>
                      <a:pPr marL="0" marR="0">
                        <a:lnSpc>
                          <a:spcPct val="107000"/>
                        </a:lnSpc>
                        <a:spcBef>
                          <a:spcPts val="0"/>
                        </a:spcBef>
                        <a:spcAft>
                          <a:spcPts val="0"/>
                        </a:spcAft>
                      </a:pPr>
                      <a:r>
                        <a:rPr lang="en-US" sz="900" dirty="0">
                          <a:effectLst/>
                        </a:rPr>
                        <a:t>Dental Insurance Enrollment Form (CGD 19-08) </a:t>
                      </a:r>
                      <a:endParaRPr lang="en-US" sz="900" dirty="0">
                        <a:effectLst/>
                        <a:latin typeface="Calibri"/>
                        <a:ea typeface="Calibri"/>
                        <a:cs typeface="Times New Roman"/>
                      </a:endParaRPr>
                    </a:p>
                  </a:txBody>
                  <a:tcPr marL="55936" marR="55936" marT="0" marB="0"/>
                </a:tc>
                <a:tc>
                  <a:txBody>
                    <a:bodyPr/>
                    <a:lstStyle/>
                    <a:p>
                      <a:pPr marL="0" marR="0">
                        <a:lnSpc>
                          <a:spcPct val="107000"/>
                        </a:lnSpc>
                        <a:spcBef>
                          <a:spcPts val="0"/>
                        </a:spcBef>
                        <a:spcAft>
                          <a:spcPts val="0"/>
                        </a:spcAft>
                      </a:pPr>
                      <a:r>
                        <a:rPr lang="en-US" sz="900" dirty="0">
                          <a:effectLst/>
                        </a:rPr>
                        <a:t>Completed by Client who lacks standalone dental insurance or in need of cost-sharing assistance. </a:t>
                      </a:r>
                      <a:endParaRPr lang="en-US" sz="900" dirty="0">
                        <a:effectLst/>
                        <a:latin typeface="Calibri"/>
                        <a:ea typeface="Calibri"/>
                        <a:cs typeface="Times New Roman"/>
                      </a:endParaRPr>
                    </a:p>
                  </a:txBody>
                  <a:tcPr marL="55936" marR="55936" marT="0" marB="0"/>
                </a:tc>
                <a:tc>
                  <a:txBody>
                    <a:bodyPr/>
                    <a:lstStyle/>
                    <a:p>
                      <a:pPr marL="0" marR="0">
                        <a:lnSpc>
                          <a:spcPct val="107000"/>
                        </a:lnSpc>
                        <a:spcBef>
                          <a:spcPts val="0"/>
                        </a:spcBef>
                        <a:spcAft>
                          <a:spcPts val="0"/>
                        </a:spcAft>
                      </a:pPr>
                      <a:r>
                        <a:rPr lang="en-US" sz="900" dirty="0">
                          <a:effectLst/>
                        </a:rPr>
                        <a:t>Completed during initial eligibility and every six months (during recertification)</a:t>
                      </a:r>
                      <a:endParaRPr lang="en-US" sz="900" dirty="0">
                        <a:effectLst/>
                        <a:latin typeface="Calibri"/>
                        <a:ea typeface="Calibri"/>
                        <a:cs typeface="Times New Roman"/>
                      </a:endParaRPr>
                    </a:p>
                  </a:txBody>
                  <a:tcPr marL="55936" marR="55936" marT="0" marB="0"/>
                </a:tc>
                <a:extLst>
                  <a:ext uri="{0D108BD9-81ED-4DB2-BD59-A6C34878D82A}">
                    <a16:rowId xmlns:a16="http://schemas.microsoft.com/office/drawing/2014/main" val="10005"/>
                  </a:ext>
                </a:extLst>
              </a:tr>
            </a:tbl>
          </a:graphicData>
        </a:graphic>
      </p:graphicFrame>
      <p:sp>
        <p:nvSpPr>
          <p:cNvPr id="4" name="TextBox 3"/>
          <p:cNvSpPr txBox="1"/>
          <p:nvPr/>
        </p:nvSpPr>
        <p:spPr>
          <a:xfrm>
            <a:off x="304800" y="1295400"/>
            <a:ext cx="3048000" cy="2308324"/>
          </a:xfrm>
          <a:prstGeom prst="rect">
            <a:avLst/>
          </a:prstGeom>
          <a:noFill/>
        </p:spPr>
        <p:txBody>
          <a:bodyPr wrap="square" rtlCol="0">
            <a:spAutoFit/>
          </a:bodyPr>
          <a:lstStyle/>
          <a:p>
            <a:r>
              <a:rPr lang="en-US" b="1" dirty="0"/>
              <a:t>ADDITIONAL PAPERWORK</a:t>
            </a:r>
          </a:p>
          <a:p>
            <a:endParaRPr lang="en-US" dirty="0"/>
          </a:p>
          <a:p>
            <a:r>
              <a:rPr lang="en-US" dirty="0"/>
              <a:t>The following are optional forms to be completed with the specific purpose of determining client’s initial and/or continued eligibility. </a:t>
            </a:r>
          </a:p>
        </p:txBody>
      </p:sp>
    </p:spTree>
    <p:extLst>
      <p:ext uri="{BB962C8B-B14F-4D97-AF65-F5344CB8AC3E}">
        <p14:creationId xmlns:p14="http://schemas.microsoft.com/office/powerpoint/2010/main" val="28202753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1629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4935162" y="838200"/>
            <a:ext cx="3604497" cy="1297115"/>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800" b="1" kern="1200" dirty="0">
                <a:solidFill>
                  <a:srgbClr val="000000"/>
                </a:solidFill>
                <a:effectLst/>
                <a:latin typeface="+mj-lt"/>
                <a:ea typeface="+mj-ea"/>
                <a:cs typeface="+mj-cs"/>
              </a:rPr>
              <a:t>Dental Insurance</a:t>
            </a:r>
            <a:endParaRPr lang="en-US" sz="3800" kern="1200" dirty="0">
              <a:solidFill>
                <a:srgbClr val="000000"/>
              </a:solidFill>
              <a:latin typeface="+mj-lt"/>
              <a:ea typeface="+mj-ea"/>
              <a:cs typeface="+mj-cs"/>
            </a:endParaRPr>
          </a:p>
        </p:txBody>
      </p:sp>
      <p:sp>
        <p:nvSpPr>
          <p:cNvPr id="13"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409865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Graphic 5" descr="Tooth">
            <a:extLst>
              <a:ext uri="{FF2B5EF4-FFF2-40B4-BE49-F238E27FC236}">
                <a16:creationId xmlns:a16="http://schemas.microsoft.com/office/drawing/2014/main" id="{AA992C20-AED4-401B-BE50-E19A46DCEF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5352" y="2333040"/>
            <a:ext cx="3106320" cy="3106320"/>
          </a:xfrm>
          <a:custGeom>
            <a:avLst/>
            <a:gdLst/>
            <a:ahLst/>
            <a:cxnLst/>
            <a:rect l="l" t="t" r="r" b="b"/>
            <a:pathLst>
              <a:path w="4141760" h="4377846">
                <a:moveTo>
                  <a:pt x="0" y="0"/>
                </a:moveTo>
                <a:lnTo>
                  <a:pt x="4141760" y="0"/>
                </a:lnTo>
                <a:lnTo>
                  <a:pt x="4141760" y="4377846"/>
                </a:lnTo>
                <a:lnTo>
                  <a:pt x="0" y="4377846"/>
                </a:lnTo>
                <a:close/>
              </a:path>
            </a:pathLst>
          </a:custGeom>
        </p:spPr>
      </p:pic>
      <p:sp>
        <p:nvSpPr>
          <p:cNvPr id="3" name="TextBox 2"/>
          <p:cNvSpPr txBox="1"/>
          <p:nvPr/>
        </p:nvSpPr>
        <p:spPr>
          <a:xfrm>
            <a:off x="5257800" y="2135315"/>
            <a:ext cx="3429000" cy="147732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Eligibility Specialists will fill out the Dental Insurance Enrollment Form as part of the Universal Eligibility packet for those clients enrolling in dental coverage. </a:t>
            </a:r>
          </a:p>
        </p:txBody>
      </p:sp>
    </p:spTree>
    <p:extLst>
      <p:ext uri="{BB962C8B-B14F-4D97-AF65-F5344CB8AC3E}">
        <p14:creationId xmlns:p14="http://schemas.microsoft.com/office/powerpoint/2010/main" val="22517191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0B93C0-C260-41DB-A26E-B813BD158EDE}"/>
              </a:ext>
            </a:extLst>
          </p:cNvPr>
          <p:cNvPicPr>
            <a:picLocks noChangeAspect="1"/>
          </p:cNvPicPr>
          <p:nvPr/>
        </p:nvPicPr>
        <p:blipFill>
          <a:blip r:embed="rId3"/>
          <a:stretch>
            <a:fillRect/>
          </a:stretch>
        </p:blipFill>
        <p:spPr>
          <a:xfrm>
            <a:off x="1152047" y="1120066"/>
            <a:ext cx="6839905" cy="2553056"/>
          </a:xfrm>
          <a:prstGeom prst="rect">
            <a:avLst/>
          </a:prstGeom>
        </p:spPr>
      </p:pic>
      <p:cxnSp>
        <p:nvCxnSpPr>
          <p:cNvPr id="7" name="Straight Arrow Connector 6">
            <a:extLst>
              <a:ext uri="{FF2B5EF4-FFF2-40B4-BE49-F238E27FC236}">
                <a16:creationId xmlns:a16="http://schemas.microsoft.com/office/drawing/2014/main" id="{EA28267C-6835-4E9F-BAD7-C58DBE14F9CF}"/>
              </a:ext>
            </a:extLst>
          </p:cNvPr>
          <p:cNvCxnSpPr/>
          <p:nvPr/>
        </p:nvCxnSpPr>
        <p:spPr>
          <a:xfrm flipH="1">
            <a:off x="7010400" y="1447800"/>
            <a:ext cx="1219200" cy="76200"/>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sp>
        <p:nvSpPr>
          <p:cNvPr id="15" name="TextBox 14">
            <a:extLst>
              <a:ext uri="{FF2B5EF4-FFF2-40B4-BE49-F238E27FC236}">
                <a16:creationId xmlns:a16="http://schemas.microsoft.com/office/drawing/2014/main" id="{DD823F88-D0B1-4E6A-B3C9-5C6CB896A523}"/>
              </a:ext>
            </a:extLst>
          </p:cNvPr>
          <p:cNvSpPr txBox="1"/>
          <p:nvPr/>
        </p:nvSpPr>
        <p:spPr>
          <a:xfrm>
            <a:off x="1219200" y="3886200"/>
            <a:ext cx="6781800" cy="2585323"/>
          </a:xfrm>
          <a:prstGeom prst="rect">
            <a:avLst/>
          </a:prstGeom>
          <a:noFill/>
        </p:spPr>
        <p:txBody>
          <a:bodyPr wrap="square" rtlCol="0">
            <a:spAutoFit/>
          </a:bodyPr>
          <a:lstStyle/>
          <a:p>
            <a:pPr marL="285750" indent="-285750">
              <a:buFont typeface="Wingdings" panose="05000000000000000000" pitchFamily="2" charset="2"/>
              <a:buChar char="Ø"/>
            </a:pPr>
            <a:r>
              <a:rPr lang="en-US" dirty="0"/>
              <a:t>20</a:t>
            </a:r>
            <a:r>
              <a:rPr lang="en-US" baseline="30000" dirty="0"/>
              <a:t>th</a:t>
            </a:r>
            <a:r>
              <a:rPr lang="en-US" dirty="0"/>
              <a:t> and before start the first of the next month </a:t>
            </a:r>
          </a:p>
          <a:p>
            <a:pPr marL="1200150" lvl="2" indent="-285750">
              <a:buFont typeface="Wingdings" panose="05000000000000000000" pitchFamily="2" charset="2"/>
              <a:buChar char="Ø"/>
            </a:pPr>
            <a:r>
              <a:rPr lang="en-US" dirty="0"/>
              <a:t>Application Date – 20</a:t>
            </a:r>
            <a:r>
              <a:rPr lang="en-US" baseline="30000" dirty="0"/>
              <a:t>th </a:t>
            </a:r>
            <a:r>
              <a:rPr lang="en-US" dirty="0"/>
              <a:t>June</a:t>
            </a:r>
          </a:p>
          <a:p>
            <a:pPr marL="1200150" lvl="2" indent="-285750">
              <a:buFont typeface="Wingdings" panose="05000000000000000000" pitchFamily="2" charset="2"/>
              <a:buChar char="Ø"/>
            </a:pPr>
            <a:r>
              <a:rPr lang="en-US" dirty="0"/>
              <a:t>Eligibility Start Date – 1</a:t>
            </a:r>
            <a:r>
              <a:rPr lang="en-US" baseline="30000" dirty="0"/>
              <a:t>st</a:t>
            </a:r>
            <a:r>
              <a:rPr lang="en-US" dirty="0"/>
              <a:t> July 	</a:t>
            </a:r>
          </a:p>
          <a:p>
            <a:pPr marL="285750" indent="-285750">
              <a:buFont typeface="Wingdings" panose="05000000000000000000" pitchFamily="2" charset="2"/>
              <a:buChar char="Ø"/>
            </a:pPr>
            <a:r>
              <a:rPr lang="en-US" dirty="0"/>
              <a:t>21</a:t>
            </a:r>
            <a:r>
              <a:rPr lang="en-US" baseline="30000" dirty="0"/>
              <a:t>st</a:t>
            </a:r>
            <a:r>
              <a:rPr lang="en-US" dirty="0"/>
              <a:t> and BEYOND start the first of the month after the next</a:t>
            </a:r>
          </a:p>
          <a:p>
            <a:pPr marL="1200150" lvl="2" indent="-285750">
              <a:buFont typeface="Wingdings" panose="05000000000000000000" pitchFamily="2" charset="2"/>
              <a:buChar char="Ø"/>
            </a:pPr>
            <a:r>
              <a:rPr lang="en-US" dirty="0"/>
              <a:t>Application Date – 21</a:t>
            </a:r>
            <a:r>
              <a:rPr lang="en-US" baseline="30000" dirty="0"/>
              <a:t>st</a:t>
            </a:r>
            <a:r>
              <a:rPr lang="en-US" dirty="0"/>
              <a:t> June</a:t>
            </a:r>
          </a:p>
          <a:p>
            <a:pPr marL="1200150" lvl="2" indent="-285750">
              <a:buFont typeface="Wingdings" panose="05000000000000000000" pitchFamily="2" charset="2"/>
              <a:buChar char="Ø"/>
            </a:pPr>
            <a:r>
              <a:rPr lang="en-US" dirty="0"/>
              <a:t>Eligibility Start Date – 1</a:t>
            </a:r>
            <a:r>
              <a:rPr lang="en-US" baseline="30000" dirty="0"/>
              <a:t>st</a:t>
            </a:r>
            <a:r>
              <a:rPr lang="en-US" dirty="0"/>
              <a:t> August </a:t>
            </a:r>
          </a:p>
          <a:p>
            <a:pPr marL="285750" indent="-285750">
              <a:buFont typeface="Wingdings" panose="05000000000000000000" pitchFamily="2" charset="2"/>
              <a:buChar char="Ø"/>
            </a:pPr>
            <a:r>
              <a:rPr lang="en-US" dirty="0"/>
              <a:t>Emergency Request start the 1</a:t>
            </a:r>
            <a:r>
              <a:rPr lang="en-US" baseline="30000" dirty="0"/>
              <a:t>st</a:t>
            </a:r>
            <a:r>
              <a:rPr lang="en-US" dirty="0"/>
              <a:t> of the current month.  </a:t>
            </a:r>
          </a:p>
          <a:p>
            <a:pPr marL="1200150" lvl="2" indent="-285750">
              <a:buFont typeface="Wingdings" panose="05000000000000000000" pitchFamily="2" charset="2"/>
              <a:buChar char="Ø"/>
            </a:pPr>
            <a:r>
              <a:rPr lang="en-US" dirty="0"/>
              <a:t>Application date -  13</a:t>
            </a:r>
            <a:r>
              <a:rPr lang="en-US" baseline="30000" dirty="0"/>
              <a:t>th</a:t>
            </a:r>
            <a:r>
              <a:rPr lang="en-US" dirty="0"/>
              <a:t> June</a:t>
            </a:r>
          </a:p>
          <a:p>
            <a:pPr marL="1200150" lvl="2" indent="-285750">
              <a:buFont typeface="Wingdings" panose="05000000000000000000" pitchFamily="2" charset="2"/>
              <a:buChar char="Ø"/>
            </a:pPr>
            <a:r>
              <a:rPr lang="en-US" dirty="0"/>
              <a:t>Eligibility Start Date – 1</a:t>
            </a:r>
            <a:r>
              <a:rPr lang="en-US" baseline="30000" dirty="0"/>
              <a:t>st</a:t>
            </a:r>
            <a:r>
              <a:rPr lang="en-US" dirty="0"/>
              <a:t> June </a:t>
            </a:r>
          </a:p>
        </p:txBody>
      </p:sp>
      <p:sp>
        <p:nvSpPr>
          <p:cNvPr id="17" name="TextBox 16">
            <a:extLst>
              <a:ext uri="{FF2B5EF4-FFF2-40B4-BE49-F238E27FC236}">
                <a16:creationId xmlns:a16="http://schemas.microsoft.com/office/drawing/2014/main" id="{7BE710CA-065A-45C4-87D0-6235288F5E6B}"/>
              </a:ext>
            </a:extLst>
          </p:cNvPr>
          <p:cNvSpPr txBox="1"/>
          <p:nvPr/>
        </p:nvSpPr>
        <p:spPr>
          <a:xfrm>
            <a:off x="1219200" y="533400"/>
            <a:ext cx="6705600" cy="646331"/>
          </a:xfrm>
          <a:prstGeom prst="rect">
            <a:avLst/>
          </a:prstGeom>
          <a:noFill/>
        </p:spPr>
        <p:txBody>
          <a:bodyPr wrap="square" rtlCol="0">
            <a:spAutoFit/>
          </a:bodyPr>
          <a:lstStyle/>
          <a:p>
            <a:pPr algn="ctr"/>
            <a:r>
              <a:rPr lang="en-US" sz="3600" dirty="0">
                <a:solidFill>
                  <a:schemeClr val="accent2">
                    <a:lumMod val="75000"/>
                  </a:schemeClr>
                </a:solidFill>
              </a:rPr>
              <a:t>Liberty Dental Enrollment Form</a:t>
            </a:r>
          </a:p>
        </p:txBody>
      </p:sp>
    </p:spTree>
    <p:extLst>
      <p:ext uri="{BB962C8B-B14F-4D97-AF65-F5344CB8AC3E}">
        <p14:creationId xmlns:p14="http://schemas.microsoft.com/office/powerpoint/2010/main" val="29089015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F50867-6BEA-4FDB-A167-D4E4DCADBFC2}"/>
              </a:ext>
            </a:extLst>
          </p:cNvPr>
          <p:cNvPicPr>
            <a:picLocks noChangeAspect="1"/>
          </p:cNvPicPr>
          <p:nvPr/>
        </p:nvPicPr>
        <p:blipFill>
          <a:blip r:embed="rId3"/>
          <a:stretch>
            <a:fillRect/>
          </a:stretch>
        </p:blipFill>
        <p:spPr>
          <a:xfrm>
            <a:off x="509020" y="1219200"/>
            <a:ext cx="8125959" cy="1238423"/>
          </a:xfrm>
          <a:prstGeom prst="rect">
            <a:avLst/>
          </a:prstGeom>
        </p:spPr>
      </p:pic>
      <p:sp>
        <p:nvSpPr>
          <p:cNvPr id="6" name="TextBox 5">
            <a:extLst>
              <a:ext uri="{FF2B5EF4-FFF2-40B4-BE49-F238E27FC236}">
                <a16:creationId xmlns:a16="http://schemas.microsoft.com/office/drawing/2014/main" id="{C3E50585-FABB-4521-A47C-85285C07C481}"/>
              </a:ext>
            </a:extLst>
          </p:cNvPr>
          <p:cNvSpPr txBox="1"/>
          <p:nvPr/>
        </p:nvSpPr>
        <p:spPr>
          <a:xfrm>
            <a:off x="509020" y="2895600"/>
            <a:ext cx="8125959" cy="3139321"/>
          </a:xfrm>
          <a:prstGeom prst="rect">
            <a:avLst/>
          </a:prstGeom>
          <a:noFill/>
        </p:spPr>
        <p:txBody>
          <a:bodyPr wrap="square" rtlCol="0">
            <a:spAutoFit/>
          </a:bodyPr>
          <a:lstStyle/>
          <a:p>
            <a:pPr marL="285750" indent="-285750">
              <a:buFont typeface="Wingdings" panose="05000000000000000000" pitchFamily="2" charset="2"/>
              <a:buChar char="Ø"/>
            </a:pPr>
            <a:r>
              <a:rPr lang="en-US" dirty="0"/>
              <a:t>Ryan White Eligibility Dates – Dates from RW Eligibility Document</a:t>
            </a:r>
          </a:p>
          <a:p>
            <a:pPr marL="742950" lvl="1" indent="-285750">
              <a:buFont typeface="Wingdings" panose="05000000000000000000" pitchFamily="2" charset="2"/>
              <a:buChar char="Ø"/>
            </a:pPr>
            <a:r>
              <a:rPr lang="en-US" dirty="0"/>
              <a:t>Start Date: Date document completed  (8</a:t>
            </a:r>
            <a:r>
              <a:rPr lang="en-US" baseline="30000" dirty="0"/>
              <a:t>th</a:t>
            </a:r>
            <a:r>
              <a:rPr lang="en-US" dirty="0"/>
              <a:t> May 2022)</a:t>
            </a:r>
          </a:p>
          <a:p>
            <a:pPr marL="742950" lvl="1" indent="-285750">
              <a:buFont typeface="Wingdings" panose="05000000000000000000" pitchFamily="2" charset="2"/>
              <a:buChar char="Ø"/>
            </a:pPr>
            <a:r>
              <a:rPr lang="en-US" dirty="0"/>
              <a:t>End Date: Last day of appropriate month  (30</a:t>
            </a:r>
            <a:r>
              <a:rPr lang="en-US" baseline="30000" dirty="0"/>
              <a:t>th</a:t>
            </a:r>
            <a:r>
              <a:rPr lang="en-US" dirty="0"/>
              <a:t> November 2022)</a:t>
            </a:r>
          </a:p>
          <a:p>
            <a:pPr lvl="1"/>
            <a:endParaRPr lang="en-US" dirty="0"/>
          </a:p>
          <a:p>
            <a:pPr marL="285750" indent="-285750">
              <a:buFont typeface="Wingdings" panose="05000000000000000000" pitchFamily="2" charset="2"/>
              <a:buChar char="Ø"/>
            </a:pPr>
            <a:r>
              <a:rPr lang="en-US" b="1" u="sng" dirty="0">
                <a:solidFill>
                  <a:srgbClr val="CC6600"/>
                </a:solidFill>
              </a:rPr>
              <a:t>Liberty Dental Eligibility Dates</a:t>
            </a:r>
            <a:r>
              <a:rPr lang="en-US" b="1" u="sng" dirty="0"/>
              <a:t> </a:t>
            </a:r>
          </a:p>
          <a:p>
            <a:pPr marL="285750" indent="-285750">
              <a:buFont typeface="Wingdings" panose="05000000000000000000" pitchFamily="2" charset="2"/>
              <a:buChar char="Ø"/>
            </a:pPr>
            <a:r>
              <a:rPr lang="en-US" dirty="0"/>
              <a:t>Start Date:  </a:t>
            </a:r>
            <a:r>
              <a:rPr lang="en-US" b="1" i="1" u="sng" dirty="0">
                <a:solidFill>
                  <a:srgbClr val="FF0000"/>
                </a:solidFill>
              </a:rPr>
              <a:t>ALWAYS</a:t>
            </a:r>
            <a:r>
              <a:rPr lang="en-US" dirty="0"/>
              <a:t> Use LD Eligibility Information </a:t>
            </a:r>
          </a:p>
          <a:p>
            <a:pPr marL="1200150" lvl="2" indent="-285750">
              <a:buFont typeface="Wingdings" panose="05000000000000000000" pitchFamily="2" charset="2"/>
              <a:buChar char="Ø"/>
            </a:pPr>
            <a:r>
              <a:rPr lang="en-US" dirty="0"/>
              <a:t>If client applies for LD at the same time as Ryan White (1</a:t>
            </a:r>
            <a:r>
              <a:rPr lang="en-US" baseline="30000" dirty="0"/>
              <a:t>st</a:t>
            </a:r>
            <a:r>
              <a:rPr lang="en-US" dirty="0"/>
              <a:t> June 2022)</a:t>
            </a:r>
          </a:p>
          <a:p>
            <a:pPr marL="1200150" lvl="2" indent="-285750">
              <a:buFont typeface="Wingdings" panose="05000000000000000000" pitchFamily="2" charset="2"/>
              <a:buChar char="Ø"/>
            </a:pPr>
            <a:r>
              <a:rPr lang="en-US" dirty="0"/>
              <a:t>If client comes in a later date requesting LD</a:t>
            </a:r>
          </a:p>
          <a:p>
            <a:pPr marL="1657350" lvl="3" indent="-285750">
              <a:buFont typeface="Wingdings" panose="05000000000000000000" pitchFamily="2" charset="2"/>
              <a:buChar char="Ø"/>
            </a:pPr>
            <a:r>
              <a:rPr lang="en-US" dirty="0"/>
              <a:t>Use LD Eligibility Information</a:t>
            </a:r>
          </a:p>
          <a:p>
            <a:pPr marL="1657350" lvl="3" indent="-285750">
              <a:buFont typeface="Wingdings" panose="05000000000000000000" pitchFamily="2" charset="2"/>
              <a:buChar char="Ø"/>
            </a:pPr>
            <a:endParaRPr lang="en-US" dirty="0"/>
          </a:p>
          <a:p>
            <a:pPr marL="742950" lvl="1" indent="-285750">
              <a:buFont typeface="Wingdings" panose="05000000000000000000" pitchFamily="2" charset="2"/>
              <a:buChar char="Ø"/>
            </a:pPr>
            <a:r>
              <a:rPr lang="en-US" dirty="0"/>
              <a:t>End Date:  </a:t>
            </a:r>
            <a:r>
              <a:rPr lang="en-US" dirty="0">
                <a:solidFill>
                  <a:srgbClr val="FF0000"/>
                </a:solidFill>
              </a:rPr>
              <a:t>ALWAYS Match With RWPB Eligibility End Date </a:t>
            </a:r>
          </a:p>
        </p:txBody>
      </p:sp>
      <p:sp>
        <p:nvSpPr>
          <p:cNvPr id="7" name="TextBox 6">
            <a:extLst>
              <a:ext uri="{FF2B5EF4-FFF2-40B4-BE49-F238E27FC236}">
                <a16:creationId xmlns:a16="http://schemas.microsoft.com/office/drawing/2014/main" id="{BD8BE820-4D06-4128-989D-96799F52056D}"/>
              </a:ext>
            </a:extLst>
          </p:cNvPr>
          <p:cNvSpPr txBox="1"/>
          <p:nvPr/>
        </p:nvSpPr>
        <p:spPr>
          <a:xfrm>
            <a:off x="3657600" y="1447800"/>
            <a:ext cx="1600200" cy="369332"/>
          </a:xfrm>
          <a:prstGeom prst="rect">
            <a:avLst/>
          </a:prstGeom>
          <a:noFill/>
        </p:spPr>
        <p:txBody>
          <a:bodyPr wrap="square" rtlCol="0">
            <a:spAutoFit/>
          </a:bodyPr>
          <a:lstStyle/>
          <a:p>
            <a:r>
              <a:rPr lang="en-US" dirty="0">
                <a:solidFill>
                  <a:srgbClr val="FF0000"/>
                </a:solidFill>
              </a:rPr>
              <a:t>5/8/2022</a:t>
            </a:r>
          </a:p>
        </p:txBody>
      </p:sp>
      <p:sp>
        <p:nvSpPr>
          <p:cNvPr id="8" name="TextBox 7">
            <a:extLst>
              <a:ext uri="{FF2B5EF4-FFF2-40B4-BE49-F238E27FC236}">
                <a16:creationId xmlns:a16="http://schemas.microsoft.com/office/drawing/2014/main" id="{B1DA5DE7-5741-4181-9D93-CC3A93E3AF40}"/>
              </a:ext>
            </a:extLst>
          </p:cNvPr>
          <p:cNvSpPr txBox="1"/>
          <p:nvPr/>
        </p:nvSpPr>
        <p:spPr>
          <a:xfrm>
            <a:off x="6400800" y="1430784"/>
            <a:ext cx="1447800" cy="369332"/>
          </a:xfrm>
          <a:prstGeom prst="rect">
            <a:avLst/>
          </a:prstGeom>
          <a:noFill/>
        </p:spPr>
        <p:txBody>
          <a:bodyPr wrap="square" rtlCol="0">
            <a:spAutoFit/>
          </a:bodyPr>
          <a:lstStyle/>
          <a:p>
            <a:r>
              <a:rPr lang="en-US" dirty="0">
                <a:solidFill>
                  <a:srgbClr val="FF0000"/>
                </a:solidFill>
              </a:rPr>
              <a:t>11/31/2022</a:t>
            </a:r>
          </a:p>
        </p:txBody>
      </p:sp>
      <p:sp>
        <p:nvSpPr>
          <p:cNvPr id="9" name="TextBox 8">
            <a:extLst>
              <a:ext uri="{FF2B5EF4-FFF2-40B4-BE49-F238E27FC236}">
                <a16:creationId xmlns:a16="http://schemas.microsoft.com/office/drawing/2014/main" id="{3BC5A9D3-A1C5-4AEE-BC2A-B3F7BD83DBCA}"/>
              </a:ext>
            </a:extLst>
          </p:cNvPr>
          <p:cNvSpPr txBox="1"/>
          <p:nvPr/>
        </p:nvSpPr>
        <p:spPr>
          <a:xfrm>
            <a:off x="2667000" y="1778831"/>
            <a:ext cx="2590800" cy="369332"/>
          </a:xfrm>
          <a:prstGeom prst="rect">
            <a:avLst/>
          </a:prstGeom>
          <a:noFill/>
        </p:spPr>
        <p:txBody>
          <a:bodyPr wrap="square" rtlCol="0">
            <a:spAutoFit/>
          </a:bodyPr>
          <a:lstStyle/>
          <a:p>
            <a:r>
              <a:rPr lang="en-US" dirty="0">
                <a:solidFill>
                  <a:srgbClr val="FF0000"/>
                </a:solidFill>
              </a:rPr>
              <a:t>MO Thompson </a:t>
            </a:r>
          </a:p>
        </p:txBody>
      </p:sp>
      <p:sp>
        <p:nvSpPr>
          <p:cNvPr id="10" name="TextBox 9">
            <a:extLst>
              <a:ext uri="{FF2B5EF4-FFF2-40B4-BE49-F238E27FC236}">
                <a16:creationId xmlns:a16="http://schemas.microsoft.com/office/drawing/2014/main" id="{EC7F2038-4468-437D-9D19-5878FA785C8D}"/>
              </a:ext>
            </a:extLst>
          </p:cNvPr>
          <p:cNvSpPr txBox="1"/>
          <p:nvPr/>
        </p:nvSpPr>
        <p:spPr>
          <a:xfrm>
            <a:off x="7124700" y="1759537"/>
            <a:ext cx="1660864" cy="369332"/>
          </a:xfrm>
          <a:prstGeom prst="rect">
            <a:avLst/>
          </a:prstGeom>
          <a:noFill/>
        </p:spPr>
        <p:txBody>
          <a:bodyPr wrap="square" rtlCol="0">
            <a:spAutoFit/>
          </a:bodyPr>
          <a:lstStyle/>
          <a:p>
            <a:r>
              <a:rPr lang="en-US" dirty="0">
                <a:solidFill>
                  <a:srgbClr val="FF0000"/>
                </a:solidFill>
              </a:rPr>
              <a:t>702-486-0872</a:t>
            </a:r>
          </a:p>
        </p:txBody>
      </p:sp>
      <p:sp>
        <p:nvSpPr>
          <p:cNvPr id="11" name="TextBox 10">
            <a:extLst>
              <a:ext uri="{FF2B5EF4-FFF2-40B4-BE49-F238E27FC236}">
                <a16:creationId xmlns:a16="http://schemas.microsoft.com/office/drawing/2014/main" id="{C808E067-6B33-4A98-B00B-49DF55892018}"/>
              </a:ext>
            </a:extLst>
          </p:cNvPr>
          <p:cNvSpPr txBox="1"/>
          <p:nvPr/>
        </p:nvSpPr>
        <p:spPr>
          <a:xfrm>
            <a:off x="3657600" y="2128869"/>
            <a:ext cx="1447800" cy="369332"/>
          </a:xfrm>
          <a:prstGeom prst="rect">
            <a:avLst/>
          </a:prstGeom>
          <a:noFill/>
        </p:spPr>
        <p:txBody>
          <a:bodyPr wrap="square" rtlCol="0">
            <a:spAutoFit/>
          </a:bodyPr>
          <a:lstStyle/>
          <a:p>
            <a:r>
              <a:rPr lang="en-US" dirty="0">
                <a:solidFill>
                  <a:srgbClr val="FF0000"/>
                </a:solidFill>
              </a:rPr>
              <a:t>6/1/2022</a:t>
            </a:r>
          </a:p>
        </p:txBody>
      </p:sp>
      <p:sp>
        <p:nvSpPr>
          <p:cNvPr id="12" name="TextBox 11">
            <a:extLst>
              <a:ext uri="{FF2B5EF4-FFF2-40B4-BE49-F238E27FC236}">
                <a16:creationId xmlns:a16="http://schemas.microsoft.com/office/drawing/2014/main" id="{632A0747-0891-4C94-BAE9-CC2CAA484B46}"/>
              </a:ext>
            </a:extLst>
          </p:cNvPr>
          <p:cNvSpPr txBox="1"/>
          <p:nvPr/>
        </p:nvSpPr>
        <p:spPr>
          <a:xfrm>
            <a:off x="6400800" y="2130965"/>
            <a:ext cx="1752600" cy="369332"/>
          </a:xfrm>
          <a:prstGeom prst="rect">
            <a:avLst/>
          </a:prstGeom>
          <a:noFill/>
        </p:spPr>
        <p:txBody>
          <a:bodyPr wrap="square" rtlCol="0">
            <a:spAutoFit/>
          </a:bodyPr>
          <a:lstStyle/>
          <a:p>
            <a:r>
              <a:rPr lang="en-US" dirty="0">
                <a:solidFill>
                  <a:srgbClr val="FF0000"/>
                </a:solidFill>
              </a:rPr>
              <a:t>11/31/2022</a:t>
            </a:r>
          </a:p>
        </p:txBody>
      </p:sp>
      <p:sp>
        <p:nvSpPr>
          <p:cNvPr id="13" name="TextBox 12">
            <a:extLst>
              <a:ext uri="{FF2B5EF4-FFF2-40B4-BE49-F238E27FC236}">
                <a16:creationId xmlns:a16="http://schemas.microsoft.com/office/drawing/2014/main" id="{A33415F5-1285-4A1F-8DF2-C616D93B3FA9}"/>
              </a:ext>
            </a:extLst>
          </p:cNvPr>
          <p:cNvSpPr txBox="1"/>
          <p:nvPr/>
        </p:nvSpPr>
        <p:spPr>
          <a:xfrm>
            <a:off x="685800" y="609600"/>
            <a:ext cx="7848600" cy="984885"/>
          </a:xfrm>
          <a:prstGeom prst="rect">
            <a:avLst/>
          </a:prstGeom>
          <a:noFill/>
        </p:spPr>
        <p:txBody>
          <a:bodyPr wrap="square" rtlCol="0">
            <a:spAutoFit/>
          </a:bodyPr>
          <a:lstStyle/>
          <a:p>
            <a:pPr algn="ctr"/>
            <a:r>
              <a:rPr lang="en-US" sz="4000" dirty="0">
                <a:solidFill>
                  <a:schemeClr val="accent2">
                    <a:lumMod val="75000"/>
                  </a:schemeClr>
                </a:solidFill>
              </a:rPr>
              <a:t>Liberty Dental Enrollment Form</a:t>
            </a:r>
          </a:p>
          <a:p>
            <a:endParaRPr lang="en-US" dirty="0"/>
          </a:p>
        </p:txBody>
      </p:sp>
    </p:spTree>
    <p:extLst>
      <p:ext uri="{BB962C8B-B14F-4D97-AF65-F5344CB8AC3E}">
        <p14:creationId xmlns:p14="http://schemas.microsoft.com/office/powerpoint/2010/main" val="32018482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9478" y="4419600"/>
            <a:ext cx="7696200" cy="1477328"/>
          </a:xfrm>
          <a:prstGeom prst="rect">
            <a:avLst/>
          </a:prstGeom>
          <a:noFill/>
        </p:spPr>
        <p:txBody>
          <a:bodyPr wrap="square" rtlCol="0">
            <a:spAutoFit/>
          </a:bodyPr>
          <a:lstStyle/>
          <a:p>
            <a:pPr marL="285750" indent="-285750">
              <a:buFont typeface="Wingdings" panose="05000000000000000000" pitchFamily="2" charset="2"/>
              <a:buChar char="Ø"/>
            </a:pPr>
            <a:r>
              <a:rPr lang="en-US" i="1" dirty="0">
                <a:cs typeface="Times New Roman" panose="02020603050405020304" pitchFamily="18" charset="0"/>
              </a:rPr>
              <a:t>Client General information shall mimic RWHAP (and CAREWare) </a:t>
            </a:r>
          </a:p>
          <a:p>
            <a:pPr marL="285750" indent="-285750">
              <a:buFont typeface="Wingdings" panose="05000000000000000000" pitchFamily="2" charset="2"/>
              <a:buChar char="Ø"/>
            </a:pPr>
            <a:r>
              <a:rPr lang="en-US" i="1" dirty="0">
                <a:cs typeface="Times New Roman" panose="02020603050405020304" pitchFamily="18" charset="0"/>
              </a:rPr>
              <a:t>Emergency Request only if the client request it  </a:t>
            </a:r>
          </a:p>
          <a:p>
            <a:pPr marL="285750" indent="-285750">
              <a:buFont typeface="Wingdings" panose="05000000000000000000" pitchFamily="2" charset="2"/>
              <a:buChar char="Ø"/>
            </a:pPr>
            <a:r>
              <a:rPr lang="en-US" i="1" dirty="0">
                <a:cs typeface="Times New Roman" panose="02020603050405020304" pitchFamily="18" charset="0"/>
              </a:rPr>
              <a:t>Mailing address only needed in different from Home address</a:t>
            </a:r>
          </a:p>
          <a:p>
            <a:pPr marL="285750" indent="-285750">
              <a:buFont typeface="Wingdings" panose="05000000000000000000" pitchFamily="2" charset="2"/>
              <a:buChar char="Ø"/>
            </a:pPr>
            <a:r>
              <a:rPr lang="en-US" i="1" dirty="0">
                <a:cs typeface="Times New Roman" panose="02020603050405020304" pitchFamily="18" charset="0"/>
              </a:rPr>
              <a:t>SSN or TIN category will be used for verification of other health benefits. This category may be left open if the client does not have an SSN or TIN. </a:t>
            </a:r>
            <a:endParaRPr lang="en-US" dirty="0">
              <a:cs typeface="Times New Roman" panose="02020603050405020304" pitchFamily="18" charset="0"/>
            </a:endParaRPr>
          </a:p>
        </p:txBody>
      </p:sp>
      <p:sp>
        <p:nvSpPr>
          <p:cNvPr id="3" name="TextBox 2">
            <a:extLst>
              <a:ext uri="{FF2B5EF4-FFF2-40B4-BE49-F238E27FC236}">
                <a16:creationId xmlns:a16="http://schemas.microsoft.com/office/drawing/2014/main" id="{466062FC-48B4-4927-83CF-5A4A8D1B23D2}"/>
              </a:ext>
            </a:extLst>
          </p:cNvPr>
          <p:cNvSpPr txBox="1"/>
          <p:nvPr/>
        </p:nvSpPr>
        <p:spPr>
          <a:xfrm>
            <a:off x="800550" y="682900"/>
            <a:ext cx="7543800" cy="707886"/>
          </a:xfrm>
          <a:prstGeom prst="rect">
            <a:avLst/>
          </a:prstGeom>
          <a:noFill/>
        </p:spPr>
        <p:txBody>
          <a:bodyPr wrap="square" rtlCol="0">
            <a:spAutoFit/>
          </a:bodyPr>
          <a:lstStyle/>
          <a:p>
            <a:pPr algn="ctr"/>
            <a:r>
              <a:rPr lang="en-US" sz="4000" dirty="0">
                <a:solidFill>
                  <a:schemeClr val="accent2">
                    <a:lumMod val="75000"/>
                  </a:schemeClr>
                </a:solidFill>
              </a:rPr>
              <a:t>Liberty Dental Enrollment Form</a:t>
            </a:r>
          </a:p>
        </p:txBody>
      </p:sp>
      <p:pic>
        <p:nvPicPr>
          <p:cNvPr id="5" name="Picture 4">
            <a:extLst>
              <a:ext uri="{FF2B5EF4-FFF2-40B4-BE49-F238E27FC236}">
                <a16:creationId xmlns:a16="http://schemas.microsoft.com/office/drawing/2014/main" id="{232037C9-3DBD-4710-8B91-2A27A944F7B0}"/>
              </a:ext>
            </a:extLst>
          </p:cNvPr>
          <p:cNvPicPr>
            <a:picLocks noChangeAspect="1"/>
          </p:cNvPicPr>
          <p:nvPr/>
        </p:nvPicPr>
        <p:blipFill>
          <a:blip r:embed="rId3"/>
          <a:stretch>
            <a:fillRect/>
          </a:stretch>
        </p:blipFill>
        <p:spPr>
          <a:xfrm>
            <a:off x="494731" y="1752600"/>
            <a:ext cx="8154538" cy="1943371"/>
          </a:xfrm>
          <a:prstGeom prst="rect">
            <a:avLst/>
          </a:prstGeom>
        </p:spPr>
      </p:pic>
      <p:sp>
        <p:nvSpPr>
          <p:cNvPr id="6" name="TextBox 5">
            <a:extLst>
              <a:ext uri="{FF2B5EF4-FFF2-40B4-BE49-F238E27FC236}">
                <a16:creationId xmlns:a16="http://schemas.microsoft.com/office/drawing/2014/main" id="{CBDF7476-60DF-4CF3-807C-F09A0E39B7F3}"/>
              </a:ext>
            </a:extLst>
          </p:cNvPr>
          <p:cNvSpPr txBox="1"/>
          <p:nvPr/>
        </p:nvSpPr>
        <p:spPr>
          <a:xfrm>
            <a:off x="1752600" y="1752600"/>
            <a:ext cx="990600" cy="369332"/>
          </a:xfrm>
          <a:prstGeom prst="rect">
            <a:avLst/>
          </a:prstGeom>
          <a:noFill/>
        </p:spPr>
        <p:txBody>
          <a:bodyPr wrap="square" rtlCol="0">
            <a:spAutoFit/>
          </a:bodyPr>
          <a:lstStyle/>
          <a:p>
            <a:r>
              <a:rPr lang="en-US" dirty="0">
                <a:solidFill>
                  <a:schemeClr val="accent1">
                    <a:lumMod val="60000"/>
                    <a:lumOff val="40000"/>
                  </a:schemeClr>
                </a:solidFill>
              </a:rPr>
              <a:t>Balboa </a:t>
            </a:r>
          </a:p>
        </p:txBody>
      </p:sp>
      <p:sp>
        <p:nvSpPr>
          <p:cNvPr id="7" name="TextBox 6">
            <a:extLst>
              <a:ext uri="{FF2B5EF4-FFF2-40B4-BE49-F238E27FC236}">
                <a16:creationId xmlns:a16="http://schemas.microsoft.com/office/drawing/2014/main" id="{6DFB4646-9D0A-4A0B-A731-85DF91503D35}"/>
              </a:ext>
            </a:extLst>
          </p:cNvPr>
          <p:cNvSpPr txBox="1"/>
          <p:nvPr/>
        </p:nvSpPr>
        <p:spPr>
          <a:xfrm>
            <a:off x="4114800" y="1752600"/>
            <a:ext cx="1371600" cy="369332"/>
          </a:xfrm>
          <a:prstGeom prst="rect">
            <a:avLst/>
          </a:prstGeom>
          <a:noFill/>
        </p:spPr>
        <p:txBody>
          <a:bodyPr wrap="square" rtlCol="0">
            <a:spAutoFit/>
          </a:bodyPr>
          <a:lstStyle/>
          <a:p>
            <a:r>
              <a:rPr lang="en-US" dirty="0">
                <a:solidFill>
                  <a:schemeClr val="accent1">
                    <a:lumMod val="60000"/>
                    <a:lumOff val="40000"/>
                  </a:schemeClr>
                </a:solidFill>
              </a:rPr>
              <a:t>Rocky</a:t>
            </a:r>
          </a:p>
        </p:txBody>
      </p:sp>
      <p:sp>
        <p:nvSpPr>
          <p:cNvPr id="8" name="TextBox 7">
            <a:extLst>
              <a:ext uri="{FF2B5EF4-FFF2-40B4-BE49-F238E27FC236}">
                <a16:creationId xmlns:a16="http://schemas.microsoft.com/office/drawing/2014/main" id="{5779850B-8446-4C4A-889D-6DF8BB605E51}"/>
              </a:ext>
            </a:extLst>
          </p:cNvPr>
          <p:cNvSpPr txBox="1"/>
          <p:nvPr/>
        </p:nvSpPr>
        <p:spPr>
          <a:xfrm>
            <a:off x="6172200" y="1752600"/>
            <a:ext cx="1219200" cy="369332"/>
          </a:xfrm>
          <a:prstGeom prst="rect">
            <a:avLst/>
          </a:prstGeom>
          <a:noFill/>
        </p:spPr>
        <p:txBody>
          <a:bodyPr wrap="square" rtlCol="0">
            <a:spAutoFit/>
          </a:bodyPr>
          <a:lstStyle/>
          <a:p>
            <a:r>
              <a:rPr lang="en-US" dirty="0">
                <a:solidFill>
                  <a:schemeClr val="accent1">
                    <a:lumMod val="60000"/>
                    <a:lumOff val="40000"/>
                  </a:schemeClr>
                </a:solidFill>
              </a:rPr>
              <a:t>Male</a:t>
            </a:r>
          </a:p>
        </p:txBody>
      </p:sp>
      <p:sp>
        <p:nvSpPr>
          <p:cNvPr id="9" name="TextBox 8">
            <a:extLst>
              <a:ext uri="{FF2B5EF4-FFF2-40B4-BE49-F238E27FC236}">
                <a16:creationId xmlns:a16="http://schemas.microsoft.com/office/drawing/2014/main" id="{60316587-26E5-4902-9547-4CA75A8BC008}"/>
              </a:ext>
            </a:extLst>
          </p:cNvPr>
          <p:cNvSpPr txBox="1"/>
          <p:nvPr/>
        </p:nvSpPr>
        <p:spPr>
          <a:xfrm>
            <a:off x="990600" y="2121932"/>
            <a:ext cx="1752600" cy="369332"/>
          </a:xfrm>
          <a:prstGeom prst="rect">
            <a:avLst/>
          </a:prstGeom>
          <a:noFill/>
        </p:spPr>
        <p:txBody>
          <a:bodyPr wrap="square" rtlCol="0">
            <a:spAutoFit/>
          </a:bodyPr>
          <a:lstStyle/>
          <a:p>
            <a:r>
              <a:rPr lang="en-US" sz="1800" dirty="0">
                <a:solidFill>
                  <a:schemeClr val="accent1">
                    <a:lumMod val="60000"/>
                    <a:lumOff val="40000"/>
                  </a:schemeClr>
                </a:solidFill>
                <a:latin typeface="Times New Roman" panose="02020603050405020304" pitchFamily="18" charset="0"/>
                <a:cs typeface="Times New Roman" panose="02020603050405020304" pitchFamily="18" charset="0"/>
              </a:rPr>
              <a:t>RCBL08171U</a:t>
            </a:r>
            <a:endParaRPr lang="en-US" dirty="0">
              <a:solidFill>
                <a:schemeClr val="accent1">
                  <a:lumMod val="60000"/>
                  <a:lumOff val="40000"/>
                </a:schemeClr>
              </a:solidFill>
            </a:endParaRPr>
          </a:p>
        </p:txBody>
      </p:sp>
      <p:sp>
        <p:nvSpPr>
          <p:cNvPr id="10" name="TextBox 9">
            <a:extLst>
              <a:ext uri="{FF2B5EF4-FFF2-40B4-BE49-F238E27FC236}">
                <a16:creationId xmlns:a16="http://schemas.microsoft.com/office/drawing/2014/main" id="{53D97FB4-5654-4EC1-BA8F-08AF8D6BB510}"/>
              </a:ext>
            </a:extLst>
          </p:cNvPr>
          <p:cNvSpPr txBox="1"/>
          <p:nvPr/>
        </p:nvSpPr>
        <p:spPr>
          <a:xfrm>
            <a:off x="1752600" y="2354953"/>
            <a:ext cx="2133600" cy="369332"/>
          </a:xfrm>
          <a:prstGeom prst="rect">
            <a:avLst/>
          </a:prstGeom>
          <a:noFill/>
        </p:spPr>
        <p:txBody>
          <a:bodyPr wrap="square" rtlCol="0">
            <a:spAutoFit/>
          </a:bodyPr>
          <a:lstStyle/>
          <a:p>
            <a:r>
              <a:rPr lang="en-US" dirty="0">
                <a:solidFill>
                  <a:schemeClr val="accent1">
                    <a:lumMod val="60000"/>
                    <a:lumOff val="40000"/>
                  </a:schemeClr>
                </a:solidFill>
              </a:rPr>
              <a:t>08/17/1999</a:t>
            </a:r>
          </a:p>
        </p:txBody>
      </p:sp>
      <p:sp>
        <p:nvSpPr>
          <p:cNvPr id="11" name="TextBox 10">
            <a:extLst>
              <a:ext uri="{FF2B5EF4-FFF2-40B4-BE49-F238E27FC236}">
                <a16:creationId xmlns:a16="http://schemas.microsoft.com/office/drawing/2014/main" id="{6FD453E5-6BE4-4202-9EE8-44B01B1799D0}"/>
              </a:ext>
            </a:extLst>
          </p:cNvPr>
          <p:cNvSpPr txBox="1"/>
          <p:nvPr/>
        </p:nvSpPr>
        <p:spPr>
          <a:xfrm>
            <a:off x="5720179" y="2380426"/>
            <a:ext cx="2209800" cy="369332"/>
          </a:xfrm>
          <a:prstGeom prst="rect">
            <a:avLst/>
          </a:prstGeom>
          <a:noFill/>
        </p:spPr>
        <p:txBody>
          <a:bodyPr wrap="square" rtlCol="0">
            <a:spAutoFit/>
          </a:bodyPr>
          <a:lstStyle/>
          <a:p>
            <a:r>
              <a:rPr lang="en-US" dirty="0">
                <a:solidFill>
                  <a:schemeClr val="accent1">
                    <a:lumMod val="60000"/>
                    <a:lumOff val="40000"/>
                  </a:schemeClr>
                </a:solidFill>
              </a:rPr>
              <a:t>567-555-8521</a:t>
            </a:r>
          </a:p>
        </p:txBody>
      </p:sp>
      <p:sp>
        <p:nvSpPr>
          <p:cNvPr id="12" name="TextBox 11">
            <a:extLst>
              <a:ext uri="{FF2B5EF4-FFF2-40B4-BE49-F238E27FC236}">
                <a16:creationId xmlns:a16="http://schemas.microsoft.com/office/drawing/2014/main" id="{17CB2760-0DD9-4489-B905-6BEF78A63431}"/>
              </a:ext>
            </a:extLst>
          </p:cNvPr>
          <p:cNvSpPr txBox="1"/>
          <p:nvPr/>
        </p:nvSpPr>
        <p:spPr>
          <a:xfrm>
            <a:off x="1973341" y="2607775"/>
            <a:ext cx="295274" cy="369332"/>
          </a:xfrm>
          <a:prstGeom prst="rect">
            <a:avLst/>
          </a:prstGeom>
          <a:noFill/>
        </p:spPr>
        <p:txBody>
          <a:bodyPr wrap="none" rtlCol="0">
            <a:spAutoFit/>
          </a:bodyPr>
          <a:lstStyle/>
          <a:p>
            <a:r>
              <a:rPr lang="en-US" dirty="0"/>
              <a:t>x</a:t>
            </a:r>
          </a:p>
        </p:txBody>
      </p:sp>
      <p:sp>
        <p:nvSpPr>
          <p:cNvPr id="13" name="TextBox 12">
            <a:extLst>
              <a:ext uri="{FF2B5EF4-FFF2-40B4-BE49-F238E27FC236}">
                <a16:creationId xmlns:a16="http://schemas.microsoft.com/office/drawing/2014/main" id="{FD164E03-F037-4B1F-A470-6E21D8FDBC26}"/>
              </a:ext>
            </a:extLst>
          </p:cNvPr>
          <p:cNvSpPr txBox="1"/>
          <p:nvPr/>
        </p:nvSpPr>
        <p:spPr>
          <a:xfrm>
            <a:off x="1752600" y="3059668"/>
            <a:ext cx="2667000" cy="369332"/>
          </a:xfrm>
          <a:prstGeom prst="rect">
            <a:avLst/>
          </a:prstGeom>
          <a:noFill/>
        </p:spPr>
        <p:txBody>
          <a:bodyPr wrap="square" rtlCol="0">
            <a:spAutoFit/>
          </a:bodyPr>
          <a:lstStyle/>
          <a:p>
            <a:r>
              <a:rPr lang="en-US" dirty="0">
                <a:solidFill>
                  <a:schemeClr val="accent1">
                    <a:lumMod val="60000"/>
                    <a:lumOff val="40000"/>
                  </a:schemeClr>
                </a:solidFill>
              </a:rPr>
              <a:t>301 Cobblestone Way</a:t>
            </a:r>
          </a:p>
        </p:txBody>
      </p:sp>
      <p:sp>
        <p:nvSpPr>
          <p:cNvPr id="14" name="TextBox 13">
            <a:extLst>
              <a:ext uri="{FF2B5EF4-FFF2-40B4-BE49-F238E27FC236}">
                <a16:creationId xmlns:a16="http://schemas.microsoft.com/office/drawing/2014/main" id="{8CA4D723-263E-4940-AF42-CA0F618EB01F}"/>
              </a:ext>
            </a:extLst>
          </p:cNvPr>
          <p:cNvSpPr txBox="1"/>
          <p:nvPr/>
        </p:nvSpPr>
        <p:spPr>
          <a:xfrm>
            <a:off x="4876800" y="3059668"/>
            <a:ext cx="1371600" cy="369332"/>
          </a:xfrm>
          <a:prstGeom prst="rect">
            <a:avLst/>
          </a:prstGeom>
          <a:noFill/>
        </p:spPr>
        <p:txBody>
          <a:bodyPr wrap="square" rtlCol="0">
            <a:spAutoFit/>
          </a:bodyPr>
          <a:lstStyle/>
          <a:p>
            <a:r>
              <a:rPr lang="en-US" dirty="0">
                <a:solidFill>
                  <a:schemeClr val="accent1">
                    <a:lumMod val="60000"/>
                    <a:lumOff val="40000"/>
                  </a:schemeClr>
                </a:solidFill>
              </a:rPr>
              <a:t>Henderson</a:t>
            </a:r>
            <a:r>
              <a:rPr lang="en-US" dirty="0"/>
              <a:t> </a:t>
            </a:r>
          </a:p>
        </p:txBody>
      </p:sp>
      <p:sp>
        <p:nvSpPr>
          <p:cNvPr id="15" name="TextBox 14">
            <a:extLst>
              <a:ext uri="{FF2B5EF4-FFF2-40B4-BE49-F238E27FC236}">
                <a16:creationId xmlns:a16="http://schemas.microsoft.com/office/drawing/2014/main" id="{57B6A8A9-B127-436B-AB29-10CB20F9FFA1}"/>
              </a:ext>
            </a:extLst>
          </p:cNvPr>
          <p:cNvSpPr txBox="1"/>
          <p:nvPr/>
        </p:nvSpPr>
        <p:spPr>
          <a:xfrm>
            <a:off x="6934200" y="3059668"/>
            <a:ext cx="533400" cy="369332"/>
          </a:xfrm>
          <a:prstGeom prst="rect">
            <a:avLst/>
          </a:prstGeom>
          <a:noFill/>
        </p:spPr>
        <p:txBody>
          <a:bodyPr wrap="square" rtlCol="0">
            <a:spAutoFit/>
          </a:bodyPr>
          <a:lstStyle/>
          <a:p>
            <a:r>
              <a:rPr lang="en-US" dirty="0">
                <a:solidFill>
                  <a:schemeClr val="accent1">
                    <a:lumMod val="60000"/>
                    <a:lumOff val="40000"/>
                  </a:schemeClr>
                </a:solidFill>
              </a:rPr>
              <a:t>NV</a:t>
            </a:r>
          </a:p>
        </p:txBody>
      </p:sp>
      <p:sp>
        <p:nvSpPr>
          <p:cNvPr id="16" name="TextBox 15">
            <a:extLst>
              <a:ext uri="{FF2B5EF4-FFF2-40B4-BE49-F238E27FC236}">
                <a16:creationId xmlns:a16="http://schemas.microsoft.com/office/drawing/2014/main" id="{8803DF4C-6DB6-4FED-80B6-F7F7FA504403}"/>
              </a:ext>
            </a:extLst>
          </p:cNvPr>
          <p:cNvSpPr txBox="1"/>
          <p:nvPr/>
        </p:nvSpPr>
        <p:spPr>
          <a:xfrm>
            <a:off x="7929979" y="3059668"/>
            <a:ext cx="833021" cy="369332"/>
          </a:xfrm>
          <a:prstGeom prst="rect">
            <a:avLst/>
          </a:prstGeom>
          <a:noFill/>
        </p:spPr>
        <p:txBody>
          <a:bodyPr wrap="square" rtlCol="0">
            <a:spAutoFit/>
          </a:bodyPr>
          <a:lstStyle/>
          <a:p>
            <a:r>
              <a:rPr lang="en-US" dirty="0">
                <a:solidFill>
                  <a:schemeClr val="accent1">
                    <a:lumMod val="60000"/>
                    <a:lumOff val="40000"/>
                  </a:schemeClr>
                </a:solidFill>
              </a:rPr>
              <a:t>89127</a:t>
            </a:r>
          </a:p>
        </p:txBody>
      </p:sp>
    </p:spTree>
    <p:extLst>
      <p:ext uri="{BB962C8B-B14F-4D97-AF65-F5344CB8AC3E}">
        <p14:creationId xmlns:p14="http://schemas.microsoft.com/office/powerpoint/2010/main" val="41190233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7809" y="4444176"/>
            <a:ext cx="7162800" cy="1477328"/>
          </a:xfrm>
          <a:prstGeom prst="rect">
            <a:avLst/>
          </a:prstGeom>
          <a:noFill/>
        </p:spPr>
        <p:txBody>
          <a:bodyPr wrap="square" rtlCol="0">
            <a:spAutoFit/>
          </a:bodyPr>
          <a:lstStyle/>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client must read the form, check the boxes and sign the form.</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Ensure clients fully understand their dental insurance (i.e., approved procedures and eligibility dates) </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Liberty Dental costumer care number (all clients should have) 888 - 401-1128.  </a:t>
            </a:r>
          </a:p>
        </p:txBody>
      </p:sp>
      <p:pic>
        <p:nvPicPr>
          <p:cNvPr id="4" name="Picture 3">
            <a:extLst>
              <a:ext uri="{FF2B5EF4-FFF2-40B4-BE49-F238E27FC236}">
                <a16:creationId xmlns:a16="http://schemas.microsoft.com/office/drawing/2014/main" id="{09E9F054-F2F1-4708-98D0-0C141DDD4B07}"/>
              </a:ext>
            </a:extLst>
          </p:cNvPr>
          <p:cNvPicPr>
            <a:picLocks noChangeAspect="1"/>
          </p:cNvPicPr>
          <p:nvPr/>
        </p:nvPicPr>
        <p:blipFill>
          <a:blip r:embed="rId3"/>
          <a:stretch>
            <a:fillRect/>
          </a:stretch>
        </p:blipFill>
        <p:spPr>
          <a:xfrm>
            <a:off x="1181100" y="1230511"/>
            <a:ext cx="6781800" cy="2720577"/>
          </a:xfrm>
          <a:prstGeom prst="rect">
            <a:avLst/>
          </a:prstGeom>
        </p:spPr>
      </p:pic>
      <p:cxnSp>
        <p:nvCxnSpPr>
          <p:cNvPr id="6" name="Straight Arrow Connector 5">
            <a:extLst>
              <a:ext uri="{FF2B5EF4-FFF2-40B4-BE49-F238E27FC236}">
                <a16:creationId xmlns:a16="http://schemas.microsoft.com/office/drawing/2014/main" id="{2897D40D-6053-4901-B479-856BFDEE2DC9}"/>
              </a:ext>
            </a:extLst>
          </p:cNvPr>
          <p:cNvCxnSpPr/>
          <p:nvPr/>
        </p:nvCxnSpPr>
        <p:spPr>
          <a:xfrm>
            <a:off x="457200" y="2581921"/>
            <a:ext cx="647700" cy="30480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8" name="Straight Arrow Connector 7">
            <a:extLst>
              <a:ext uri="{FF2B5EF4-FFF2-40B4-BE49-F238E27FC236}">
                <a16:creationId xmlns:a16="http://schemas.microsoft.com/office/drawing/2014/main" id="{EE26D809-235A-43E0-AC37-E1C9FABEC675}"/>
              </a:ext>
            </a:extLst>
          </p:cNvPr>
          <p:cNvCxnSpPr/>
          <p:nvPr/>
        </p:nvCxnSpPr>
        <p:spPr>
          <a:xfrm>
            <a:off x="457200" y="3048000"/>
            <a:ext cx="609600" cy="228600"/>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sp>
        <p:nvSpPr>
          <p:cNvPr id="9" name="TextBox 8">
            <a:extLst>
              <a:ext uri="{FF2B5EF4-FFF2-40B4-BE49-F238E27FC236}">
                <a16:creationId xmlns:a16="http://schemas.microsoft.com/office/drawing/2014/main" id="{185C09A9-D5CA-4B9A-97B0-A67B8C129509}"/>
              </a:ext>
            </a:extLst>
          </p:cNvPr>
          <p:cNvSpPr txBox="1"/>
          <p:nvPr/>
        </p:nvSpPr>
        <p:spPr>
          <a:xfrm>
            <a:off x="1181100" y="457200"/>
            <a:ext cx="6781800" cy="923330"/>
          </a:xfrm>
          <a:prstGeom prst="rect">
            <a:avLst/>
          </a:prstGeom>
          <a:noFill/>
        </p:spPr>
        <p:txBody>
          <a:bodyPr wrap="square" rtlCol="0">
            <a:spAutoFit/>
          </a:bodyPr>
          <a:lstStyle/>
          <a:p>
            <a:r>
              <a:rPr lang="en-US" sz="3600" dirty="0">
                <a:solidFill>
                  <a:schemeClr val="accent2">
                    <a:lumMod val="75000"/>
                  </a:schemeClr>
                </a:solidFill>
              </a:rPr>
              <a:t>Liberty Dental Enrollment Form</a:t>
            </a:r>
          </a:p>
          <a:p>
            <a:endParaRPr lang="en-US" dirty="0"/>
          </a:p>
        </p:txBody>
      </p:sp>
    </p:spTree>
    <p:extLst>
      <p:ext uri="{BB962C8B-B14F-4D97-AF65-F5344CB8AC3E}">
        <p14:creationId xmlns:p14="http://schemas.microsoft.com/office/powerpoint/2010/main" val="1738895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35708-0F45-4609-A4BF-3D70B9F0AC5B}"/>
              </a:ext>
            </a:extLst>
          </p:cNvPr>
          <p:cNvSpPr>
            <a:spLocks noGrp="1"/>
          </p:cNvSpPr>
          <p:nvPr>
            <p:ph type="title"/>
          </p:nvPr>
        </p:nvSpPr>
        <p:spPr/>
        <p:txBody>
          <a:bodyPr>
            <a:normAutofit/>
          </a:bodyPr>
          <a:lstStyle/>
          <a:p>
            <a:pPr algn="ctr"/>
            <a:r>
              <a:rPr lang="en-US" sz="4400" dirty="0">
                <a:effectLst>
                  <a:outerShdw blurRad="50800" dist="38100" dir="13500000" algn="br" rotWithShape="0">
                    <a:prstClr val="black">
                      <a:alpha val="40000"/>
                    </a:prstClr>
                  </a:outerShdw>
                </a:effectLst>
                <a:latin typeface="+mn-lt"/>
              </a:rPr>
              <a:t>CERTIFICATION RULES</a:t>
            </a:r>
          </a:p>
        </p:txBody>
      </p:sp>
      <p:sp>
        <p:nvSpPr>
          <p:cNvPr id="3" name="Content Placeholder 2">
            <a:extLst>
              <a:ext uri="{FF2B5EF4-FFF2-40B4-BE49-F238E27FC236}">
                <a16:creationId xmlns:a16="http://schemas.microsoft.com/office/drawing/2014/main" id="{F1976427-EE77-42A7-B4F4-CA363169B3C7}"/>
              </a:ext>
            </a:extLst>
          </p:cNvPr>
          <p:cNvSpPr>
            <a:spLocks noGrp="1"/>
          </p:cNvSpPr>
          <p:nvPr>
            <p:ph idx="1"/>
          </p:nvPr>
        </p:nvSpPr>
        <p:spPr>
          <a:xfrm>
            <a:off x="457200" y="2453640"/>
            <a:ext cx="8229600" cy="3322320"/>
          </a:xfrm>
        </p:spPr>
        <p:txBody>
          <a:bodyPr>
            <a:normAutofit/>
          </a:bodyPr>
          <a:lstStyle/>
          <a:p>
            <a:pPr marL="342900" marR="0" indent="-342900">
              <a:lnSpc>
                <a:spcPct val="90000"/>
              </a:lnSpc>
              <a:spcBef>
                <a:spcPts val="0"/>
              </a:spcBef>
              <a:spcAft>
                <a:spcPts val="800"/>
              </a:spcAft>
              <a:buFont typeface="Wingdings" panose="05000000000000000000" pitchFamily="2" charset="2"/>
              <a:buChar char="Ø"/>
            </a:pPr>
            <a:r>
              <a:rPr lang="en-US" sz="2800" dirty="0"/>
              <a:t>Initial certification – One time only </a:t>
            </a:r>
          </a:p>
          <a:p>
            <a:pPr marL="342900" marR="0" indent="-342900">
              <a:lnSpc>
                <a:spcPct val="90000"/>
              </a:lnSpc>
              <a:spcBef>
                <a:spcPts val="0"/>
              </a:spcBef>
              <a:spcAft>
                <a:spcPts val="800"/>
              </a:spcAft>
              <a:buFont typeface="Wingdings" panose="05000000000000000000" pitchFamily="2" charset="2"/>
              <a:buChar char="Ø"/>
            </a:pPr>
            <a:r>
              <a:rPr lang="en-US" sz="2800" dirty="0"/>
              <a:t>Annual certification – during birth month or client coming back into care</a:t>
            </a:r>
          </a:p>
          <a:p>
            <a:pPr marL="342900" marR="0" indent="-342900">
              <a:lnSpc>
                <a:spcPct val="90000"/>
              </a:lnSpc>
              <a:spcBef>
                <a:spcPts val="0"/>
              </a:spcBef>
              <a:spcAft>
                <a:spcPts val="800"/>
              </a:spcAft>
              <a:buFont typeface="Wingdings" panose="05000000000000000000" pitchFamily="2" charset="2"/>
              <a:buChar char="Ø"/>
            </a:pPr>
            <a:r>
              <a:rPr lang="en-US" sz="2800" dirty="0"/>
              <a:t>Recertification – during half birthday month </a:t>
            </a:r>
          </a:p>
          <a:p>
            <a:pPr marL="342900" indent="-342900">
              <a:lnSpc>
                <a:spcPct val="90000"/>
              </a:lnSpc>
              <a:spcBef>
                <a:spcPts val="0"/>
              </a:spcBef>
              <a:spcAft>
                <a:spcPts val="800"/>
              </a:spcAft>
              <a:buFont typeface="Wingdings" panose="05000000000000000000" pitchFamily="2" charset="2"/>
              <a:buChar char="Ø"/>
            </a:pPr>
            <a:r>
              <a:rPr lang="en-US" sz="2800" dirty="0"/>
              <a:t>Can not have two consecutive recertifications </a:t>
            </a:r>
          </a:p>
          <a:p>
            <a:pPr marL="342900" indent="-342900">
              <a:lnSpc>
                <a:spcPct val="90000"/>
              </a:lnSpc>
              <a:spcBef>
                <a:spcPts val="0"/>
              </a:spcBef>
              <a:spcAft>
                <a:spcPts val="800"/>
              </a:spcAft>
              <a:buFont typeface="Wingdings" panose="05000000000000000000" pitchFamily="2" charset="2"/>
              <a:buChar char="Ø"/>
            </a:pPr>
            <a:r>
              <a:rPr lang="en-US" sz="2800" dirty="0"/>
              <a:t>Can have two consecutive annual certifications   </a:t>
            </a:r>
          </a:p>
          <a:p>
            <a:endParaRPr lang="en-US" dirty="0"/>
          </a:p>
        </p:txBody>
      </p:sp>
    </p:spTree>
    <p:extLst>
      <p:ext uri="{BB962C8B-B14F-4D97-AF65-F5344CB8AC3E}">
        <p14:creationId xmlns:p14="http://schemas.microsoft.com/office/powerpoint/2010/main" val="21265855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C1A86C-E2FC-45AE-B439-FA8FC6CBDDEA}"/>
              </a:ext>
            </a:extLst>
          </p:cNvPr>
          <p:cNvSpPr>
            <a:spLocks noGrp="1"/>
          </p:cNvSpPr>
          <p:nvPr>
            <p:ph type="title"/>
          </p:nvPr>
        </p:nvSpPr>
        <p:spPr>
          <a:xfrm>
            <a:off x="469037" y="698040"/>
            <a:ext cx="8229600" cy="551688"/>
          </a:xfrm>
        </p:spPr>
        <p:txBody>
          <a:bodyPr>
            <a:noAutofit/>
          </a:bodyPr>
          <a:lstStyle/>
          <a:p>
            <a:pPr algn="ctr"/>
            <a:r>
              <a:rPr lang="en-US" sz="4000" dirty="0"/>
              <a:t>Liberty Dental Users </a:t>
            </a:r>
          </a:p>
        </p:txBody>
      </p:sp>
      <p:sp>
        <p:nvSpPr>
          <p:cNvPr id="4" name="Text Placeholder 3">
            <a:extLst>
              <a:ext uri="{FF2B5EF4-FFF2-40B4-BE49-F238E27FC236}">
                <a16:creationId xmlns:a16="http://schemas.microsoft.com/office/drawing/2014/main" id="{CD8D8713-7CB0-4AD7-B1D0-0142BB3A4944}"/>
              </a:ext>
            </a:extLst>
          </p:cNvPr>
          <p:cNvSpPr>
            <a:spLocks noGrp="1"/>
          </p:cNvSpPr>
          <p:nvPr>
            <p:ph type="body" idx="1"/>
          </p:nvPr>
        </p:nvSpPr>
        <p:spPr>
          <a:xfrm>
            <a:off x="457200" y="1855248"/>
            <a:ext cx="8121406" cy="659352"/>
          </a:xfrm>
        </p:spPr>
        <p:txBody>
          <a:bodyPr/>
          <a:lstStyle/>
          <a:p>
            <a:pPr algn="ctr"/>
            <a:r>
              <a:rPr lang="en-US" dirty="0"/>
              <a:t>Ryan White Part A</a:t>
            </a:r>
          </a:p>
        </p:txBody>
      </p:sp>
      <p:sp>
        <p:nvSpPr>
          <p:cNvPr id="5" name="Content Placeholder 4">
            <a:extLst>
              <a:ext uri="{FF2B5EF4-FFF2-40B4-BE49-F238E27FC236}">
                <a16:creationId xmlns:a16="http://schemas.microsoft.com/office/drawing/2014/main" id="{D8124FAC-D808-453F-B982-401A4E7C6BF6}"/>
              </a:ext>
            </a:extLst>
          </p:cNvPr>
          <p:cNvSpPr>
            <a:spLocks noGrp="1"/>
          </p:cNvSpPr>
          <p:nvPr>
            <p:ph sz="quarter" idx="2"/>
          </p:nvPr>
        </p:nvSpPr>
        <p:spPr>
          <a:xfrm>
            <a:off x="457200" y="2514600"/>
            <a:ext cx="4040188" cy="4114800"/>
          </a:xfrm>
        </p:spPr>
        <p:txBody>
          <a:bodyPr>
            <a:normAutofit/>
          </a:bodyPr>
          <a:lstStyle/>
          <a:p>
            <a:pPr marL="68580" indent="-342900">
              <a:buFont typeface="Wingdings" panose="05000000000000000000" pitchFamily="2" charset="2"/>
              <a:buChar char="§"/>
            </a:pPr>
            <a:r>
              <a:rPr lang="en-US" dirty="0"/>
              <a:t>CCC</a:t>
            </a:r>
          </a:p>
          <a:p>
            <a:pPr marL="678942" lvl="2" indent="-285750">
              <a:buFont typeface="Wingdings" panose="05000000000000000000" pitchFamily="2" charset="2"/>
              <a:buChar char="§"/>
            </a:pPr>
            <a:r>
              <a:rPr lang="en-US" dirty="0"/>
              <a:t>Yendi Webster</a:t>
            </a:r>
          </a:p>
          <a:p>
            <a:pPr marL="678942" lvl="2" indent="-285750">
              <a:buFont typeface="Wingdings" panose="05000000000000000000" pitchFamily="2" charset="2"/>
              <a:buChar char="§"/>
            </a:pPr>
            <a:r>
              <a:rPr lang="en-US" dirty="0"/>
              <a:t>Rosa Loaiza</a:t>
            </a:r>
          </a:p>
          <a:p>
            <a:pPr marL="38862" indent="-285750">
              <a:buFont typeface="Wingdings" panose="05000000000000000000" pitchFamily="2" charset="2"/>
              <a:buChar char="§"/>
            </a:pPr>
            <a:r>
              <a:rPr lang="en-US" dirty="0"/>
              <a:t>NARES</a:t>
            </a:r>
          </a:p>
          <a:p>
            <a:pPr marL="678942" lvl="2" indent="-285750">
              <a:buFont typeface="Wingdings" panose="05000000000000000000" pitchFamily="2" charset="2"/>
              <a:buChar char="§"/>
            </a:pPr>
            <a:r>
              <a:rPr lang="en-US" dirty="0"/>
              <a:t>Cynthia Watson</a:t>
            </a:r>
          </a:p>
          <a:p>
            <a:pPr marL="38862" indent="-285750">
              <a:buFont typeface="Wingdings" panose="05000000000000000000" pitchFamily="2" charset="2"/>
              <a:buChar char="§"/>
            </a:pPr>
            <a:r>
              <a:rPr lang="en-US" dirty="0"/>
              <a:t>Nye County</a:t>
            </a:r>
          </a:p>
          <a:p>
            <a:pPr marL="678942" lvl="2" indent="-285750">
              <a:buFont typeface="Wingdings" panose="05000000000000000000" pitchFamily="2" charset="2"/>
              <a:buChar char="§"/>
            </a:pPr>
            <a:r>
              <a:rPr lang="en-US" dirty="0"/>
              <a:t>Anita Lockhart</a:t>
            </a:r>
          </a:p>
          <a:p>
            <a:pPr marL="38862" indent="-285750">
              <a:buFont typeface="Wingdings" panose="05000000000000000000" pitchFamily="2" charset="2"/>
              <a:buChar char="§"/>
            </a:pPr>
            <a:r>
              <a:rPr lang="en-US" dirty="0"/>
              <a:t>COMC</a:t>
            </a:r>
          </a:p>
          <a:p>
            <a:pPr marL="678942" lvl="2" indent="-285750">
              <a:buFont typeface="Wingdings" panose="05000000000000000000" pitchFamily="2" charset="2"/>
              <a:buChar char="§"/>
            </a:pPr>
            <a:r>
              <a:rPr lang="en-US" dirty="0"/>
              <a:t>Josefa Ozaeta</a:t>
            </a:r>
          </a:p>
          <a:p>
            <a:pPr marL="678942" lvl="2" indent="-285750">
              <a:buFont typeface="Wingdings" panose="05000000000000000000" pitchFamily="2" charset="2"/>
              <a:buChar char="§"/>
            </a:pPr>
            <a:r>
              <a:rPr lang="en-US" dirty="0"/>
              <a:t>Mariana Rivera-Gonzalez</a:t>
            </a:r>
          </a:p>
          <a:p>
            <a:pPr marL="624078" lvl="4" indent="-285750">
              <a:buFont typeface="Wingdings" panose="05000000000000000000" pitchFamily="2" charset="2"/>
              <a:buChar char="§"/>
            </a:pPr>
            <a:endParaRPr lang="en-US" dirty="0"/>
          </a:p>
        </p:txBody>
      </p:sp>
      <p:sp>
        <p:nvSpPr>
          <p:cNvPr id="11" name="Content Placeholder 10">
            <a:extLst>
              <a:ext uri="{FF2B5EF4-FFF2-40B4-BE49-F238E27FC236}">
                <a16:creationId xmlns:a16="http://schemas.microsoft.com/office/drawing/2014/main" id="{44E138C4-79D4-483A-840C-0AE276D21C4D}"/>
              </a:ext>
            </a:extLst>
          </p:cNvPr>
          <p:cNvSpPr>
            <a:spLocks noGrp="1"/>
          </p:cNvSpPr>
          <p:nvPr>
            <p:ph sz="quarter" idx="4"/>
          </p:nvPr>
        </p:nvSpPr>
        <p:spPr>
          <a:xfrm>
            <a:off x="4536831" y="2649140"/>
            <a:ext cx="4041775" cy="3845720"/>
          </a:xfrm>
        </p:spPr>
        <p:txBody>
          <a:bodyPr/>
          <a:lstStyle/>
          <a:p>
            <a:pPr marL="38862" indent="-285750">
              <a:buFont typeface="Wingdings" panose="05000000000000000000" pitchFamily="2" charset="2"/>
              <a:buChar char="§"/>
            </a:pPr>
            <a:r>
              <a:rPr lang="en-US" dirty="0"/>
              <a:t>UMC Wellness</a:t>
            </a:r>
          </a:p>
          <a:p>
            <a:pPr marL="678942" lvl="2" indent="-285750">
              <a:buFont typeface="Wingdings" panose="05000000000000000000" pitchFamily="2" charset="2"/>
              <a:buChar char="§"/>
            </a:pPr>
            <a:r>
              <a:rPr lang="en-US" dirty="0"/>
              <a:t>Regina Brown</a:t>
            </a:r>
          </a:p>
          <a:p>
            <a:pPr marL="678942" lvl="2" indent="-285750">
              <a:buFont typeface="Wingdings" panose="05000000000000000000" pitchFamily="2" charset="2"/>
              <a:buChar char="§"/>
            </a:pPr>
            <a:r>
              <a:rPr lang="en-US" dirty="0"/>
              <a:t>Ruth Gomez</a:t>
            </a:r>
          </a:p>
          <a:p>
            <a:pPr marL="38862" indent="-285750">
              <a:buFont typeface="Wingdings" panose="05000000000000000000" pitchFamily="2" charset="2"/>
              <a:buChar char="§"/>
            </a:pPr>
            <a:endParaRPr lang="en-US" dirty="0"/>
          </a:p>
          <a:p>
            <a:r>
              <a:rPr lang="en-US" dirty="0"/>
              <a:t>Horizon Ridge</a:t>
            </a:r>
          </a:p>
          <a:p>
            <a:pPr marL="0" indent="0">
              <a:buNone/>
            </a:pPr>
            <a:endParaRPr lang="en-US" dirty="0"/>
          </a:p>
          <a:p>
            <a:r>
              <a:rPr lang="en-US" dirty="0"/>
              <a:t>AHF </a:t>
            </a:r>
          </a:p>
        </p:txBody>
      </p:sp>
    </p:spTree>
    <p:extLst>
      <p:ext uri="{BB962C8B-B14F-4D97-AF65-F5344CB8AC3E}">
        <p14:creationId xmlns:p14="http://schemas.microsoft.com/office/powerpoint/2010/main" val="387193569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C1A86C-E2FC-45AE-B439-FA8FC6CBDDEA}"/>
              </a:ext>
            </a:extLst>
          </p:cNvPr>
          <p:cNvSpPr>
            <a:spLocks noGrp="1"/>
          </p:cNvSpPr>
          <p:nvPr>
            <p:ph type="title"/>
          </p:nvPr>
        </p:nvSpPr>
        <p:spPr>
          <a:xfrm>
            <a:off x="457200" y="685800"/>
            <a:ext cx="8229600" cy="659352"/>
          </a:xfrm>
        </p:spPr>
        <p:txBody>
          <a:bodyPr>
            <a:normAutofit/>
          </a:bodyPr>
          <a:lstStyle/>
          <a:p>
            <a:pPr algn="ctr"/>
            <a:r>
              <a:rPr lang="en-US" sz="4000" dirty="0"/>
              <a:t>Liberty Dental Users </a:t>
            </a:r>
          </a:p>
        </p:txBody>
      </p:sp>
      <p:sp>
        <p:nvSpPr>
          <p:cNvPr id="4" name="Text Placeholder 3">
            <a:extLst>
              <a:ext uri="{FF2B5EF4-FFF2-40B4-BE49-F238E27FC236}">
                <a16:creationId xmlns:a16="http://schemas.microsoft.com/office/drawing/2014/main" id="{CD8D8713-7CB0-4AD7-B1D0-0142BB3A4944}"/>
              </a:ext>
            </a:extLst>
          </p:cNvPr>
          <p:cNvSpPr>
            <a:spLocks noGrp="1"/>
          </p:cNvSpPr>
          <p:nvPr>
            <p:ph type="body" idx="1"/>
          </p:nvPr>
        </p:nvSpPr>
        <p:spPr>
          <a:xfrm>
            <a:off x="457200" y="1855248"/>
            <a:ext cx="8121406" cy="659352"/>
          </a:xfrm>
        </p:spPr>
        <p:txBody>
          <a:bodyPr/>
          <a:lstStyle/>
          <a:p>
            <a:pPr algn="ctr"/>
            <a:r>
              <a:rPr lang="en-US" dirty="0"/>
              <a:t>Ryan White Part B </a:t>
            </a:r>
          </a:p>
        </p:txBody>
      </p:sp>
      <p:sp>
        <p:nvSpPr>
          <p:cNvPr id="5" name="Content Placeholder 4">
            <a:extLst>
              <a:ext uri="{FF2B5EF4-FFF2-40B4-BE49-F238E27FC236}">
                <a16:creationId xmlns:a16="http://schemas.microsoft.com/office/drawing/2014/main" id="{D8124FAC-D808-453F-B982-401A4E7C6BF6}"/>
              </a:ext>
            </a:extLst>
          </p:cNvPr>
          <p:cNvSpPr>
            <a:spLocks noGrp="1"/>
          </p:cNvSpPr>
          <p:nvPr>
            <p:ph sz="quarter" idx="2"/>
          </p:nvPr>
        </p:nvSpPr>
        <p:spPr>
          <a:xfrm>
            <a:off x="457200" y="2514600"/>
            <a:ext cx="4040188" cy="4114800"/>
          </a:xfrm>
        </p:spPr>
        <p:txBody>
          <a:bodyPr>
            <a:normAutofit/>
          </a:bodyPr>
          <a:lstStyle/>
          <a:p>
            <a:pPr marL="68580" indent="-342900">
              <a:buFont typeface="Wingdings" panose="05000000000000000000" pitchFamily="2" charset="2"/>
              <a:buChar char="§"/>
            </a:pPr>
            <a:r>
              <a:rPr lang="en-US" dirty="0"/>
              <a:t>ACCEPT</a:t>
            </a:r>
          </a:p>
          <a:p>
            <a:pPr marL="678942" lvl="2" indent="-285750">
              <a:buFont typeface="Wingdings" panose="05000000000000000000" pitchFamily="2" charset="2"/>
              <a:buChar char="§"/>
            </a:pPr>
            <a:r>
              <a:rPr lang="en-US" dirty="0"/>
              <a:t>Michelle Pavia</a:t>
            </a:r>
          </a:p>
          <a:p>
            <a:pPr marL="678942" lvl="2" indent="-285750">
              <a:buFont typeface="Wingdings" panose="05000000000000000000" pitchFamily="2" charset="2"/>
              <a:buChar char="§"/>
            </a:pPr>
            <a:r>
              <a:rPr lang="en-US" dirty="0"/>
              <a:t>Gwen Taylor</a:t>
            </a:r>
          </a:p>
          <a:p>
            <a:pPr marL="624078" lvl="4" indent="-285750">
              <a:buFont typeface="Wingdings" panose="05000000000000000000" pitchFamily="2" charset="2"/>
              <a:buChar char="§"/>
            </a:pPr>
            <a:endParaRPr lang="en-US" dirty="0"/>
          </a:p>
        </p:txBody>
      </p:sp>
      <p:sp>
        <p:nvSpPr>
          <p:cNvPr id="11" name="Content Placeholder 10">
            <a:extLst>
              <a:ext uri="{FF2B5EF4-FFF2-40B4-BE49-F238E27FC236}">
                <a16:creationId xmlns:a16="http://schemas.microsoft.com/office/drawing/2014/main" id="{44E138C4-79D4-483A-840C-0AE276D21C4D}"/>
              </a:ext>
            </a:extLst>
          </p:cNvPr>
          <p:cNvSpPr>
            <a:spLocks noGrp="1"/>
          </p:cNvSpPr>
          <p:nvPr>
            <p:ph sz="quarter" idx="4"/>
          </p:nvPr>
        </p:nvSpPr>
        <p:spPr>
          <a:xfrm>
            <a:off x="4536831" y="2514600"/>
            <a:ext cx="4041775" cy="3845720"/>
          </a:xfrm>
        </p:spPr>
        <p:txBody>
          <a:bodyPr/>
          <a:lstStyle/>
          <a:p>
            <a:pPr marL="38862" indent="-285750">
              <a:buFont typeface="Wingdings" panose="05000000000000000000" pitchFamily="2" charset="2"/>
              <a:buChar char="§"/>
            </a:pPr>
            <a:r>
              <a:rPr lang="en-US" dirty="0"/>
              <a:t>HOPES</a:t>
            </a:r>
          </a:p>
          <a:p>
            <a:pPr marL="678942" lvl="2" indent="-285750">
              <a:buFont typeface="Wingdings" panose="05000000000000000000" pitchFamily="2" charset="2"/>
              <a:buChar char="§"/>
            </a:pPr>
            <a:r>
              <a:rPr lang="en-US" dirty="0"/>
              <a:t>Oscar Segura Saldana</a:t>
            </a:r>
          </a:p>
          <a:p>
            <a:pPr marL="678942" lvl="2" indent="-285750">
              <a:buFont typeface="Wingdings" panose="05000000000000000000" pitchFamily="2" charset="2"/>
              <a:buChar char="§"/>
            </a:pPr>
            <a:r>
              <a:rPr lang="en-US" dirty="0"/>
              <a:t>Andres Sanchez</a:t>
            </a:r>
          </a:p>
          <a:p>
            <a:endParaRPr lang="en-US" dirty="0"/>
          </a:p>
        </p:txBody>
      </p:sp>
    </p:spTree>
    <p:extLst>
      <p:ext uri="{BB962C8B-B14F-4D97-AF65-F5344CB8AC3E}">
        <p14:creationId xmlns:p14="http://schemas.microsoft.com/office/powerpoint/2010/main" val="40297212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C1A86C-E2FC-45AE-B439-FA8FC6CBDDEA}"/>
              </a:ext>
            </a:extLst>
          </p:cNvPr>
          <p:cNvSpPr>
            <a:spLocks noGrp="1"/>
          </p:cNvSpPr>
          <p:nvPr>
            <p:ph type="title"/>
          </p:nvPr>
        </p:nvSpPr>
        <p:spPr>
          <a:xfrm>
            <a:off x="457200" y="685800"/>
            <a:ext cx="8229600" cy="659352"/>
          </a:xfrm>
        </p:spPr>
        <p:txBody>
          <a:bodyPr>
            <a:normAutofit/>
          </a:bodyPr>
          <a:lstStyle/>
          <a:p>
            <a:pPr algn="ctr"/>
            <a:r>
              <a:rPr lang="en-US" sz="4000" dirty="0"/>
              <a:t>Liberty Dental Users </a:t>
            </a:r>
          </a:p>
        </p:txBody>
      </p:sp>
      <p:sp>
        <p:nvSpPr>
          <p:cNvPr id="4" name="Text Placeholder 3">
            <a:extLst>
              <a:ext uri="{FF2B5EF4-FFF2-40B4-BE49-F238E27FC236}">
                <a16:creationId xmlns:a16="http://schemas.microsoft.com/office/drawing/2014/main" id="{CD8D8713-7CB0-4AD7-B1D0-0142BB3A4944}"/>
              </a:ext>
            </a:extLst>
          </p:cNvPr>
          <p:cNvSpPr>
            <a:spLocks noGrp="1"/>
          </p:cNvSpPr>
          <p:nvPr>
            <p:ph type="body" idx="1"/>
          </p:nvPr>
        </p:nvSpPr>
        <p:spPr>
          <a:xfrm>
            <a:off x="457200" y="1855248"/>
            <a:ext cx="8121406" cy="659352"/>
          </a:xfrm>
        </p:spPr>
        <p:txBody>
          <a:bodyPr/>
          <a:lstStyle/>
          <a:p>
            <a:pPr algn="ctr"/>
            <a:r>
              <a:rPr lang="en-US" dirty="0"/>
              <a:t>Ryan White Part A/B </a:t>
            </a:r>
          </a:p>
        </p:txBody>
      </p:sp>
      <p:sp>
        <p:nvSpPr>
          <p:cNvPr id="5" name="Content Placeholder 4">
            <a:extLst>
              <a:ext uri="{FF2B5EF4-FFF2-40B4-BE49-F238E27FC236}">
                <a16:creationId xmlns:a16="http://schemas.microsoft.com/office/drawing/2014/main" id="{D8124FAC-D808-453F-B982-401A4E7C6BF6}"/>
              </a:ext>
            </a:extLst>
          </p:cNvPr>
          <p:cNvSpPr>
            <a:spLocks noGrp="1"/>
          </p:cNvSpPr>
          <p:nvPr>
            <p:ph sz="quarter" idx="2"/>
          </p:nvPr>
        </p:nvSpPr>
        <p:spPr>
          <a:xfrm>
            <a:off x="457200" y="2514600"/>
            <a:ext cx="4040188" cy="4114800"/>
          </a:xfrm>
        </p:spPr>
        <p:txBody>
          <a:bodyPr>
            <a:normAutofit/>
          </a:bodyPr>
          <a:lstStyle/>
          <a:p>
            <a:pPr marL="38862" indent="-285750">
              <a:buFont typeface="Wingdings" panose="05000000000000000000" pitchFamily="2" charset="2"/>
              <a:buChar char="§"/>
            </a:pPr>
            <a:r>
              <a:rPr lang="en-US" dirty="0"/>
              <a:t>AHN</a:t>
            </a:r>
          </a:p>
          <a:p>
            <a:pPr marL="678942" lvl="2" indent="-285750">
              <a:buFont typeface="Wingdings" panose="05000000000000000000" pitchFamily="2" charset="2"/>
              <a:buChar char="§"/>
            </a:pPr>
            <a:r>
              <a:rPr lang="en-US" dirty="0"/>
              <a:t>April Sanchez</a:t>
            </a:r>
          </a:p>
          <a:p>
            <a:pPr marL="678942" lvl="2" indent="-285750">
              <a:buFont typeface="Wingdings" panose="05000000000000000000" pitchFamily="2" charset="2"/>
              <a:buChar char="§"/>
            </a:pPr>
            <a:r>
              <a:rPr lang="en-US" dirty="0"/>
              <a:t>Fabiola Tannahill</a:t>
            </a:r>
          </a:p>
          <a:p>
            <a:pPr marL="38862" indent="-285750">
              <a:buFont typeface="Wingdings" panose="05000000000000000000" pitchFamily="2" charset="2"/>
              <a:buChar char="§"/>
            </a:pPr>
            <a:r>
              <a:rPr lang="en-US" dirty="0"/>
              <a:t>AFAN</a:t>
            </a:r>
          </a:p>
          <a:p>
            <a:pPr marL="678942" lvl="2" indent="-285750">
              <a:buFont typeface="Wingdings" panose="05000000000000000000" pitchFamily="2" charset="2"/>
              <a:buChar char="§"/>
            </a:pPr>
            <a:r>
              <a:rPr lang="en-US" dirty="0"/>
              <a:t>Karina Ponce</a:t>
            </a:r>
          </a:p>
          <a:p>
            <a:pPr marL="624078" lvl="4" indent="-285750">
              <a:buFont typeface="Wingdings" panose="05000000000000000000" pitchFamily="2" charset="2"/>
              <a:buChar char="§"/>
            </a:pPr>
            <a:endParaRPr lang="en-US" dirty="0"/>
          </a:p>
        </p:txBody>
      </p:sp>
      <p:sp>
        <p:nvSpPr>
          <p:cNvPr id="11" name="Content Placeholder 10">
            <a:extLst>
              <a:ext uri="{FF2B5EF4-FFF2-40B4-BE49-F238E27FC236}">
                <a16:creationId xmlns:a16="http://schemas.microsoft.com/office/drawing/2014/main" id="{44E138C4-79D4-483A-840C-0AE276D21C4D}"/>
              </a:ext>
            </a:extLst>
          </p:cNvPr>
          <p:cNvSpPr>
            <a:spLocks noGrp="1"/>
          </p:cNvSpPr>
          <p:nvPr>
            <p:ph sz="quarter" idx="4"/>
          </p:nvPr>
        </p:nvSpPr>
        <p:spPr>
          <a:xfrm>
            <a:off x="4536831" y="2649140"/>
            <a:ext cx="4041775" cy="3845720"/>
          </a:xfrm>
        </p:spPr>
        <p:txBody>
          <a:bodyPr/>
          <a:lstStyle/>
          <a:p>
            <a:pPr marL="38862" indent="-285750">
              <a:buFont typeface="Wingdings" panose="05000000000000000000" pitchFamily="2" charset="2"/>
              <a:buChar char="§"/>
            </a:pPr>
            <a:r>
              <a:rPr lang="en-US" dirty="0"/>
              <a:t>SNHD</a:t>
            </a:r>
          </a:p>
          <a:p>
            <a:pPr marL="678942" lvl="2" indent="-285750">
              <a:buFont typeface="Wingdings" panose="05000000000000000000" pitchFamily="2" charset="2"/>
              <a:buChar char="§"/>
            </a:pPr>
            <a:r>
              <a:rPr lang="en-US" dirty="0"/>
              <a:t>Laurie Langdok</a:t>
            </a:r>
          </a:p>
          <a:p>
            <a:pPr marL="678942" lvl="2" indent="-285750">
              <a:buFont typeface="Wingdings" panose="05000000000000000000" pitchFamily="2" charset="2"/>
              <a:buChar char="§"/>
            </a:pPr>
            <a:r>
              <a:rPr lang="en-US" dirty="0"/>
              <a:t>Adriana Rubio Lerma </a:t>
            </a:r>
          </a:p>
          <a:p>
            <a:endParaRPr lang="en-US" dirty="0"/>
          </a:p>
        </p:txBody>
      </p:sp>
    </p:spTree>
    <p:extLst>
      <p:ext uri="{BB962C8B-B14F-4D97-AF65-F5344CB8AC3E}">
        <p14:creationId xmlns:p14="http://schemas.microsoft.com/office/powerpoint/2010/main" val="23185604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2DA077-1504-4D07-8A42-4D929B38DC88}"/>
              </a:ext>
            </a:extLst>
          </p:cNvPr>
          <p:cNvPicPr>
            <a:picLocks noChangeAspect="1"/>
          </p:cNvPicPr>
          <p:nvPr/>
        </p:nvPicPr>
        <p:blipFill>
          <a:blip r:embed="rId3"/>
          <a:stretch>
            <a:fillRect/>
          </a:stretch>
        </p:blipFill>
        <p:spPr>
          <a:xfrm>
            <a:off x="96983" y="2438400"/>
            <a:ext cx="8950034" cy="311552"/>
          </a:xfrm>
          <a:prstGeom prst="rect">
            <a:avLst/>
          </a:prstGeom>
        </p:spPr>
      </p:pic>
      <p:sp>
        <p:nvSpPr>
          <p:cNvPr id="4" name="TextBox 3">
            <a:extLst>
              <a:ext uri="{FF2B5EF4-FFF2-40B4-BE49-F238E27FC236}">
                <a16:creationId xmlns:a16="http://schemas.microsoft.com/office/drawing/2014/main" id="{11FD0DC7-9B1F-4ACF-A916-A7ED68AE943C}"/>
              </a:ext>
            </a:extLst>
          </p:cNvPr>
          <p:cNvSpPr txBox="1"/>
          <p:nvPr/>
        </p:nvSpPr>
        <p:spPr>
          <a:xfrm>
            <a:off x="685800" y="1066800"/>
            <a:ext cx="7696200" cy="984885"/>
          </a:xfrm>
          <a:prstGeom prst="rect">
            <a:avLst/>
          </a:prstGeom>
          <a:noFill/>
        </p:spPr>
        <p:txBody>
          <a:bodyPr wrap="square" rtlCol="0">
            <a:spAutoFit/>
          </a:bodyPr>
          <a:lstStyle/>
          <a:p>
            <a:pPr algn="ctr"/>
            <a:r>
              <a:rPr lang="en-US" sz="4000" dirty="0">
                <a:solidFill>
                  <a:schemeClr val="accent2">
                    <a:lumMod val="75000"/>
                  </a:schemeClr>
                </a:solidFill>
              </a:rPr>
              <a:t>Liberty Dental New Client</a:t>
            </a:r>
          </a:p>
          <a:p>
            <a:endParaRPr lang="en-US" dirty="0"/>
          </a:p>
        </p:txBody>
      </p:sp>
      <p:cxnSp>
        <p:nvCxnSpPr>
          <p:cNvPr id="7" name="Straight Arrow Connector 6">
            <a:extLst>
              <a:ext uri="{FF2B5EF4-FFF2-40B4-BE49-F238E27FC236}">
                <a16:creationId xmlns:a16="http://schemas.microsoft.com/office/drawing/2014/main" id="{FBE78D01-648F-4E20-8D5B-6F6A659EC1BF}"/>
              </a:ext>
            </a:extLst>
          </p:cNvPr>
          <p:cNvCxnSpPr/>
          <p:nvPr/>
        </p:nvCxnSpPr>
        <p:spPr>
          <a:xfrm flipV="1">
            <a:off x="2743200" y="2749952"/>
            <a:ext cx="457200" cy="831448"/>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sp>
        <p:nvSpPr>
          <p:cNvPr id="8" name="TextBox 7">
            <a:extLst>
              <a:ext uri="{FF2B5EF4-FFF2-40B4-BE49-F238E27FC236}">
                <a16:creationId xmlns:a16="http://schemas.microsoft.com/office/drawing/2014/main" id="{471D07F7-2B20-4D06-BF8E-9F05F34114C6}"/>
              </a:ext>
            </a:extLst>
          </p:cNvPr>
          <p:cNvSpPr txBox="1"/>
          <p:nvPr/>
        </p:nvSpPr>
        <p:spPr>
          <a:xfrm>
            <a:off x="1143000" y="3886200"/>
            <a:ext cx="6934200" cy="1200329"/>
          </a:xfrm>
          <a:prstGeom prst="rect">
            <a:avLst/>
          </a:prstGeom>
          <a:noFill/>
        </p:spPr>
        <p:txBody>
          <a:bodyPr wrap="square" rtlCol="0">
            <a:spAutoFit/>
          </a:bodyPr>
          <a:lstStyle/>
          <a:p>
            <a:pPr marL="285750" indent="-285750">
              <a:buFont typeface="Wingdings" panose="05000000000000000000" pitchFamily="2" charset="2"/>
              <a:buChar char="Ø"/>
            </a:pPr>
            <a:r>
              <a:rPr lang="en-US" dirty="0"/>
              <a:t>Start enrollment process. </a:t>
            </a:r>
          </a:p>
          <a:p>
            <a:pPr marL="285750" indent="-285750">
              <a:buFont typeface="Wingdings" panose="05000000000000000000" pitchFamily="2" charset="2"/>
              <a:buChar char="Ø"/>
            </a:pPr>
            <a:r>
              <a:rPr lang="en-US" dirty="0"/>
              <a:t>Client that has never been RWPB Liberty Dental.</a:t>
            </a:r>
          </a:p>
          <a:p>
            <a:pPr marL="285750" indent="-285750">
              <a:buFont typeface="Wingdings" panose="05000000000000000000" pitchFamily="2" charset="2"/>
              <a:buChar char="Ø"/>
            </a:pPr>
            <a:r>
              <a:rPr lang="en-US" dirty="0"/>
              <a:t>Summary of Benefits – These are benefits offered by Liberty Dental.  </a:t>
            </a:r>
          </a:p>
        </p:txBody>
      </p:sp>
      <p:cxnSp>
        <p:nvCxnSpPr>
          <p:cNvPr id="5" name="Straight Arrow Connector 4">
            <a:extLst>
              <a:ext uri="{FF2B5EF4-FFF2-40B4-BE49-F238E27FC236}">
                <a16:creationId xmlns:a16="http://schemas.microsoft.com/office/drawing/2014/main" id="{84B776DA-597B-40FB-A209-63AAF666E4BE}"/>
              </a:ext>
            </a:extLst>
          </p:cNvPr>
          <p:cNvCxnSpPr/>
          <p:nvPr/>
        </p:nvCxnSpPr>
        <p:spPr>
          <a:xfrm flipH="1" flipV="1">
            <a:off x="4724400" y="2819400"/>
            <a:ext cx="685800" cy="762000"/>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93442137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B44778-DC88-4491-9AB2-749CB8306DCB}"/>
              </a:ext>
            </a:extLst>
          </p:cNvPr>
          <p:cNvPicPr preferRelativeResize="0">
            <a:picLocks/>
          </p:cNvPicPr>
          <p:nvPr/>
        </p:nvPicPr>
        <p:blipFill rotWithShape="1">
          <a:blip r:embed="rId3"/>
          <a:srcRect r="36594"/>
          <a:stretch/>
        </p:blipFill>
        <p:spPr>
          <a:xfrm>
            <a:off x="1905000" y="2050251"/>
            <a:ext cx="5334000" cy="1920240"/>
          </a:xfrm>
          <a:prstGeom prst="rect">
            <a:avLst/>
          </a:prstGeom>
        </p:spPr>
      </p:pic>
      <p:sp>
        <p:nvSpPr>
          <p:cNvPr id="4" name="TextBox 3">
            <a:extLst>
              <a:ext uri="{FF2B5EF4-FFF2-40B4-BE49-F238E27FC236}">
                <a16:creationId xmlns:a16="http://schemas.microsoft.com/office/drawing/2014/main" id="{F5292856-AB92-41B6-A488-1E081AC1EC11}"/>
              </a:ext>
            </a:extLst>
          </p:cNvPr>
          <p:cNvSpPr txBox="1"/>
          <p:nvPr/>
        </p:nvSpPr>
        <p:spPr>
          <a:xfrm>
            <a:off x="1143000" y="4495800"/>
            <a:ext cx="7162800" cy="1477328"/>
          </a:xfrm>
          <a:prstGeom prst="rect">
            <a:avLst/>
          </a:prstGeom>
          <a:noFill/>
        </p:spPr>
        <p:txBody>
          <a:bodyPr wrap="square" rtlCol="0">
            <a:spAutoFit/>
          </a:bodyPr>
          <a:lstStyle/>
          <a:p>
            <a:pPr marL="285750" indent="-285750">
              <a:buFont typeface="Wingdings" panose="05000000000000000000" pitchFamily="2" charset="2"/>
              <a:buChar char="Ø"/>
            </a:pPr>
            <a:r>
              <a:rPr lang="en-US" dirty="0"/>
              <a:t>Tier – Employee only</a:t>
            </a:r>
          </a:p>
          <a:p>
            <a:pPr marL="285750" indent="-285750">
              <a:buFont typeface="Wingdings" panose="05000000000000000000" pitchFamily="2" charset="2"/>
              <a:buChar char="Ø"/>
            </a:pPr>
            <a:r>
              <a:rPr lang="en-US" dirty="0"/>
              <a:t>Member Number – uncheck auto-assign and use Ryan White URN  </a:t>
            </a:r>
          </a:p>
          <a:p>
            <a:pPr marL="285750" indent="-285750">
              <a:buFont typeface="Wingdings" panose="05000000000000000000" pitchFamily="2" charset="2"/>
              <a:buChar char="Ø"/>
            </a:pPr>
            <a:r>
              <a:rPr lang="en-US" dirty="0"/>
              <a:t>Relationship – Self </a:t>
            </a:r>
          </a:p>
          <a:p>
            <a:pPr marL="285750" indent="-285750">
              <a:buFont typeface="Wingdings" panose="05000000000000000000" pitchFamily="2" charset="2"/>
              <a:buChar char="Ø"/>
            </a:pPr>
            <a:r>
              <a:rPr lang="en-US" dirty="0"/>
              <a:t>Effective Date – Liberty Dental current plan Effective Date</a:t>
            </a:r>
          </a:p>
          <a:p>
            <a:pPr marL="285750" indent="-285750">
              <a:buFont typeface="Wingdings" panose="05000000000000000000" pitchFamily="2" charset="2"/>
              <a:buChar char="Ø"/>
            </a:pPr>
            <a:r>
              <a:rPr lang="en-US" dirty="0"/>
              <a:t>Expiration Date -  Ryan White Eligibility End Date </a:t>
            </a:r>
          </a:p>
        </p:txBody>
      </p:sp>
      <p:sp>
        <p:nvSpPr>
          <p:cNvPr id="5" name="TextBox 4">
            <a:extLst>
              <a:ext uri="{FF2B5EF4-FFF2-40B4-BE49-F238E27FC236}">
                <a16:creationId xmlns:a16="http://schemas.microsoft.com/office/drawing/2014/main" id="{C4CDAA74-793E-45B3-B39F-D56EA492AE28}"/>
              </a:ext>
            </a:extLst>
          </p:cNvPr>
          <p:cNvSpPr txBox="1"/>
          <p:nvPr/>
        </p:nvSpPr>
        <p:spPr>
          <a:xfrm>
            <a:off x="1143000" y="609600"/>
            <a:ext cx="7162800" cy="984885"/>
          </a:xfrm>
          <a:prstGeom prst="rect">
            <a:avLst/>
          </a:prstGeom>
          <a:noFill/>
        </p:spPr>
        <p:txBody>
          <a:bodyPr wrap="square" rtlCol="0">
            <a:spAutoFit/>
          </a:bodyPr>
          <a:lstStyle/>
          <a:p>
            <a:r>
              <a:rPr lang="en-US" sz="4000" dirty="0">
                <a:solidFill>
                  <a:schemeClr val="accent2">
                    <a:lumMod val="75000"/>
                  </a:schemeClr>
                </a:solidFill>
              </a:rPr>
              <a:t>Liberty Dental New Client</a:t>
            </a:r>
          </a:p>
          <a:p>
            <a:endParaRPr lang="en-US" dirty="0"/>
          </a:p>
        </p:txBody>
      </p:sp>
    </p:spTree>
    <p:extLst>
      <p:ext uri="{BB962C8B-B14F-4D97-AF65-F5344CB8AC3E}">
        <p14:creationId xmlns:p14="http://schemas.microsoft.com/office/powerpoint/2010/main" val="24020665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115F92-580F-4D0A-99D9-984BBEDDBE04}"/>
              </a:ext>
            </a:extLst>
          </p:cNvPr>
          <p:cNvPicPr>
            <a:picLocks noChangeAspect="1"/>
          </p:cNvPicPr>
          <p:nvPr/>
        </p:nvPicPr>
        <p:blipFill>
          <a:blip r:embed="rId3"/>
          <a:stretch>
            <a:fillRect/>
          </a:stretch>
        </p:blipFill>
        <p:spPr>
          <a:xfrm>
            <a:off x="1143000" y="2209800"/>
            <a:ext cx="6858000" cy="993982"/>
          </a:xfrm>
          <a:prstGeom prst="rect">
            <a:avLst/>
          </a:prstGeom>
        </p:spPr>
      </p:pic>
      <p:sp>
        <p:nvSpPr>
          <p:cNvPr id="4" name="TextBox 3">
            <a:extLst>
              <a:ext uri="{FF2B5EF4-FFF2-40B4-BE49-F238E27FC236}">
                <a16:creationId xmlns:a16="http://schemas.microsoft.com/office/drawing/2014/main" id="{EEC10E72-FD21-4C64-AEA9-57081FFFD20C}"/>
              </a:ext>
            </a:extLst>
          </p:cNvPr>
          <p:cNvSpPr txBox="1"/>
          <p:nvPr/>
        </p:nvSpPr>
        <p:spPr>
          <a:xfrm>
            <a:off x="914400" y="838200"/>
            <a:ext cx="7239000" cy="984885"/>
          </a:xfrm>
          <a:prstGeom prst="rect">
            <a:avLst/>
          </a:prstGeom>
          <a:noFill/>
        </p:spPr>
        <p:txBody>
          <a:bodyPr wrap="square" rtlCol="0">
            <a:spAutoFit/>
          </a:bodyPr>
          <a:lstStyle/>
          <a:p>
            <a:pPr algn="ctr"/>
            <a:r>
              <a:rPr lang="en-US" sz="4000" dirty="0">
                <a:solidFill>
                  <a:schemeClr val="accent2">
                    <a:lumMod val="75000"/>
                  </a:schemeClr>
                </a:solidFill>
              </a:rPr>
              <a:t>Liberty Dental New Client</a:t>
            </a:r>
          </a:p>
          <a:p>
            <a:endParaRPr lang="en-US" dirty="0"/>
          </a:p>
        </p:txBody>
      </p:sp>
      <p:sp>
        <p:nvSpPr>
          <p:cNvPr id="5" name="TextBox 4">
            <a:extLst>
              <a:ext uri="{FF2B5EF4-FFF2-40B4-BE49-F238E27FC236}">
                <a16:creationId xmlns:a16="http://schemas.microsoft.com/office/drawing/2014/main" id="{201B1464-086F-49C6-809A-DAD90DE91B02}"/>
              </a:ext>
            </a:extLst>
          </p:cNvPr>
          <p:cNvSpPr txBox="1"/>
          <p:nvPr/>
        </p:nvSpPr>
        <p:spPr>
          <a:xfrm>
            <a:off x="1143000" y="3810000"/>
            <a:ext cx="6858000"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a:t>First Name – Legal First Name </a:t>
            </a:r>
          </a:p>
          <a:p>
            <a:pPr marL="285750" indent="-285750">
              <a:buFont typeface="Wingdings" panose="05000000000000000000" pitchFamily="2" charset="2"/>
              <a:buChar char="Ø"/>
            </a:pPr>
            <a:r>
              <a:rPr lang="en-US" dirty="0"/>
              <a:t>Last Name – Legal Last Name </a:t>
            </a:r>
          </a:p>
          <a:p>
            <a:pPr marL="285750" indent="-285750">
              <a:buFont typeface="Wingdings" panose="05000000000000000000" pitchFamily="2" charset="2"/>
              <a:buChar char="Ø"/>
            </a:pPr>
            <a:r>
              <a:rPr lang="en-US" dirty="0"/>
              <a:t>Gender – Client identifies </a:t>
            </a:r>
          </a:p>
        </p:txBody>
      </p:sp>
    </p:spTree>
    <p:extLst>
      <p:ext uri="{BB962C8B-B14F-4D97-AF65-F5344CB8AC3E}">
        <p14:creationId xmlns:p14="http://schemas.microsoft.com/office/powerpoint/2010/main" val="137991289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A3C96F-A952-46BC-8BD0-69CE2FCD1B8F}"/>
              </a:ext>
            </a:extLst>
          </p:cNvPr>
          <p:cNvPicPr>
            <a:picLocks noChangeAspect="1"/>
          </p:cNvPicPr>
          <p:nvPr/>
        </p:nvPicPr>
        <p:blipFill>
          <a:blip r:embed="rId3"/>
          <a:stretch>
            <a:fillRect/>
          </a:stretch>
        </p:blipFill>
        <p:spPr>
          <a:xfrm>
            <a:off x="1007659" y="1524000"/>
            <a:ext cx="7128681" cy="2315341"/>
          </a:xfrm>
          <a:prstGeom prst="rect">
            <a:avLst/>
          </a:prstGeom>
        </p:spPr>
      </p:pic>
      <p:sp>
        <p:nvSpPr>
          <p:cNvPr id="4" name="TextBox 3">
            <a:extLst>
              <a:ext uri="{FF2B5EF4-FFF2-40B4-BE49-F238E27FC236}">
                <a16:creationId xmlns:a16="http://schemas.microsoft.com/office/drawing/2014/main" id="{92D304F3-43C3-4146-B23E-7B84B650E0DA}"/>
              </a:ext>
            </a:extLst>
          </p:cNvPr>
          <p:cNvSpPr txBox="1"/>
          <p:nvPr/>
        </p:nvSpPr>
        <p:spPr>
          <a:xfrm>
            <a:off x="304800" y="685800"/>
            <a:ext cx="8610600" cy="984885"/>
          </a:xfrm>
          <a:prstGeom prst="rect">
            <a:avLst/>
          </a:prstGeom>
          <a:noFill/>
        </p:spPr>
        <p:txBody>
          <a:bodyPr wrap="square" rtlCol="0">
            <a:spAutoFit/>
          </a:bodyPr>
          <a:lstStyle/>
          <a:p>
            <a:pPr algn="ctr"/>
            <a:r>
              <a:rPr lang="en-US" sz="4000" dirty="0">
                <a:solidFill>
                  <a:schemeClr val="accent2">
                    <a:lumMod val="75000"/>
                  </a:schemeClr>
                </a:solidFill>
              </a:rPr>
              <a:t>Liberty Dental New Client</a:t>
            </a:r>
          </a:p>
          <a:p>
            <a:endParaRPr lang="en-US" dirty="0"/>
          </a:p>
        </p:txBody>
      </p:sp>
      <p:sp>
        <p:nvSpPr>
          <p:cNvPr id="5" name="TextBox 4">
            <a:extLst>
              <a:ext uri="{FF2B5EF4-FFF2-40B4-BE49-F238E27FC236}">
                <a16:creationId xmlns:a16="http://schemas.microsoft.com/office/drawing/2014/main" id="{84A095D7-CFEE-4A6F-8304-DDA9E9F23436}"/>
              </a:ext>
            </a:extLst>
          </p:cNvPr>
          <p:cNvSpPr txBox="1"/>
          <p:nvPr/>
        </p:nvSpPr>
        <p:spPr>
          <a:xfrm>
            <a:off x="1007659" y="4267200"/>
            <a:ext cx="7069541" cy="1477328"/>
          </a:xfrm>
          <a:prstGeom prst="rect">
            <a:avLst/>
          </a:prstGeom>
          <a:noFill/>
        </p:spPr>
        <p:txBody>
          <a:bodyPr wrap="square" rtlCol="0">
            <a:spAutoFit/>
          </a:bodyPr>
          <a:lstStyle/>
          <a:p>
            <a:pPr marL="285750" indent="-285750">
              <a:buFont typeface="Wingdings" panose="05000000000000000000" pitchFamily="2" charset="2"/>
              <a:buChar char="Ø"/>
            </a:pPr>
            <a:r>
              <a:rPr lang="en-US" dirty="0"/>
              <a:t>Address 1 -  Address where client receives mail.</a:t>
            </a:r>
          </a:p>
          <a:p>
            <a:pPr marL="285750" indent="-285750">
              <a:buFont typeface="Wingdings" panose="05000000000000000000" pitchFamily="2" charset="2"/>
              <a:buChar char="Ø"/>
            </a:pPr>
            <a:r>
              <a:rPr lang="en-US" dirty="0"/>
              <a:t>City – City where client receives mail.  </a:t>
            </a:r>
          </a:p>
          <a:p>
            <a:pPr marL="285750" indent="-285750">
              <a:buFont typeface="Wingdings" panose="05000000000000000000" pitchFamily="2" charset="2"/>
              <a:buChar char="Ø"/>
            </a:pPr>
            <a:r>
              <a:rPr lang="en-US" dirty="0"/>
              <a:t>State - Where client receives mail.</a:t>
            </a:r>
          </a:p>
          <a:p>
            <a:pPr marL="285750" indent="-285750">
              <a:buFont typeface="Wingdings" panose="05000000000000000000" pitchFamily="2" charset="2"/>
              <a:buChar char="Ø"/>
            </a:pPr>
            <a:r>
              <a:rPr lang="en-US" dirty="0"/>
              <a:t>Zip – Zip code where client receives mail. </a:t>
            </a:r>
          </a:p>
          <a:p>
            <a:pPr marL="285750" indent="-285750">
              <a:buFont typeface="Wingdings" panose="05000000000000000000" pitchFamily="2" charset="2"/>
              <a:buChar char="Ø"/>
            </a:pPr>
            <a:r>
              <a:rPr lang="en-US" dirty="0"/>
              <a:t>Enroll – Enroll client in Liberty Dental insurance plan. </a:t>
            </a:r>
          </a:p>
        </p:txBody>
      </p:sp>
    </p:spTree>
    <p:extLst>
      <p:ext uri="{BB962C8B-B14F-4D97-AF65-F5344CB8AC3E}">
        <p14:creationId xmlns:p14="http://schemas.microsoft.com/office/powerpoint/2010/main" val="391569245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0832D2F-34DF-45B1-94F1-A7B253527D8C}"/>
              </a:ext>
            </a:extLst>
          </p:cNvPr>
          <p:cNvSpPr txBox="1"/>
          <p:nvPr/>
        </p:nvSpPr>
        <p:spPr>
          <a:xfrm>
            <a:off x="860328" y="4495800"/>
            <a:ext cx="7423343" cy="1477328"/>
          </a:xfrm>
          <a:prstGeom prst="rect">
            <a:avLst/>
          </a:prstGeom>
          <a:noFill/>
        </p:spPr>
        <p:txBody>
          <a:bodyPr wrap="square" rtlCol="0">
            <a:spAutoFit/>
          </a:bodyPr>
          <a:lstStyle/>
          <a:p>
            <a:pPr marL="285750" indent="-285750">
              <a:buFont typeface="Wingdings" panose="05000000000000000000" pitchFamily="2" charset="2"/>
              <a:buChar char="Ø"/>
            </a:pPr>
            <a:r>
              <a:rPr lang="en-US" dirty="0"/>
              <a:t>SSN# - Do not use </a:t>
            </a:r>
          </a:p>
          <a:p>
            <a:pPr marL="285750" indent="-285750">
              <a:buFont typeface="Wingdings" panose="05000000000000000000" pitchFamily="2" charset="2"/>
              <a:buChar char="Ø"/>
            </a:pPr>
            <a:r>
              <a:rPr lang="en-US" dirty="0"/>
              <a:t>Subscriber – Use Ryan White URN </a:t>
            </a:r>
          </a:p>
          <a:p>
            <a:pPr marL="285750" indent="-285750">
              <a:buFont typeface="Wingdings" panose="05000000000000000000" pitchFamily="2" charset="2"/>
              <a:buChar char="Ø"/>
            </a:pPr>
            <a:r>
              <a:rPr lang="en-US" dirty="0"/>
              <a:t>AS of Date – (can be left blank) Uses that date to search for active plans as of that date.  </a:t>
            </a:r>
          </a:p>
          <a:p>
            <a:pPr marL="285750" indent="-285750">
              <a:buFont typeface="Wingdings" panose="05000000000000000000" pitchFamily="2" charset="2"/>
              <a:buChar char="Ø"/>
            </a:pPr>
            <a:r>
              <a:rPr lang="en-US" dirty="0"/>
              <a:t>Last Name - Search by Last Name </a:t>
            </a:r>
          </a:p>
        </p:txBody>
      </p:sp>
      <p:pic>
        <p:nvPicPr>
          <p:cNvPr id="8" name="Picture 7">
            <a:extLst>
              <a:ext uri="{FF2B5EF4-FFF2-40B4-BE49-F238E27FC236}">
                <a16:creationId xmlns:a16="http://schemas.microsoft.com/office/drawing/2014/main" id="{49952B33-58F0-4BB3-8701-0689595F2CD7}"/>
              </a:ext>
            </a:extLst>
          </p:cNvPr>
          <p:cNvPicPr>
            <a:picLocks noChangeAspect="1"/>
          </p:cNvPicPr>
          <p:nvPr/>
        </p:nvPicPr>
        <p:blipFill>
          <a:blip r:embed="rId3"/>
          <a:stretch>
            <a:fillRect/>
          </a:stretch>
        </p:blipFill>
        <p:spPr>
          <a:xfrm>
            <a:off x="860328" y="2362200"/>
            <a:ext cx="7423343" cy="1785448"/>
          </a:xfrm>
          <a:prstGeom prst="rect">
            <a:avLst/>
          </a:prstGeom>
        </p:spPr>
      </p:pic>
      <p:sp>
        <p:nvSpPr>
          <p:cNvPr id="9" name="TextBox 8">
            <a:extLst>
              <a:ext uri="{FF2B5EF4-FFF2-40B4-BE49-F238E27FC236}">
                <a16:creationId xmlns:a16="http://schemas.microsoft.com/office/drawing/2014/main" id="{419A0234-E14A-42B5-8720-0C593AD28C5E}"/>
              </a:ext>
            </a:extLst>
          </p:cNvPr>
          <p:cNvSpPr txBox="1"/>
          <p:nvPr/>
        </p:nvSpPr>
        <p:spPr>
          <a:xfrm>
            <a:off x="1066800" y="914400"/>
            <a:ext cx="7216871" cy="861774"/>
          </a:xfrm>
          <a:prstGeom prst="rect">
            <a:avLst/>
          </a:prstGeom>
          <a:noFill/>
        </p:spPr>
        <p:txBody>
          <a:bodyPr wrap="square" rtlCol="0">
            <a:spAutoFit/>
          </a:bodyPr>
          <a:lstStyle/>
          <a:p>
            <a:pPr algn="ctr"/>
            <a:r>
              <a:rPr lang="en-US" sz="5000" dirty="0">
                <a:solidFill>
                  <a:schemeClr val="accent1">
                    <a:lumMod val="75000"/>
                  </a:schemeClr>
                </a:solidFill>
                <a:latin typeface="Calibri" panose="020F0502020204030204" pitchFamily="34" charset="0"/>
                <a:cs typeface="Calibri" panose="020F0502020204030204" pitchFamily="34" charset="0"/>
              </a:rPr>
              <a:t>How To Find Clients </a:t>
            </a:r>
          </a:p>
        </p:txBody>
      </p:sp>
    </p:spTree>
    <p:extLst>
      <p:ext uri="{BB962C8B-B14F-4D97-AF65-F5344CB8AC3E}">
        <p14:creationId xmlns:p14="http://schemas.microsoft.com/office/powerpoint/2010/main" val="202926561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1D3BD8-174E-4C08-9CA8-446929617A27}"/>
              </a:ext>
            </a:extLst>
          </p:cNvPr>
          <p:cNvPicPr>
            <a:picLocks noChangeAspect="1"/>
          </p:cNvPicPr>
          <p:nvPr/>
        </p:nvPicPr>
        <p:blipFill>
          <a:blip r:embed="rId3"/>
          <a:stretch>
            <a:fillRect/>
          </a:stretch>
        </p:blipFill>
        <p:spPr>
          <a:xfrm>
            <a:off x="381000" y="1524000"/>
            <a:ext cx="8382000" cy="1008315"/>
          </a:xfrm>
          <a:prstGeom prst="rect">
            <a:avLst/>
          </a:prstGeom>
        </p:spPr>
      </p:pic>
      <p:sp>
        <p:nvSpPr>
          <p:cNvPr id="7" name="Rectangle: Rounded Corners 6">
            <a:extLst>
              <a:ext uri="{FF2B5EF4-FFF2-40B4-BE49-F238E27FC236}">
                <a16:creationId xmlns:a16="http://schemas.microsoft.com/office/drawing/2014/main" id="{666D4E9C-6529-4447-9C1C-C3996B77D3A2}"/>
              </a:ext>
            </a:extLst>
          </p:cNvPr>
          <p:cNvSpPr/>
          <p:nvPr/>
        </p:nvSpPr>
        <p:spPr>
          <a:xfrm>
            <a:off x="1981200" y="1913857"/>
            <a:ext cx="1143000" cy="228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F4F9C2DB-3A47-4FA6-8474-7EA37AD5A527}"/>
              </a:ext>
            </a:extLst>
          </p:cNvPr>
          <p:cNvSpPr/>
          <p:nvPr/>
        </p:nvSpPr>
        <p:spPr>
          <a:xfrm>
            <a:off x="3276600" y="1915357"/>
            <a:ext cx="533400" cy="228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295476E4-564B-4760-B99A-378FEBCB87A4}"/>
              </a:ext>
            </a:extLst>
          </p:cNvPr>
          <p:cNvSpPr/>
          <p:nvPr/>
        </p:nvSpPr>
        <p:spPr>
          <a:xfrm>
            <a:off x="2032617" y="2255851"/>
            <a:ext cx="1143000" cy="2286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8DA0C50A-FBE3-4D20-85C0-BE8765576B0F}"/>
              </a:ext>
            </a:extLst>
          </p:cNvPr>
          <p:cNvSpPr/>
          <p:nvPr/>
        </p:nvSpPr>
        <p:spPr>
          <a:xfrm>
            <a:off x="3276600" y="2227134"/>
            <a:ext cx="685800" cy="2286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C45102C6-6503-402A-9F2E-2DB65A7FB779}"/>
              </a:ext>
            </a:extLst>
          </p:cNvPr>
          <p:cNvSpPr/>
          <p:nvPr/>
        </p:nvSpPr>
        <p:spPr>
          <a:xfrm>
            <a:off x="4114800" y="1913857"/>
            <a:ext cx="662866" cy="228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a:extLst>
              <a:ext uri="{FF2B5EF4-FFF2-40B4-BE49-F238E27FC236}">
                <a16:creationId xmlns:a16="http://schemas.microsoft.com/office/drawing/2014/main" id="{FC18C3F9-EA16-4885-ACB1-EF957F01B20D}"/>
              </a:ext>
            </a:extLst>
          </p:cNvPr>
          <p:cNvSpPr/>
          <p:nvPr/>
        </p:nvSpPr>
        <p:spPr>
          <a:xfrm>
            <a:off x="5002567" y="1913857"/>
            <a:ext cx="533400" cy="228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514F42E4-6495-4F54-94B8-A9F416E2E87B}"/>
              </a:ext>
            </a:extLst>
          </p:cNvPr>
          <p:cNvSpPr/>
          <p:nvPr/>
        </p:nvSpPr>
        <p:spPr>
          <a:xfrm>
            <a:off x="4114800" y="2247067"/>
            <a:ext cx="685800" cy="2286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635268F4-552E-4EFF-9F94-FD71665D8572}"/>
              </a:ext>
            </a:extLst>
          </p:cNvPr>
          <p:cNvSpPr/>
          <p:nvPr/>
        </p:nvSpPr>
        <p:spPr>
          <a:xfrm>
            <a:off x="4953000" y="2256774"/>
            <a:ext cx="685800" cy="2286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DD595B2-EF30-48AE-8C98-217DCA3CEE27}"/>
              </a:ext>
            </a:extLst>
          </p:cNvPr>
          <p:cNvSpPr txBox="1"/>
          <p:nvPr/>
        </p:nvSpPr>
        <p:spPr>
          <a:xfrm>
            <a:off x="2045932" y="1922155"/>
            <a:ext cx="108011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RCBL08171U</a:t>
            </a:r>
          </a:p>
        </p:txBody>
      </p:sp>
      <p:sp>
        <p:nvSpPr>
          <p:cNvPr id="20" name="TextBox 19">
            <a:extLst>
              <a:ext uri="{FF2B5EF4-FFF2-40B4-BE49-F238E27FC236}">
                <a16:creationId xmlns:a16="http://schemas.microsoft.com/office/drawing/2014/main" id="{A7370E38-75BE-4B6A-8CE4-1E44D1150CFA}"/>
              </a:ext>
            </a:extLst>
          </p:cNvPr>
          <p:cNvSpPr txBox="1"/>
          <p:nvPr/>
        </p:nvSpPr>
        <p:spPr>
          <a:xfrm>
            <a:off x="2032617" y="2207987"/>
            <a:ext cx="108011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RCBL08171U</a:t>
            </a:r>
          </a:p>
        </p:txBody>
      </p:sp>
      <p:sp>
        <p:nvSpPr>
          <p:cNvPr id="21" name="TextBox 20">
            <a:extLst>
              <a:ext uri="{FF2B5EF4-FFF2-40B4-BE49-F238E27FC236}">
                <a16:creationId xmlns:a16="http://schemas.microsoft.com/office/drawing/2014/main" id="{FBF755C1-F211-4943-8F23-6962848A6334}"/>
              </a:ext>
            </a:extLst>
          </p:cNvPr>
          <p:cNvSpPr txBox="1"/>
          <p:nvPr/>
        </p:nvSpPr>
        <p:spPr>
          <a:xfrm>
            <a:off x="3288066" y="1913857"/>
            <a:ext cx="66286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Balboa</a:t>
            </a:r>
          </a:p>
        </p:txBody>
      </p:sp>
      <p:sp>
        <p:nvSpPr>
          <p:cNvPr id="22" name="TextBox 21">
            <a:extLst>
              <a:ext uri="{FF2B5EF4-FFF2-40B4-BE49-F238E27FC236}">
                <a16:creationId xmlns:a16="http://schemas.microsoft.com/office/drawing/2014/main" id="{CDE9C674-D7AF-4FD0-A6BD-BD5ACDA618AB}"/>
              </a:ext>
            </a:extLst>
          </p:cNvPr>
          <p:cNvSpPr txBox="1"/>
          <p:nvPr/>
        </p:nvSpPr>
        <p:spPr>
          <a:xfrm>
            <a:off x="4124419" y="1915471"/>
            <a:ext cx="66286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Rocky</a:t>
            </a:r>
          </a:p>
        </p:txBody>
      </p:sp>
      <p:sp>
        <p:nvSpPr>
          <p:cNvPr id="23" name="TextBox 22">
            <a:extLst>
              <a:ext uri="{FF2B5EF4-FFF2-40B4-BE49-F238E27FC236}">
                <a16:creationId xmlns:a16="http://schemas.microsoft.com/office/drawing/2014/main" id="{016EBE2F-53D5-4C7A-ACF3-E56E5C2CE80C}"/>
              </a:ext>
            </a:extLst>
          </p:cNvPr>
          <p:cNvSpPr txBox="1"/>
          <p:nvPr/>
        </p:nvSpPr>
        <p:spPr>
          <a:xfrm>
            <a:off x="3288066" y="2180349"/>
            <a:ext cx="66286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Balboa</a:t>
            </a:r>
          </a:p>
        </p:txBody>
      </p:sp>
      <p:sp>
        <p:nvSpPr>
          <p:cNvPr id="24" name="TextBox 23">
            <a:extLst>
              <a:ext uri="{FF2B5EF4-FFF2-40B4-BE49-F238E27FC236}">
                <a16:creationId xmlns:a16="http://schemas.microsoft.com/office/drawing/2014/main" id="{94F6B3DB-B6A8-49E2-AED2-8241100103BC}"/>
              </a:ext>
            </a:extLst>
          </p:cNvPr>
          <p:cNvSpPr txBox="1"/>
          <p:nvPr/>
        </p:nvSpPr>
        <p:spPr>
          <a:xfrm>
            <a:off x="4134038" y="2174264"/>
            <a:ext cx="66286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Rocky</a:t>
            </a:r>
          </a:p>
        </p:txBody>
      </p:sp>
      <p:sp>
        <p:nvSpPr>
          <p:cNvPr id="25" name="TextBox 24">
            <a:extLst>
              <a:ext uri="{FF2B5EF4-FFF2-40B4-BE49-F238E27FC236}">
                <a16:creationId xmlns:a16="http://schemas.microsoft.com/office/drawing/2014/main" id="{1EE231DC-0885-4E76-8B33-FF2C99CDD53B}"/>
              </a:ext>
            </a:extLst>
          </p:cNvPr>
          <p:cNvSpPr txBox="1"/>
          <p:nvPr/>
        </p:nvSpPr>
        <p:spPr>
          <a:xfrm>
            <a:off x="4871621" y="1913856"/>
            <a:ext cx="947691"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08/17/1999</a:t>
            </a:r>
          </a:p>
        </p:txBody>
      </p:sp>
      <p:sp>
        <p:nvSpPr>
          <p:cNvPr id="26" name="TextBox 25">
            <a:extLst>
              <a:ext uri="{FF2B5EF4-FFF2-40B4-BE49-F238E27FC236}">
                <a16:creationId xmlns:a16="http://schemas.microsoft.com/office/drawing/2014/main" id="{F238D442-B1F6-4F86-8937-2ED38BD55CC6}"/>
              </a:ext>
            </a:extLst>
          </p:cNvPr>
          <p:cNvSpPr txBox="1"/>
          <p:nvPr/>
        </p:nvSpPr>
        <p:spPr>
          <a:xfrm>
            <a:off x="4890115" y="2190855"/>
            <a:ext cx="947691"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08/17/1999</a:t>
            </a:r>
          </a:p>
        </p:txBody>
      </p:sp>
      <p:sp>
        <p:nvSpPr>
          <p:cNvPr id="27" name="TextBox 26">
            <a:extLst>
              <a:ext uri="{FF2B5EF4-FFF2-40B4-BE49-F238E27FC236}">
                <a16:creationId xmlns:a16="http://schemas.microsoft.com/office/drawing/2014/main" id="{60ED508F-7BD4-431C-AD8F-A00ABC26217A}"/>
              </a:ext>
            </a:extLst>
          </p:cNvPr>
          <p:cNvSpPr txBox="1"/>
          <p:nvPr/>
        </p:nvSpPr>
        <p:spPr>
          <a:xfrm>
            <a:off x="381000" y="762000"/>
            <a:ext cx="8305800" cy="707886"/>
          </a:xfrm>
          <a:prstGeom prst="rect">
            <a:avLst/>
          </a:prstGeom>
          <a:noFill/>
        </p:spPr>
        <p:txBody>
          <a:bodyPr wrap="square" rtlCol="0">
            <a:spAutoFit/>
          </a:bodyPr>
          <a:lstStyle/>
          <a:p>
            <a:pPr algn="ctr"/>
            <a:r>
              <a:rPr lang="en-US" sz="4000" dirty="0">
                <a:solidFill>
                  <a:schemeClr val="accent2">
                    <a:lumMod val="75000"/>
                  </a:schemeClr>
                </a:solidFill>
              </a:rPr>
              <a:t>Updating Dental Coverage Dates </a:t>
            </a:r>
          </a:p>
        </p:txBody>
      </p:sp>
      <p:sp>
        <p:nvSpPr>
          <p:cNvPr id="28" name="TextBox 27">
            <a:extLst>
              <a:ext uri="{FF2B5EF4-FFF2-40B4-BE49-F238E27FC236}">
                <a16:creationId xmlns:a16="http://schemas.microsoft.com/office/drawing/2014/main" id="{F4FE819F-7B92-4DED-B23B-A27711513A80}"/>
              </a:ext>
            </a:extLst>
          </p:cNvPr>
          <p:cNvSpPr txBox="1"/>
          <p:nvPr/>
        </p:nvSpPr>
        <p:spPr>
          <a:xfrm>
            <a:off x="457200" y="3429000"/>
            <a:ext cx="8229600" cy="369332"/>
          </a:xfrm>
          <a:prstGeom prst="rect">
            <a:avLst/>
          </a:prstGeom>
          <a:noFill/>
        </p:spPr>
        <p:txBody>
          <a:bodyPr wrap="square" rtlCol="0">
            <a:spAutoFit/>
          </a:bodyPr>
          <a:lstStyle/>
          <a:p>
            <a:pPr marL="285750" indent="-285750">
              <a:buFont typeface="Wingdings" panose="05000000000000000000" pitchFamily="2" charset="2"/>
              <a:buChar char="Ø"/>
            </a:pPr>
            <a:r>
              <a:rPr lang="en-US" dirty="0"/>
              <a:t>View – Select to update client details. </a:t>
            </a:r>
          </a:p>
        </p:txBody>
      </p:sp>
    </p:spTree>
    <p:extLst>
      <p:ext uri="{BB962C8B-B14F-4D97-AF65-F5344CB8AC3E}">
        <p14:creationId xmlns:p14="http://schemas.microsoft.com/office/powerpoint/2010/main" val="2730363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46C6B4-2729-4449-8217-611EF83F35CB}"/>
              </a:ext>
            </a:extLst>
          </p:cNvPr>
          <p:cNvPicPr>
            <a:picLocks noChangeAspect="1"/>
          </p:cNvPicPr>
          <p:nvPr/>
        </p:nvPicPr>
        <p:blipFill rotWithShape="1">
          <a:blip r:embed="rId3"/>
          <a:srcRect r="13333" b="10968"/>
          <a:stretch/>
        </p:blipFill>
        <p:spPr>
          <a:xfrm>
            <a:off x="1257300" y="1676400"/>
            <a:ext cx="6553200" cy="2299676"/>
          </a:xfrm>
          <a:prstGeom prst="rect">
            <a:avLst/>
          </a:prstGeom>
        </p:spPr>
      </p:pic>
      <p:sp>
        <p:nvSpPr>
          <p:cNvPr id="4" name="TextBox 3">
            <a:extLst>
              <a:ext uri="{FF2B5EF4-FFF2-40B4-BE49-F238E27FC236}">
                <a16:creationId xmlns:a16="http://schemas.microsoft.com/office/drawing/2014/main" id="{736876F5-137A-476E-958E-E68B9E4C0B8A}"/>
              </a:ext>
            </a:extLst>
          </p:cNvPr>
          <p:cNvSpPr txBox="1"/>
          <p:nvPr/>
        </p:nvSpPr>
        <p:spPr>
          <a:xfrm>
            <a:off x="609600" y="609600"/>
            <a:ext cx="7924800" cy="984885"/>
          </a:xfrm>
          <a:prstGeom prst="rect">
            <a:avLst/>
          </a:prstGeom>
          <a:noFill/>
        </p:spPr>
        <p:txBody>
          <a:bodyPr wrap="square" rtlCol="0">
            <a:spAutoFit/>
          </a:bodyPr>
          <a:lstStyle/>
          <a:p>
            <a:pPr algn="ctr"/>
            <a:r>
              <a:rPr lang="en-US" sz="4000" dirty="0">
                <a:solidFill>
                  <a:schemeClr val="accent2">
                    <a:lumMod val="75000"/>
                  </a:schemeClr>
                </a:solidFill>
              </a:rPr>
              <a:t>Updating Dental Coverage Dates </a:t>
            </a:r>
          </a:p>
          <a:p>
            <a:endParaRPr lang="en-US" dirty="0"/>
          </a:p>
        </p:txBody>
      </p:sp>
      <p:sp>
        <p:nvSpPr>
          <p:cNvPr id="5" name="TextBox 4">
            <a:extLst>
              <a:ext uri="{FF2B5EF4-FFF2-40B4-BE49-F238E27FC236}">
                <a16:creationId xmlns:a16="http://schemas.microsoft.com/office/drawing/2014/main" id="{DDF6FDA7-3AFD-4C96-85C0-5CF8634EB17B}"/>
              </a:ext>
            </a:extLst>
          </p:cNvPr>
          <p:cNvSpPr txBox="1"/>
          <p:nvPr/>
        </p:nvSpPr>
        <p:spPr>
          <a:xfrm>
            <a:off x="990600" y="4419600"/>
            <a:ext cx="7086600" cy="1477328"/>
          </a:xfrm>
          <a:prstGeom prst="rect">
            <a:avLst/>
          </a:prstGeom>
          <a:noFill/>
        </p:spPr>
        <p:txBody>
          <a:bodyPr wrap="square" rtlCol="0">
            <a:spAutoFit/>
          </a:bodyPr>
          <a:lstStyle/>
          <a:p>
            <a:pPr marL="285750" indent="-285750">
              <a:buFont typeface="Wingdings" panose="05000000000000000000" pitchFamily="2" charset="2"/>
              <a:buChar char="Ø"/>
            </a:pPr>
            <a:r>
              <a:rPr lang="en-US" dirty="0"/>
              <a:t>Change Tier – Not used</a:t>
            </a:r>
          </a:p>
          <a:p>
            <a:pPr marL="285750" indent="-285750">
              <a:buFont typeface="Wingdings" panose="05000000000000000000" pitchFamily="2" charset="2"/>
              <a:buChar char="Ø"/>
            </a:pPr>
            <a:r>
              <a:rPr lang="en-US" dirty="0"/>
              <a:t>Update Time Slice – Updating current clients whose eligibility has not expired (six-month eligibility or annual certification)</a:t>
            </a:r>
          </a:p>
          <a:p>
            <a:pPr marL="285750" indent="-285750">
              <a:buFont typeface="Wingdings" panose="05000000000000000000" pitchFamily="2" charset="2"/>
              <a:buChar char="Ø"/>
            </a:pPr>
            <a:r>
              <a:rPr lang="en-US" dirty="0"/>
              <a:t>Add Benefit Coverage – For clients who have fallen out of care and are returning</a:t>
            </a:r>
          </a:p>
        </p:txBody>
      </p:sp>
      <p:sp>
        <p:nvSpPr>
          <p:cNvPr id="7" name="Rectangle: Rounded Corners 6">
            <a:extLst>
              <a:ext uri="{FF2B5EF4-FFF2-40B4-BE49-F238E27FC236}">
                <a16:creationId xmlns:a16="http://schemas.microsoft.com/office/drawing/2014/main" id="{C182675E-B027-4DAB-8357-C66E1C4AC922}"/>
              </a:ext>
            </a:extLst>
          </p:cNvPr>
          <p:cNvSpPr/>
          <p:nvPr/>
        </p:nvSpPr>
        <p:spPr>
          <a:xfrm>
            <a:off x="2133600" y="3657600"/>
            <a:ext cx="1066800" cy="228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EFCBAD90-E738-4C3F-BAD2-3988C21B90F8}"/>
              </a:ext>
            </a:extLst>
          </p:cNvPr>
          <p:cNvSpPr/>
          <p:nvPr/>
        </p:nvSpPr>
        <p:spPr>
          <a:xfrm>
            <a:off x="2133600" y="2971800"/>
            <a:ext cx="990600" cy="228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44EF08D6-BBC3-414D-B1FB-4C3E0DCC25A8}"/>
              </a:ext>
            </a:extLst>
          </p:cNvPr>
          <p:cNvSpPr/>
          <p:nvPr/>
        </p:nvSpPr>
        <p:spPr>
          <a:xfrm>
            <a:off x="2133600" y="2661285"/>
            <a:ext cx="685800" cy="22063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371B38CF-7204-4E4F-B688-1CED22A13FA1}"/>
              </a:ext>
            </a:extLst>
          </p:cNvPr>
          <p:cNvSpPr/>
          <p:nvPr/>
        </p:nvSpPr>
        <p:spPr>
          <a:xfrm>
            <a:off x="5257800" y="2661285"/>
            <a:ext cx="685800" cy="22063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6D392D03-DBA8-4BEC-A2B0-20146ABA6A43}"/>
              </a:ext>
            </a:extLst>
          </p:cNvPr>
          <p:cNvSpPr/>
          <p:nvPr/>
        </p:nvSpPr>
        <p:spPr>
          <a:xfrm>
            <a:off x="5257800" y="2438400"/>
            <a:ext cx="533400" cy="1409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8F16214-9546-434A-9895-1A8CD26BA2A8}"/>
              </a:ext>
            </a:extLst>
          </p:cNvPr>
          <p:cNvSpPr txBox="1"/>
          <p:nvPr/>
        </p:nvSpPr>
        <p:spPr>
          <a:xfrm>
            <a:off x="4724400" y="2383693"/>
            <a:ext cx="1066800" cy="292388"/>
          </a:xfrm>
          <a:prstGeom prst="rect">
            <a:avLst/>
          </a:prstGeom>
          <a:noFill/>
        </p:spPr>
        <p:txBody>
          <a:bodyPr wrap="square" rtlCol="0">
            <a:spAutoFit/>
          </a:bodyPr>
          <a:lstStyle/>
          <a:p>
            <a:r>
              <a:rPr lang="en-US" sz="1300" dirty="0"/>
              <a:t>5/1/2021</a:t>
            </a:r>
          </a:p>
        </p:txBody>
      </p:sp>
      <p:sp>
        <p:nvSpPr>
          <p:cNvPr id="6" name="TextBox 5">
            <a:extLst>
              <a:ext uri="{FF2B5EF4-FFF2-40B4-BE49-F238E27FC236}">
                <a16:creationId xmlns:a16="http://schemas.microsoft.com/office/drawing/2014/main" id="{B0720229-D8F3-4B58-A57A-C0023AEA26AC}"/>
              </a:ext>
            </a:extLst>
          </p:cNvPr>
          <p:cNvSpPr txBox="1"/>
          <p:nvPr/>
        </p:nvSpPr>
        <p:spPr>
          <a:xfrm>
            <a:off x="2133600" y="2660162"/>
            <a:ext cx="1447800" cy="292388"/>
          </a:xfrm>
          <a:prstGeom prst="rect">
            <a:avLst/>
          </a:prstGeom>
          <a:noFill/>
        </p:spPr>
        <p:txBody>
          <a:bodyPr wrap="square" rtlCol="0">
            <a:spAutoFit/>
          </a:bodyPr>
          <a:lstStyle/>
          <a:p>
            <a:r>
              <a:rPr lang="en-US" sz="1300" dirty="0"/>
              <a:t>5/1/2021</a:t>
            </a:r>
          </a:p>
        </p:txBody>
      </p:sp>
      <p:sp>
        <p:nvSpPr>
          <p:cNvPr id="12" name="TextBox 11">
            <a:extLst>
              <a:ext uri="{FF2B5EF4-FFF2-40B4-BE49-F238E27FC236}">
                <a16:creationId xmlns:a16="http://schemas.microsoft.com/office/drawing/2014/main" id="{91138904-3F6D-43F2-A35A-568E4E1ABBB5}"/>
              </a:ext>
            </a:extLst>
          </p:cNvPr>
          <p:cNvSpPr txBox="1"/>
          <p:nvPr/>
        </p:nvSpPr>
        <p:spPr>
          <a:xfrm>
            <a:off x="4724400" y="2660162"/>
            <a:ext cx="1295400" cy="292388"/>
          </a:xfrm>
          <a:prstGeom prst="rect">
            <a:avLst/>
          </a:prstGeom>
          <a:noFill/>
        </p:spPr>
        <p:txBody>
          <a:bodyPr wrap="square" rtlCol="0">
            <a:spAutoFit/>
          </a:bodyPr>
          <a:lstStyle/>
          <a:p>
            <a:r>
              <a:rPr lang="en-US" sz="1300" dirty="0"/>
              <a:t>8/31/2022</a:t>
            </a:r>
          </a:p>
        </p:txBody>
      </p:sp>
      <p:sp>
        <p:nvSpPr>
          <p:cNvPr id="13" name="TextBox 12">
            <a:extLst>
              <a:ext uri="{FF2B5EF4-FFF2-40B4-BE49-F238E27FC236}">
                <a16:creationId xmlns:a16="http://schemas.microsoft.com/office/drawing/2014/main" id="{707F7DC5-4082-4923-B3AB-DFAF6838B9AE}"/>
              </a:ext>
            </a:extLst>
          </p:cNvPr>
          <p:cNvSpPr txBox="1"/>
          <p:nvPr/>
        </p:nvSpPr>
        <p:spPr>
          <a:xfrm>
            <a:off x="2133600" y="3054430"/>
            <a:ext cx="1447800" cy="569387"/>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RCBL08171U</a:t>
            </a:r>
          </a:p>
          <a:p>
            <a:endParaRPr lang="en-US" dirty="0"/>
          </a:p>
        </p:txBody>
      </p:sp>
      <p:sp>
        <p:nvSpPr>
          <p:cNvPr id="14" name="TextBox 13">
            <a:extLst>
              <a:ext uri="{FF2B5EF4-FFF2-40B4-BE49-F238E27FC236}">
                <a16:creationId xmlns:a16="http://schemas.microsoft.com/office/drawing/2014/main" id="{905CE41A-B2FC-4CEA-B7C0-CE8750CF07A9}"/>
              </a:ext>
            </a:extLst>
          </p:cNvPr>
          <p:cNvSpPr txBox="1"/>
          <p:nvPr/>
        </p:nvSpPr>
        <p:spPr>
          <a:xfrm>
            <a:off x="2133600" y="3643924"/>
            <a:ext cx="1600200" cy="569387"/>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RCBL08171U</a:t>
            </a:r>
          </a:p>
          <a:p>
            <a:endParaRPr lang="en-US" dirty="0"/>
          </a:p>
        </p:txBody>
      </p:sp>
    </p:spTree>
    <p:extLst>
      <p:ext uri="{BB962C8B-B14F-4D97-AF65-F5344CB8AC3E}">
        <p14:creationId xmlns:p14="http://schemas.microsoft.com/office/powerpoint/2010/main" val="1747421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10557</TotalTime>
  <Words>6946</Words>
  <Application>Microsoft Office PowerPoint</Application>
  <PresentationFormat>On-screen Show (4:3)</PresentationFormat>
  <Paragraphs>983</Paragraphs>
  <Slides>106</Slides>
  <Notes>105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106</vt:i4>
      </vt:variant>
    </vt:vector>
  </HeadingPairs>
  <TitlesOfParts>
    <vt:vector size="116" baseType="lpstr">
      <vt:lpstr>Arial</vt:lpstr>
      <vt:lpstr>Calibri</vt:lpstr>
      <vt:lpstr>Constantia</vt:lpstr>
      <vt:lpstr>Symbol</vt:lpstr>
      <vt:lpstr>Times New Roman</vt:lpstr>
      <vt:lpstr>Tw Cen MT</vt:lpstr>
      <vt:lpstr>Wingdings</vt:lpstr>
      <vt:lpstr>Wingdings 2</vt:lpstr>
      <vt:lpstr>Flow</vt:lpstr>
      <vt:lpstr>Worksheet</vt:lpstr>
      <vt:lpstr>Nevada  Ryan White Eligibility 101 </vt:lpstr>
      <vt:lpstr>Learning Objectives</vt:lpstr>
      <vt:lpstr>PowerPoint Presentation</vt:lpstr>
      <vt:lpstr>PowerPoint Presentation</vt:lpstr>
      <vt:lpstr>PowerPoint Presentation</vt:lpstr>
      <vt:lpstr>NEVADA RYAN WHITE UNIVERSAL ELIGIBILITY</vt:lpstr>
      <vt:lpstr>PowerPoint Presentation</vt:lpstr>
      <vt:lpstr>PowerPoint Presentation</vt:lpstr>
      <vt:lpstr>CERTIFICATION RULES</vt:lpstr>
      <vt:lpstr>GAP CERTIFICATION &amp; ALIGNMENT  BREAK DOWN </vt:lpstr>
      <vt:lpstr>PowerPoint Presentation</vt:lpstr>
      <vt:lpstr>PowerPoint Presentation</vt:lpstr>
      <vt:lpstr>PowerPoint Presentation</vt:lpstr>
      <vt:lpstr> Emergency Shelters &amp;  Trafficking Victims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MONTHLY </vt:lpstr>
      <vt:lpstr>PowerPoint Presentation</vt:lpstr>
      <vt:lpstr>PowerPoint Presentation</vt:lpstr>
      <vt:lpstr>Bi-Weekly </vt:lpstr>
      <vt:lpstr>PowerPoint Presentation</vt:lpstr>
      <vt:lpstr>PowerPoint Presentation</vt:lpstr>
      <vt:lpstr>Semi-Monthly </vt:lpstr>
      <vt:lpstr>PowerPoint Presentation</vt:lpstr>
      <vt:lpstr>PowerPoint Presentation</vt:lpstr>
      <vt:lpstr>Weekly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Signing on Behalf of a Client</vt:lpstr>
      <vt:lpstr>Signing on Behalf of a Client </vt:lpstr>
      <vt:lpstr>PowerPoint Presentation</vt:lpstr>
      <vt:lpstr>PowerPoint Presentation</vt:lpstr>
      <vt:lpstr>PowerPoint Presentation</vt:lpstr>
      <vt:lpstr>Recertification</vt:lpstr>
      <vt:lpstr>Required Documentation </vt:lpstr>
      <vt:lpstr>PowerPoint Presentation</vt:lpstr>
      <vt:lpstr>PowerPoint Presentation</vt:lpstr>
      <vt:lpstr>PowerPoint Presentation</vt:lpstr>
      <vt:lpstr>PowerPoint Presentation</vt:lpstr>
      <vt:lpstr>PowerPoint Presentation</vt:lpstr>
      <vt:lpstr>PowerPoint Presentation</vt:lpstr>
      <vt:lpstr>Liberty Dental Users </vt:lpstr>
      <vt:lpstr>Liberty Dental Users </vt:lpstr>
      <vt:lpstr>Liberty Dental Users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Ryan White Contact Information</vt:lpstr>
      <vt:lpstr>PowerPoint Presentation</vt:lpstr>
      <vt:lpstr>PowerPoint Presentation</vt:lpstr>
      <vt:lpstr>Have a Good Day</vt:lpstr>
    </vt:vector>
  </TitlesOfParts>
  <Company>Clark County, NV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Nevada Ryan White Eligibility</dc:title>
  <dc:creator>Juan Garcia</dc:creator>
  <cp:lastModifiedBy>M. Gabriel Colbaugh</cp:lastModifiedBy>
  <cp:revision>310</cp:revision>
  <cp:lastPrinted>2021-07-27T15:44:39Z</cp:lastPrinted>
  <dcterms:created xsi:type="dcterms:W3CDTF">2021-06-03T16:08:06Z</dcterms:created>
  <dcterms:modified xsi:type="dcterms:W3CDTF">2022-04-20T15:47:47Z</dcterms:modified>
</cp:coreProperties>
</file>